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324" r:id="rId2"/>
    <p:sldId id="288" r:id="rId3"/>
    <p:sldId id="392" r:id="rId4"/>
    <p:sldId id="393" r:id="rId5"/>
    <p:sldId id="332" r:id="rId6"/>
    <p:sldId id="333" r:id="rId7"/>
    <p:sldId id="335" r:id="rId8"/>
    <p:sldId id="336" r:id="rId9"/>
    <p:sldId id="408" r:id="rId10"/>
    <p:sldId id="409" r:id="rId11"/>
    <p:sldId id="395" r:id="rId12"/>
    <p:sldId id="402" r:id="rId13"/>
    <p:sldId id="350" r:id="rId14"/>
    <p:sldId id="403" r:id="rId15"/>
    <p:sldId id="396" r:id="rId16"/>
    <p:sldId id="352" r:id="rId17"/>
    <p:sldId id="354" r:id="rId18"/>
    <p:sldId id="410" r:id="rId19"/>
    <p:sldId id="356" r:id="rId20"/>
    <p:sldId id="411" r:id="rId21"/>
    <p:sldId id="358" r:id="rId22"/>
    <p:sldId id="359" r:id="rId23"/>
    <p:sldId id="404" r:id="rId24"/>
    <p:sldId id="364" r:id="rId25"/>
    <p:sldId id="418" r:id="rId26"/>
    <p:sldId id="407" r:id="rId27"/>
    <p:sldId id="365" r:id="rId28"/>
    <p:sldId id="366" r:id="rId29"/>
    <p:sldId id="413" r:id="rId30"/>
    <p:sldId id="412" r:id="rId31"/>
    <p:sldId id="414" r:id="rId32"/>
    <p:sldId id="415" r:id="rId33"/>
    <p:sldId id="419" r:id="rId34"/>
    <p:sldId id="372" r:id="rId35"/>
    <p:sldId id="373" r:id="rId36"/>
    <p:sldId id="374" r:id="rId37"/>
    <p:sldId id="375" r:id="rId38"/>
    <p:sldId id="389" r:id="rId39"/>
    <p:sldId id="379" r:id="rId40"/>
    <p:sldId id="391" r:id="rId41"/>
    <p:sldId id="420" r:id="rId42"/>
  </p:sldIdLst>
  <p:sldSz cx="12192000" cy="6858000"/>
  <p:notesSz cx="6858000" cy="9144000"/>
  <p:embeddedFontLs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Cambria Math" panose="02040503050406030204" pitchFamily="18" charset="0"/>
      <p:regular r:id="rId49"/>
    </p:embeddedFont>
    <p:embeddedFont>
      <p:font typeface="MS Gothic" panose="020B0609070205080204" pitchFamily="49" charset="-128"/>
      <p:regular r:id="rId50"/>
    </p:embeddedFont>
    <p:embeddedFont>
      <p:font typeface="Open Sans Semibold" panose="020B0706030804020204" pitchFamily="34" charset="0"/>
      <p:bold r:id="rId51"/>
      <p:boldItalic r:id="rId52"/>
    </p:embeddedFont>
    <p:embeddedFont>
      <p:font typeface="Roboto Condensed" panose="02000000000000000000" pitchFamily="2" charset="0"/>
      <p:regular r:id="rId53"/>
      <p:bold r:id="rId54"/>
      <p:italic r:id="rId55"/>
      <p:boldItalic r:id="rId56"/>
    </p:embeddedFont>
    <p:embeddedFont>
      <p:font typeface="Roboto Condensed Light" panose="02000000000000000000" pitchFamily="2" charset="0"/>
      <p:regular r:id="rId57"/>
      <p:italic r:id="rId58"/>
    </p:embeddedFont>
    <p:embeddedFont>
      <p:font typeface="Wingdings 3" panose="05040102010807070707" pitchFamily="18" charset="2"/>
      <p:regular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4242"/>
    <a:srgbClr val="AD1457"/>
    <a:srgbClr val="F19D19"/>
    <a:srgbClr val="F9C5D7"/>
    <a:srgbClr val="F6E7E6"/>
    <a:srgbClr val="F48CAF"/>
    <a:srgbClr val="B5E61D"/>
    <a:srgbClr val="B84742"/>
    <a:srgbClr val="8BC145"/>
    <a:srgbClr val="00BB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59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0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52" Type="http://schemas.openxmlformats.org/officeDocument/2006/relationships/font" Target="fonts/font8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1493E6-48FE-4BEB-9E64-A0F1471779FB}" type="doc">
      <dgm:prSet loTypeId="urn:microsoft.com/office/officeart/2005/8/layout/rings+Icon" loCatId="relationship" qsTypeId="urn:microsoft.com/office/officeart/2005/8/quickstyle/simple1" qsCatId="simple" csTypeId="urn:microsoft.com/office/officeart/2005/8/colors/accent1_2" csCatId="accent1" phldr="1"/>
      <dgm:spPr/>
    </dgm:pt>
    <dgm:pt modelId="{B68D86C1-F24F-4746-985A-AC79499179C3}">
      <dgm:prSet phldrT="[Text]" custT="1"/>
      <dgm:spPr>
        <a:noFill/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n-US" sz="2400" b="1" dirty="0">
              <a:solidFill>
                <a:srgbClr val="AD1457"/>
              </a:solidFill>
            </a:rPr>
            <a:t>B</a:t>
          </a:r>
        </a:p>
      </dgm:t>
    </dgm:pt>
    <dgm:pt modelId="{722186E5-B8DB-4E50-ACCC-37A738991478}" type="parTrans" cxnId="{A48C920F-9384-4AFD-BBF2-A3F353474E92}">
      <dgm:prSet/>
      <dgm:spPr/>
      <dgm:t>
        <a:bodyPr/>
        <a:lstStyle/>
        <a:p>
          <a:endParaRPr lang="en-US"/>
        </a:p>
      </dgm:t>
    </dgm:pt>
    <dgm:pt modelId="{5C00451B-B5B4-4DA2-8AB6-1882868C0BDE}" type="sibTrans" cxnId="{A48C920F-9384-4AFD-BBF2-A3F353474E92}">
      <dgm:prSet/>
      <dgm:spPr/>
      <dgm:t>
        <a:bodyPr/>
        <a:lstStyle/>
        <a:p>
          <a:endParaRPr lang="en-US"/>
        </a:p>
      </dgm:t>
    </dgm:pt>
    <dgm:pt modelId="{A05B76BF-15AF-4230-9255-55AE1FC9306A}" type="pres">
      <dgm:prSet presAssocID="{361493E6-48FE-4BEB-9E64-A0F1471779FB}" presName="Name0" presStyleCnt="0">
        <dgm:presLayoutVars>
          <dgm:chMax val="7"/>
          <dgm:dir/>
          <dgm:resizeHandles val="exact"/>
        </dgm:presLayoutVars>
      </dgm:prSet>
      <dgm:spPr/>
    </dgm:pt>
    <dgm:pt modelId="{EAE2C94E-E2C4-4EDA-BF4C-BBF1652B5066}" type="pres">
      <dgm:prSet presAssocID="{361493E6-48FE-4BEB-9E64-A0F1471779FB}" presName="ellipse1" presStyleLbl="vennNode1" presStyleIdx="0" presStyleCnt="1" custLinFactNeighborX="-20128" custLinFactNeighborY="4452">
        <dgm:presLayoutVars>
          <dgm:bulletEnabled val="1"/>
        </dgm:presLayoutVars>
      </dgm:prSet>
      <dgm:spPr/>
    </dgm:pt>
  </dgm:ptLst>
  <dgm:cxnLst>
    <dgm:cxn modelId="{A48C920F-9384-4AFD-BBF2-A3F353474E92}" srcId="{361493E6-48FE-4BEB-9E64-A0F1471779FB}" destId="{B68D86C1-F24F-4746-985A-AC79499179C3}" srcOrd="0" destOrd="0" parTransId="{722186E5-B8DB-4E50-ACCC-37A738991478}" sibTransId="{5C00451B-B5B4-4DA2-8AB6-1882868C0BDE}"/>
    <dgm:cxn modelId="{4E37D5DC-A4D3-4242-ADC6-314B4044FB97}" type="presOf" srcId="{361493E6-48FE-4BEB-9E64-A0F1471779FB}" destId="{A05B76BF-15AF-4230-9255-55AE1FC9306A}" srcOrd="0" destOrd="0" presId="urn:microsoft.com/office/officeart/2005/8/layout/rings+Icon"/>
    <dgm:cxn modelId="{07C5D1E3-3DFC-404E-880E-C316ED00D3AD}" type="presOf" srcId="{B68D86C1-F24F-4746-985A-AC79499179C3}" destId="{EAE2C94E-E2C4-4EDA-BF4C-BBF1652B5066}" srcOrd="0" destOrd="0" presId="urn:microsoft.com/office/officeart/2005/8/layout/rings+Icon"/>
    <dgm:cxn modelId="{D821A6D8-84EF-4390-A186-B7DEADD06255}" type="presParOf" srcId="{A05B76BF-15AF-4230-9255-55AE1FC9306A}" destId="{EAE2C94E-E2C4-4EDA-BF4C-BBF1652B5066}" srcOrd="0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801209-AB1F-426F-AC5E-959616E1A871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3FE9124-2D8E-4D9A-837E-49CD930A92B6}">
      <dgm:prSet phldrT="[Text]" custT="1"/>
      <dgm:spPr>
        <a:noFill/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n-US" sz="6500" dirty="0"/>
            <a:t> </a:t>
          </a:r>
          <a:r>
            <a:rPr lang="en-US" sz="4400" dirty="0"/>
            <a:t>A</a:t>
          </a:r>
        </a:p>
      </dgm:t>
    </dgm:pt>
    <dgm:pt modelId="{051411EA-2D87-4396-AA60-24EF9A8188B3}" type="parTrans" cxnId="{2C8FCA68-88D6-4FAF-9637-F2752B1CEDAE}">
      <dgm:prSet/>
      <dgm:spPr/>
      <dgm:t>
        <a:bodyPr/>
        <a:lstStyle/>
        <a:p>
          <a:endParaRPr lang="en-US"/>
        </a:p>
      </dgm:t>
    </dgm:pt>
    <dgm:pt modelId="{E60CFB83-A9CF-4FCA-B42A-56E23B9CCA3D}" type="sibTrans" cxnId="{2C8FCA68-88D6-4FAF-9637-F2752B1CEDAE}">
      <dgm:prSet/>
      <dgm:spPr/>
      <dgm:t>
        <a:bodyPr/>
        <a:lstStyle/>
        <a:p>
          <a:endParaRPr lang="en-US"/>
        </a:p>
      </dgm:t>
    </dgm:pt>
    <dgm:pt modelId="{4DB94439-FB73-4DF8-80C9-B7D111C2878D}">
      <dgm:prSet phldrT="[Text]" custT="1"/>
      <dgm:spPr>
        <a:noFill/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n-US" sz="4400" dirty="0"/>
            <a:t>B</a:t>
          </a:r>
        </a:p>
      </dgm:t>
    </dgm:pt>
    <dgm:pt modelId="{F2BB63A1-4215-4C41-9157-A6AE40393D2D}" type="parTrans" cxnId="{8718FBCB-E0FC-4F95-BB96-20942BED348F}">
      <dgm:prSet/>
      <dgm:spPr/>
      <dgm:t>
        <a:bodyPr/>
        <a:lstStyle/>
        <a:p>
          <a:endParaRPr lang="en-US"/>
        </a:p>
      </dgm:t>
    </dgm:pt>
    <dgm:pt modelId="{4B1F1D43-A649-4406-90B4-08C3BB940CDE}" type="sibTrans" cxnId="{8718FBCB-E0FC-4F95-BB96-20942BED348F}">
      <dgm:prSet/>
      <dgm:spPr/>
      <dgm:t>
        <a:bodyPr/>
        <a:lstStyle/>
        <a:p>
          <a:endParaRPr lang="en-US"/>
        </a:p>
      </dgm:t>
    </dgm:pt>
    <dgm:pt modelId="{C167175D-D605-445E-B110-FC4C8265D082}" type="pres">
      <dgm:prSet presAssocID="{9E801209-AB1F-426F-AC5E-959616E1A871}" presName="compositeShape" presStyleCnt="0">
        <dgm:presLayoutVars>
          <dgm:chMax val="7"/>
          <dgm:dir/>
          <dgm:resizeHandles val="exact"/>
        </dgm:presLayoutVars>
      </dgm:prSet>
      <dgm:spPr/>
    </dgm:pt>
    <dgm:pt modelId="{FF9F3275-AE11-4E74-8BEB-999A10E5283E}" type="pres">
      <dgm:prSet presAssocID="{03FE9124-2D8E-4D9A-837E-49CD930A92B6}" presName="circ1" presStyleLbl="vennNode1" presStyleIdx="0" presStyleCnt="2"/>
      <dgm:spPr/>
    </dgm:pt>
    <dgm:pt modelId="{E714446B-3EB1-4FAB-9005-0FC210241CE1}" type="pres">
      <dgm:prSet presAssocID="{03FE9124-2D8E-4D9A-837E-49CD930A92B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B1E4F6F-E8EC-4652-A466-B4413EC2A6CF}" type="pres">
      <dgm:prSet presAssocID="{4DB94439-FB73-4DF8-80C9-B7D111C2878D}" presName="circ2" presStyleLbl="vennNode1" presStyleIdx="1" presStyleCnt="2"/>
      <dgm:spPr/>
    </dgm:pt>
    <dgm:pt modelId="{D3482414-218C-448A-9EEF-CE334DF883F8}" type="pres">
      <dgm:prSet presAssocID="{4DB94439-FB73-4DF8-80C9-B7D111C2878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12112608-6776-415E-9314-CE37E0163670}" type="presOf" srcId="{9E801209-AB1F-426F-AC5E-959616E1A871}" destId="{C167175D-D605-445E-B110-FC4C8265D082}" srcOrd="0" destOrd="0" presId="urn:microsoft.com/office/officeart/2005/8/layout/venn1"/>
    <dgm:cxn modelId="{EA891A2D-0C0E-4A50-B996-A25AC508D9A1}" type="presOf" srcId="{4DB94439-FB73-4DF8-80C9-B7D111C2878D}" destId="{EB1E4F6F-E8EC-4652-A466-B4413EC2A6CF}" srcOrd="0" destOrd="0" presId="urn:microsoft.com/office/officeart/2005/8/layout/venn1"/>
    <dgm:cxn modelId="{F3887E30-36BA-4885-96E5-DF1236DADBF2}" type="presOf" srcId="{4DB94439-FB73-4DF8-80C9-B7D111C2878D}" destId="{D3482414-218C-448A-9EEF-CE334DF883F8}" srcOrd="1" destOrd="0" presId="urn:microsoft.com/office/officeart/2005/8/layout/venn1"/>
    <dgm:cxn modelId="{2C8FCA68-88D6-4FAF-9637-F2752B1CEDAE}" srcId="{9E801209-AB1F-426F-AC5E-959616E1A871}" destId="{03FE9124-2D8E-4D9A-837E-49CD930A92B6}" srcOrd="0" destOrd="0" parTransId="{051411EA-2D87-4396-AA60-24EF9A8188B3}" sibTransId="{E60CFB83-A9CF-4FCA-B42A-56E23B9CCA3D}"/>
    <dgm:cxn modelId="{E581386F-53ED-4F4A-80B7-68D68F14F45C}" type="presOf" srcId="{03FE9124-2D8E-4D9A-837E-49CD930A92B6}" destId="{E714446B-3EB1-4FAB-9005-0FC210241CE1}" srcOrd="1" destOrd="0" presId="urn:microsoft.com/office/officeart/2005/8/layout/venn1"/>
    <dgm:cxn modelId="{8718FBCB-E0FC-4F95-BB96-20942BED348F}" srcId="{9E801209-AB1F-426F-AC5E-959616E1A871}" destId="{4DB94439-FB73-4DF8-80C9-B7D111C2878D}" srcOrd="1" destOrd="0" parTransId="{F2BB63A1-4215-4C41-9157-A6AE40393D2D}" sibTransId="{4B1F1D43-A649-4406-90B4-08C3BB940CDE}"/>
    <dgm:cxn modelId="{5779CADC-A8CF-48B3-8ABD-F7F9C65A57A2}" type="presOf" srcId="{03FE9124-2D8E-4D9A-837E-49CD930A92B6}" destId="{FF9F3275-AE11-4E74-8BEB-999A10E5283E}" srcOrd="0" destOrd="0" presId="urn:microsoft.com/office/officeart/2005/8/layout/venn1"/>
    <dgm:cxn modelId="{5D3CD43C-097F-4FEF-B37B-D044D95AE3BA}" type="presParOf" srcId="{C167175D-D605-445E-B110-FC4C8265D082}" destId="{FF9F3275-AE11-4E74-8BEB-999A10E5283E}" srcOrd="0" destOrd="0" presId="urn:microsoft.com/office/officeart/2005/8/layout/venn1"/>
    <dgm:cxn modelId="{5EBC2F9F-BB90-4639-9414-461C61552996}" type="presParOf" srcId="{C167175D-D605-445E-B110-FC4C8265D082}" destId="{E714446B-3EB1-4FAB-9005-0FC210241CE1}" srcOrd="1" destOrd="0" presId="urn:microsoft.com/office/officeart/2005/8/layout/venn1"/>
    <dgm:cxn modelId="{C0EB03EE-F066-4866-86AF-6CAB06AC1AE9}" type="presParOf" srcId="{C167175D-D605-445E-B110-FC4C8265D082}" destId="{EB1E4F6F-E8EC-4652-A466-B4413EC2A6CF}" srcOrd="2" destOrd="0" presId="urn:microsoft.com/office/officeart/2005/8/layout/venn1"/>
    <dgm:cxn modelId="{22841F65-6918-4113-835A-82FD09589029}" type="presParOf" srcId="{C167175D-D605-445E-B110-FC4C8265D082}" destId="{D3482414-218C-448A-9EEF-CE334DF883F8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801209-AB1F-426F-AC5E-959616E1A871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3FE9124-2D8E-4D9A-837E-49CD930A92B6}">
      <dgm:prSet phldrT="[Text]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n-US" sz="6500" dirty="0"/>
            <a:t> </a:t>
          </a:r>
          <a:r>
            <a:rPr lang="en-US" sz="4400" dirty="0"/>
            <a:t>A</a:t>
          </a:r>
        </a:p>
      </dgm:t>
    </dgm:pt>
    <dgm:pt modelId="{051411EA-2D87-4396-AA60-24EF9A8188B3}" type="parTrans" cxnId="{2C8FCA68-88D6-4FAF-9637-F2752B1CEDAE}">
      <dgm:prSet/>
      <dgm:spPr/>
      <dgm:t>
        <a:bodyPr/>
        <a:lstStyle/>
        <a:p>
          <a:endParaRPr lang="en-US"/>
        </a:p>
      </dgm:t>
    </dgm:pt>
    <dgm:pt modelId="{E60CFB83-A9CF-4FCA-B42A-56E23B9CCA3D}" type="sibTrans" cxnId="{2C8FCA68-88D6-4FAF-9637-F2752B1CEDAE}">
      <dgm:prSet/>
      <dgm:spPr/>
      <dgm:t>
        <a:bodyPr/>
        <a:lstStyle/>
        <a:p>
          <a:endParaRPr lang="en-US"/>
        </a:p>
      </dgm:t>
    </dgm:pt>
    <dgm:pt modelId="{4DB94439-FB73-4DF8-80C9-B7D111C2878D}">
      <dgm:prSet phldrT="[Text]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n-US" sz="4400" dirty="0"/>
            <a:t>B</a:t>
          </a:r>
        </a:p>
      </dgm:t>
    </dgm:pt>
    <dgm:pt modelId="{F2BB63A1-4215-4C41-9157-A6AE40393D2D}" type="parTrans" cxnId="{8718FBCB-E0FC-4F95-BB96-20942BED348F}">
      <dgm:prSet/>
      <dgm:spPr/>
      <dgm:t>
        <a:bodyPr/>
        <a:lstStyle/>
        <a:p>
          <a:endParaRPr lang="en-US"/>
        </a:p>
      </dgm:t>
    </dgm:pt>
    <dgm:pt modelId="{4B1F1D43-A649-4406-90B4-08C3BB940CDE}" type="sibTrans" cxnId="{8718FBCB-E0FC-4F95-BB96-20942BED348F}">
      <dgm:prSet/>
      <dgm:spPr/>
      <dgm:t>
        <a:bodyPr/>
        <a:lstStyle/>
        <a:p>
          <a:endParaRPr lang="en-US"/>
        </a:p>
      </dgm:t>
    </dgm:pt>
    <dgm:pt modelId="{C167175D-D605-445E-B110-FC4C8265D082}" type="pres">
      <dgm:prSet presAssocID="{9E801209-AB1F-426F-AC5E-959616E1A871}" presName="compositeShape" presStyleCnt="0">
        <dgm:presLayoutVars>
          <dgm:chMax val="7"/>
          <dgm:dir/>
          <dgm:resizeHandles val="exact"/>
        </dgm:presLayoutVars>
      </dgm:prSet>
      <dgm:spPr/>
    </dgm:pt>
    <dgm:pt modelId="{FF9F3275-AE11-4E74-8BEB-999A10E5283E}" type="pres">
      <dgm:prSet presAssocID="{03FE9124-2D8E-4D9A-837E-49CD930A92B6}" presName="circ1" presStyleLbl="vennNode1" presStyleIdx="0" presStyleCnt="2" custLinFactNeighborY="-683"/>
      <dgm:spPr/>
    </dgm:pt>
    <dgm:pt modelId="{E714446B-3EB1-4FAB-9005-0FC210241CE1}" type="pres">
      <dgm:prSet presAssocID="{03FE9124-2D8E-4D9A-837E-49CD930A92B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B1E4F6F-E8EC-4652-A466-B4413EC2A6CF}" type="pres">
      <dgm:prSet presAssocID="{4DB94439-FB73-4DF8-80C9-B7D111C2878D}" presName="circ2" presStyleLbl="vennNode1" presStyleIdx="1" presStyleCnt="2" custLinFactNeighborY="-683"/>
      <dgm:spPr/>
    </dgm:pt>
    <dgm:pt modelId="{D3482414-218C-448A-9EEF-CE334DF883F8}" type="pres">
      <dgm:prSet presAssocID="{4DB94439-FB73-4DF8-80C9-B7D111C2878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F586F85C-9E40-42E0-8845-8F8371A5900D}" type="presOf" srcId="{4DB94439-FB73-4DF8-80C9-B7D111C2878D}" destId="{D3482414-218C-448A-9EEF-CE334DF883F8}" srcOrd="1" destOrd="0" presId="urn:microsoft.com/office/officeart/2005/8/layout/venn1"/>
    <dgm:cxn modelId="{2C8FCA68-88D6-4FAF-9637-F2752B1CEDAE}" srcId="{9E801209-AB1F-426F-AC5E-959616E1A871}" destId="{03FE9124-2D8E-4D9A-837E-49CD930A92B6}" srcOrd="0" destOrd="0" parTransId="{051411EA-2D87-4396-AA60-24EF9A8188B3}" sibTransId="{E60CFB83-A9CF-4FCA-B42A-56E23B9CCA3D}"/>
    <dgm:cxn modelId="{97FBE857-ED92-41C9-8DF2-CEE3FA57BCE5}" type="presOf" srcId="{4DB94439-FB73-4DF8-80C9-B7D111C2878D}" destId="{EB1E4F6F-E8EC-4652-A466-B4413EC2A6CF}" srcOrd="0" destOrd="0" presId="urn:microsoft.com/office/officeart/2005/8/layout/venn1"/>
    <dgm:cxn modelId="{2545465A-FAC6-47C1-9C2A-F9BE3ABF4733}" type="presOf" srcId="{03FE9124-2D8E-4D9A-837E-49CD930A92B6}" destId="{E714446B-3EB1-4FAB-9005-0FC210241CE1}" srcOrd="1" destOrd="0" presId="urn:microsoft.com/office/officeart/2005/8/layout/venn1"/>
    <dgm:cxn modelId="{D18AC086-6E71-47BD-A590-C6581B84C734}" type="presOf" srcId="{03FE9124-2D8E-4D9A-837E-49CD930A92B6}" destId="{FF9F3275-AE11-4E74-8BEB-999A10E5283E}" srcOrd="0" destOrd="0" presId="urn:microsoft.com/office/officeart/2005/8/layout/venn1"/>
    <dgm:cxn modelId="{8718FBCB-E0FC-4F95-BB96-20942BED348F}" srcId="{9E801209-AB1F-426F-AC5E-959616E1A871}" destId="{4DB94439-FB73-4DF8-80C9-B7D111C2878D}" srcOrd="1" destOrd="0" parTransId="{F2BB63A1-4215-4C41-9157-A6AE40393D2D}" sibTransId="{4B1F1D43-A649-4406-90B4-08C3BB940CDE}"/>
    <dgm:cxn modelId="{D887A1ED-2898-4F75-9AD8-5CD158A75491}" type="presOf" srcId="{9E801209-AB1F-426F-AC5E-959616E1A871}" destId="{C167175D-D605-445E-B110-FC4C8265D082}" srcOrd="0" destOrd="0" presId="urn:microsoft.com/office/officeart/2005/8/layout/venn1"/>
    <dgm:cxn modelId="{21055B45-3628-4DC9-B0CA-9D885B634BCA}" type="presParOf" srcId="{C167175D-D605-445E-B110-FC4C8265D082}" destId="{FF9F3275-AE11-4E74-8BEB-999A10E5283E}" srcOrd="0" destOrd="0" presId="urn:microsoft.com/office/officeart/2005/8/layout/venn1"/>
    <dgm:cxn modelId="{D8DAF108-2846-4F7F-9397-09F385864493}" type="presParOf" srcId="{C167175D-D605-445E-B110-FC4C8265D082}" destId="{E714446B-3EB1-4FAB-9005-0FC210241CE1}" srcOrd="1" destOrd="0" presId="urn:microsoft.com/office/officeart/2005/8/layout/venn1"/>
    <dgm:cxn modelId="{0469AEA3-8E13-4C3A-B6D6-7E94270207D9}" type="presParOf" srcId="{C167175D-D605-445E-B110-FC4C8265D082}" destId="{EB1E4F6F-E8EC-4652-A466-B4413EC2A6CF}" srcOrd="2" destOrd="0" presId="urn:microsoft.com/office/officeart/2005/8/layout/venn1"/>
    <dgm:cxn modelId="{64EF5AF5-E439-402F-8CBE-4D500E549869}" type="presParOf" srcId="{C167175D-D605-445E-B110-FC4C8265D082}" destId="{D3482414-218C-448A-9EEF-CE334DF883F8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E2C94E-E2C4-4EDA-BF4C-BBF1652B5066}">
      <dsp:nvSpPr>
        <dsp:cNvPr id="0" name=""/>
        <dsp:cNvSpPr/>
      </dsp:nvSpPr>
      <dsp:spPr>
        <a:xfrm>
          <a:off x="0" y="94789"/>
          <a:ext cx="798317" cy="798317"/>
        </a:xfrm>
        <a:prstGeom prst="ellipse">
          <a:avLst/>
        </a:prstGeom>
        <a:noFill/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AD1457"/>
              </a:solidFill>
            </a:rPr>
            <a:t>B</a:t>
          </a:r>
        </a:p>
      </dsp:txBody>
      <dsp:txXfrm>
        <a:off x="116911" y="211700"/>
        <a:ext cx="564495" cy="5644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9F3275-AE11-4E74-8BEB-999A10E5283E}">
      <dsp:nvSpPr>
        <dsp:cNvPr id="0" name=""/>
        <dsp:cNvSpPr/>
      </dsp:nvSpPr>
      <dsp:spPr>
        <a:xfrm>
          <a:off x="82295" y="305816"/>
          <a:ext cx="2029968" cy="2029967"/>
        </a:xfrm>
        <a:prstGeom prst="ellipse">
          <a:avLst/>
        </a:prstGeom>
        <a:noFill/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 </a:t>
          </a:r>
          <a:r>
            <a:rPr lang="en-US" sz="4400" kern="1200" dirty="0"/>
            <a:t>A</a:t>
          </a:r>
        </a:p>
      </dsp:txBody>
      <dsp:txXfrm>
        <a:off x="365759" y="545192"/>
        <a:ext cx="1170432" cy="1551214"/>
      </dsp:txXfrm>
    </dsp:sp>
    <dsp:sp modelId="{EB1E4F6F-E8EC-4652-A466-B4413EC2A6CF}">
      <dsp:nvSpPr>
        <dsp:cNvPr id="0" name=""/>
        <dsp:cNvSpPr/>
      </dsp:nvSpPr>
      <dsp:spPr>
        <a:xfrm>
          <a:off x="1545335" y="305816"/>
          <a:ext cx="2029968" cy="2029967"/>
        </a:xfrm>
        <a:prstGeom prst="ellipse">
          <a:avLst/>
        </a:prstGeom>
        <a:noFill/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B</a:t>
          </a:r>
        </a:p>
      </dsp:txBody>
      <dsp:txXfrm>
        <a:off x="2121408" y="545192"/>
        <a:ext cx="1170432" cy="15512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9F3275-AE11-4E74-8BEB-999A10E5283E}">
      <dsp:nvSpPr>
        <dsp:cNvPr id="0" name=""/>
        <dsp:cNvSpPr/>
      </dsp:nvSpPr>
      <dsp:spPr>
        <a:xfrm>
          <a:off x="82295" y="291951"/>
          <a:ext cx="2029968" cy="202996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 </a:t>
          </a:r>
          <a:r>
            <a:rPr lang="en-US" sz="4400" kern="1200" dirty="0"/>
            <a:t>A</a:t>
          </a:r>
        </a:p>
      </dsp:txBody>
      <dsp:txXfrm>
        <a:off x="365759" y="531328"/>
        <a:ext cx="1170432" cy="1551214"/>
      </dsp:txXfrm>
    </dsp:sp>
    <dsp:sp modelId="{EB1E4F6F-E8EC-4652-A466-B4413EC2A6CF}">
      <dsp:nvSpPr>
        <dsp:cNvPr id="0" name=""/>
        <dsp:cNvSpPr/>
      </dsp:nvSpPr>
      <dsp:spPr>
        <a:xfrm>
          <a:off x="1545335" y="291951"/>
          <a:ext cx="2029968" cy="202996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B</a:t>
          </a:r>
        </a:p>
      </dsp:txBody>
      <dsp:txXfrm>
        <a:off x="2121408" y="531328"/>
        <a:ext cx="1170432" cy="15512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921DC-3109-4569-9FE5-3F5BA0747F75}" type="datetimeFigureOut">
              <a:rPr lang="en-US" smtClean="0"/>
              <a:t>6/9/2021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9E4867-9854-45D8-A58B-AED9F0BB4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769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48E3F3-8B31-41D2-AA9B-9796555DB866}" type="datetimeFigureOut">
              <a:rPr lang="en-US" smtClean="0"/>
              <a:t>6/9/2021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79BDEF-6165-4E72-B1A6-6E8034CEC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013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9.jpe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9.jpeg"/><Relationship Id="rId5" Type="http://schemas.openxmlformats.org/officeDocument/2006/relationships/image" Target="../media/image4.png"/><Relationship Id="rId10" Type="http://schemas.openxmlformats.org/officeDocument/2006/relationships/image" Target="../media/image12.jpe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Default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92D9CA8-FA74-4E19-A847-B04F90FC1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A9211E-289E-4822-AE7F-7B95A873EBBD}"/>
              </a:ext>
            </a:extLst>
          </p:cNvPr>
          <p:cNvSpPr txBox="1"/>
          <p:nvPr userDrawn="1"/>
        </p:nvSpPr>
        <p:spPr>
          <a:xfrm>
            <a:off x="1837677" y="5802204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Darshan Institute of Engineering &amp; Technology, Rajkot</a:t>
            </a: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EB889181-F145-4E62-A282-E5B77978D1F3}"/>
              </a:ext>
            </a:extLst>
          </p:cNvPr>
          <p:cNvSpPr>
            <a:spLocks/>
          </p:cNvSpPr>
          <p:nvPr userDrawn="1"/>
        </p:nvSpPr>
        <p:spPr bwMode="auto">
          <a:xfrm>
            <a:off x="2554514" y="1"/>
            <a:ext cx="5255702" cy="1335004"/>
          </a:xfrm>
          <a:custGeom>
            <a:avLst/>
            <a:gdLst>
              <a:gd name="T0" fmla="*/ 2048 w 2048"/>
              <a:gd name="T1" fmla="*/ 0 h 517"/>
              <a:gd name="T2" fmla="*/ 1934 w 2048"/>
              <a:gd name="T3" fmla="*/ 72 h 517"/>
              <a:gd name="T4" fmla="*/ 0 w 2048"/>
              <a:gd name="T5" fmla="*/ 0 h 517"/>
              <a:gd name="T6" fmla="*/ 2048 w 2048"/>
              <a:gd name="T7" fmla="*/ 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517">
                <a:moveTo>
                  <a:pt x="2048" y="0"/>
                </a:moveTo>
                <a:cubicBezTo>
                  <a:pt x="2011" y="25"/>
                  <a:pt x="1973" y="49"/>
                  <a:pt x="1934" y="72"/>
                </a:cubicBezTo>
                <a:cubicBezTo>
                  <a:pt x="1177" y="517"/>
                  <a:pt x="332" y="480"/>
                  <a:pt x="0" y="0"/>
                </a:cubicBezTo>
                <a:lnTo>
                  <a:pt x="2048" y="0"/>
                </a:lnTo>
                <a:close/>
              </a:path>
            </a:pathLst>
          </a:custGeom>
          <a:gradFill>
            <a:gsLst>
              <a:gs pos="0">
                <a:srgbClr val="1D3064"/>
              </a:gs>
              <a:gs pos="50000">
                <a:srgbClr val="1D3064"/>
              </a:gs>
              <a:gs pos="100000">
                <a:schemeClr val="tx2"/>
              </a:gs>
            </a:gsLst>
            <a:lin ang="108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0">
                <a:srgbClr val="1D3064"/>
              </a:gs>
              <a:gs pos="50000">
                <a:srgbClr val="1D3064"/>
              </a:gs>
              <a:gs pos="100000">
                <a:schemeClr val="tx2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D6466C-3EE8-434C-B5AB-98205AEEA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34" y="4602222"/>
            <a:ext cx="3383666" cy="22557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CAA64A4-91BA-448F-9474-7895F9C6DB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61" y="2096941"/>
            <a:ext cx="2813885" cy="2119207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9C5D16-8087-4587-9A0A-A0570C73E0E7}"/>
              </a:ext>
            </a:extLst>
          </p:cNvPr>
          <p:cNvCxnSpPr/>
          <p:nvPr/>
        </p:nvCxnSpPr>
        <p:spPr>
          <a:xfrm>
            <a:off x="1926694" y="6124097"/>
            <a:ext cx="4356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73F48F6-739E-4659-B107-DABA716A2F34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59490" y="1122364"/>
            <a:ext cx="7035300" cy="2578780"/>
          </a:xfrm>
        </p:spPr>
        <p:txBody>
          <a:bodyPr wrap="square" anchor="t">
            <a:noAutofit/>
          </a:bodyPr>
          <a:lstStyle>
            <a:lvl1pPr algn="l">
              <a:defRPr lang="en-US" sz="66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Segoe UI Black" panose="020B0A02040204020203" pitchFamily="34" charset="0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812EDA6-C656-492A-A9CA-44B03C6391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232297"/>
            <a:ext cx="182880" cy="1828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27AEF91-6492-4B0C-A844-2296473B58D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505320"/>
            <a:ext cx="182880" cy="182880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28AA7FF-D902-41DB-A12A-45135201E8C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180943" y="6175935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Email Address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1EDDD62-43C6-4DEE-BBD9-CD0004E7EB0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83874" y="646021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Phone No.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A2C7AAB1-B948-41DB-961F-028BB57DF5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37678" y="553776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Department Name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C96060B2-EF39-4FB2-9CFA-77C6391DCF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7677" y="5273332"/>
            <a:ext cx="5581039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gradFill flip="none" rotWithShape="1">
                  <a:gsLst>
                    <a:gs pos="0">
                      <a:srgbClr val="1D3064"/>
                    </a:gs>
                    <a:gs pos="100000">
                      <a:schemeClr val="tx2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your Author Name (i.e. Prof. Jay R </a:t>
            </a:r>
            <a:r>
              <a:rPr lang="en-US" dirty="0" err="1"/>
              <a:t>Dhamsaniya</a:t>
            </a:r>
            <a:r>
              <a:rPr lang="en-US" dirty="0"/>
              <a:t>)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917B14A-5130-41DB-8F00-6C6611C994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42" y="307556"/>
            <a:ext cx="3573889" cy="82199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4C1356C-E4AA-4B27-A93C-BE84F5D9C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18062" r="2731" b="17724"/>
          <a:stretch/>
        </p:blipFill>
        <p:spPr>
          <a:xfrm>
            <a:off x="63248" y="837717"/>
            <a:ext cx="1087893" cy="772151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0A7F06-98AB-45B4-A79D-A6DF8C25D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81756" y="20384"/>
            <a:ext cx="4646358" cy="734653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Subject Name (Short Name)</a:t>
            </a:r>
          </a:p>
          <a:p>
            <a:pPr lvl="0"/>
            <a:r>
              <a:rPr lang="en-US" dirty="0"/>
              <a:t>GTU # Subject Code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0042908-6588-4C7A-9615-8D5899E8A9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83" t="-16142" r="-144383" b="22103"/>
          <a:stretch/>
        </p:blipFill>
        <p:spPr>
          <a:xfrm>
            <a:off x="1834747" y="3985791"/>
            <a:ext cx="3075940" cy="2892592"/>
          </a:xfrm>
          <a:prstGeom prst="rect">
            <a:avLst/>
          </a:prstGeom>
        </p:spPr>
      </p:pic>
      <p:pic>
        <p:nvPicPr>
          <p:cNvPr id="36" name="Picture 35" descr="User icon Royalty Free Vector Image - VectorStock">
            <a:extLst>
              <a:ext uri="{FF2B5EF4-FFF2-40B4-BE49-F238E27FC236}">
                <a16:creationId xmlns:a16="http://schemas.microsoft.com/office/drawing/2014/main" id="{3C805A05-DDF6-4BA6-8EDB-D97128A43BF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0" t="21389" r="26030" b="34222"/>
          <a:stretch>
            <a:fillRect/>
          </a:stretch>
        </p:blipFill>
        <p:spPr bwMode="auto">
          <a:xfrm>
            <a:off x="353568" y="5211250"/>
            <a:ext cx="1353600" cy="1353600"/>
          </a:xfrm>
          <a:custGeom>
            <a:avLst/>
            <a:gdLst>
              <a:gd name="connsiteX0" fmla="*/ 1522095 w 3044190"/>
              <a:gd name="connsiteY0" fmla="*/ 0 h 3044190"/>
              <a:gd name="connsiteX1" fmla="*/ 3044190 w 3044190"/>
              <a:gd name="connsiteY1" fmla="*/ 1522095 h 3044190"/>
              <a:gd name="connsiteX2" fmla="*/ 1522095 w 3044190"/>
              <a:gd name="connsiteY2" fmla="*/ 3044190 h 3044190"/>
              <a:gd name="connsiteX3" fmla="*/ 0 w 3044190"/>
              <a:gd name="connsiteY3" fmla="*/ 1522095 h 3044190"/>
              <a:gd name="connsiteX4" fmla="*/ 1522095 w 3044190"/>
              <a:gd name="connsiteY4" fmla="*/ 0 h 304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4190" h="3044190">
                <a:moveTo>
                  <a:pt x="1522095" y="0"/>
                </a:moveTo>
                <a:cubicBezTo>
                  <a:pt x="2362725" y="0"/>
                  <a:pt x="3044190" y="681465"/>
                  <a:pt x="3044190" y="1522095"/>
                </a:cubicBezTo>
                <a:cubicBezTo>
                  <a:pt x="3044190" y="2362725"/>
                  <a:pt x="2362725" y="3044190"/>
                  <a:pt x="1522095" y="3044190"/>
                </a:cubicBezTo>
                <a:cubicBezTo>
                  <a:pt x="681465" y="3044190"/>
                  <a:pt x="0" y="2362725"/>
                  <a:pt x="0" y="1522095"/>
                </a:cubicBezTo>
                <a:cubicBezTo>
                  <a:pt x="0" y="681465"/>
                  <a:pt x="681465" y="0"/>
                  <a:pt x="1522095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C4AACC20-C1A0-45ED-8640-28D84A9F84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569" y="5211251"/>
            <a:ext cx="1353599" cy="1353599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593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lete Blan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D71C1D1-D056-4C60-9F03-E6291617B71F}"/>
              </a:ext>
            </a:extLst>
          </p:cNvPr>
          <p:cNvSpPr txBox="1"/>
          <p:nvPr userDrawn="1"/>
        </p:nvSpPr>
        <p:spPr>
          <a:xfrm>
            <a:off x="375920" y="457200"/>
            <a:ext cx="4185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How to Crop Circular Photo?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0451329-7800-417A-9D19-D93464C630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13200" y="1808163"/>
            <a:ext cx="3890962" cy="3890962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312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92D9CA8-FA74-4E19-A847-B04F90FC1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A9211E-289E-4822-AE7F-7B95A873EBBD}"/>
              </a:ext>
            </a:extLst>
          </p:cNvPr>
          <p:cNvSpPr txBox="1"/>
          <p:nvPr userDrawn="1"/>
        </p:nvSpPr>
        <p:spPr>
          <a:xfrm>
            <a:off x="1837677" y="5802204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Darshan Institute of Engineering &amp; Technology, Rajkot</a:t>
            </a: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EB889181-F145-4E62-A282-E5B77978D1F3}"/>
              </a:ext>
            </a:extLst>
          </p:cNvPr>
          <p:cNvSpPr>
            <a:spLocks/>
          </p:cNvSpPr>
          <p:nvPr userDrawn="1"/>
        </p:nvSpPr>
        <p:spPr bwMode="auto">
          <a:xfrm>
            <a:off x="2554514" y="1"/>
            <a:ext cx="5255702" cy="1335004"/>
          </a:xfrm>
          <a:custGeom>
            <a:avLst/>
            <a:gdLst>
              <a:gd name="T0" fmla="*/ 2048 w 2048"/>
              <a:gd name="T1" fmla="*/ 0 h 517"/>
              <a:gd name="T2" fmla="*/ 1934 w 2048"/>
              <a:gd name="T3" fmla="*/ 72 h 517"/>
              <a:gd name="T4" fmla="*/ 0 w 2048"/>
              <a:gd name="T5" fmla="*/ 0 h 517"/>
              <a:gd name="T6" fmla="*/ 2048 w 2048"/>
              <a:gd name="T7" fmla="*/ 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517">
                <a:moveTo>
                  <a:pt x="2048" y="0"/>
                </a:moveTo>
                <a:cubicBezTo>
                  <a:pt x="2011" y="25"/>
                  <a:pt x="1973" y="49"/>
                  <a:pt x="1934" y="72"/>
                </a:cubicBezTo>
                <a:cubicBezTo>
                  <a:pt x="1177" y="517"/>
                  <a:pt x="332" y="480"/>
                  <a:pt x="0" y="0"/>
                </a:cubicBezTo>
                <a:lnTo>
                  <a:pt x="2048" y="0"/>
                </a:lnTo>
                <a:close/>
              </a:path>
            </a:pathLst>
          </a:custGeom>
          <a:gradFill>
            <a:gsLst>
              <a:gs pos="10000">
                <a:schemeClr val="accent4">
                  <a:lumMod val="50000"/>
                </a:schemeClr>
              </a:gs>
              <a:gs pos="100000">
                <a:srgbClr val="009788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chemeClr val="accent4">
                  <a:lumMod val="50000"/>
                </a:schemeClr>
              </a:gs>
              <a:gs pos="100000">
                <a:srgbClr val="009788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D6466C-3EE8-434C-B5AB-98205AEEA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34" y="4602222"/>
            <a:ext cx="3383666" cy="22557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CAA64A4-91BA-448F-9474-7895F9C6DB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61" y="2096941"/>
            <a:ext cx="2813885" cy="2119207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9C5D16-8087-4587-9A0A-A0570C73E0E7}"/>
              </a:ext>
            </a:extLst>
          </p:cNvPr>
          <p:cNvCxnSpPr/>
          <p:nvPr/>
        </p:nvCxnSpPr>
        <p:spPr>
          <a:xfrm>
            <a:off x="1926694" y="6124097"/>
            <a:ext cx="4356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73F48F6-739E-4659-B107-DABA716A2F34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59490" y="1122364"/>
            <a:ext cx="7035300" cy="2578780"/>
          </a:xfrm>
        </p:spPr>
        <p:txBody>
          <a:bodyPr wrap="square" anchor="t">
            <a:noAutofit/>
          </a:bodyPr>
          <a:lstStyle>
            <a:lvl1pPr algn="l">
              <a:defRPr lang="en-US" sz="66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Segoe UI Black" panose="020B0A02040204020203" pitchFamily="34" charset="0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812EDA6-C656-492A-A9CA-44B03C6391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232297"/>
            <a:ext cx="182880" cy="1828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27AEF91-6492-4B0C-A844-2296473B58D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505320"/>
            <a:ext cx="182880" cy="182880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28AA7FF-D902-41DB-A12A-45135201E8C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180943" y="6175935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Email Address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1EDDD62-43C6-4DEE-BBD9-CD0004E7EB0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83874" y="646021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Phone No.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A2C7AAB1-B948-41DB-961F-028BB57DF5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37678" y="553776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Department Name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C96060B2-EF39-4FB2-9CFA-77C6391DCF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7677" y="5273332"/>
            <a:ext cx="5581039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gradFill flip="none" rotWithShape="1">
                  <a:gsLst>
                    <a:gs pos="10000">
                      <a:schemeClr val="accent4">
                        <a:lumMod val="50000"/>
                      </a:schemeClr>
                    </a:gs>
                    <a:gs pos="100000">
                      <a:srgbClr val="009788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your Author Name (i.e. Prof. Jay R </a:t>
            </a:r>
            <a:r>
              <a:rPr lang="en-US" dirty="0" err="1"/>
              <a:t>Dhamsaniya</a:t>
            </a:r>
            <a:r>
              <a:rPr lang="en-US" dirty="0"/>
              <a:t>)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917B14A-5130-41DB-8F00-6C6611C994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42" y="307556"/>
            <a:ext cx="3573889" cy="82199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4C1356C-E4AA-4B27-A93C-BE84F5D9C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18062" r="2731" b="17724"/>
          <a:stretch/>
        </p:blipFill>
        <p:spPr>
          <a:xfrm>
            <a:off x="63248" y="837717"/>
            <a:ext cx="1087893" cy="772151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0A7F06-98AB-45B4-A79D-A6DF8C25D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81756" y="20384"/>
            <a:ext cx="4646358" cy="734653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Subject Name (Short Name)</a:t>
            </a:r>
          </a:p>
          <a:p>
            <a:pPr lvl="0"/>
            <a:r>
              <a:rPr lang="en-US" dirty="0"/>
              <a:t>GTU # Subject Code</a:t>
            </a:r>
          </a:p>
        </p:txBody>
      </p:sp>
      <p:pic>
        <p:nvPicPr>
          <p:cNvPr id="20" name="Picture 19" descr="User icon Royalty Free Vector Image - VectorStock">
            <a:extLst>
              <a:ext uri="{FF2B5EF4-FFF2-40B4-BE49-F238E27FC236}">
                <a16:creationId xmlns:a16="http://schemas.microsoft.com/office/drawing/2014/main" id="{4A8E0F54-DC01-449D-B951-DC7CBAFD95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0" t="21389" r="26030" b="34222"/>
          <a:stretch>
            <a:fillRect/>
          </a:stretch>
        </p:blipFill>
        <p:spPr bwMode="auto">
          <a:xfrm>
            <a:off x="353568" y="5211250"/>
            <a:ext cx="1353600" cy="1353600"/>
          </a:xfrm>
          <a:custGeom>
            <a:avLst/>
            <a:gdLst>
              <a:gd name="connsiteX0" fmla="*/ 1522095 w 3044190"/>
              <a:gd name="connsiteY0" fmla="*/ 0 h 3044190"/>
              <a:gd name="connsiteX1" fmla="*/ 3044190 w 3044190"/>
              <a:gd name="connsiteY1" fmla="*/ 1522095 h 3044190"/>
              <a:gd name="connsiteX2" fmla="*/ 1522095 w 3044190"/>
              <a:gd name="connsiteY2" fmla="*/ 3044190 h 3044190"/>
              <a:gd name="connsiteX3" fmla="*/ 0 w 3044190"/>
              <a:gd name="connsiteY3" fmla="*/ 1522095 h 3044190"/>
              <a:gd name="connsiteX4" fmla="*/ 1522095 w 3044190"/>
              <a:gd name="connsiteY4" fmla="*/ 0 h 304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4190" h="3044190">
                <a:moveTo>
                  <a:pt x="1522095" y="0"/>
                </a:moveTo>
                <a:cubicBezTo>
                  <a:pt x="2362725" y="0"/>
                  <a:pt x="3044190" y="681465"/>
                  <a:pt x="3044190" y="1522095"/>
                </a:cubicBezTo>
                <a:cubicBezTo>
                  <a:pt x="3044190" y="2362725"/>
                  <a:pt x="2362725" y="3044190"/>
                  <a:pt x="1522095" y="3044190"/>
                </a:cubicBezTo>
                <a:cubicBezTo>
                  <a:pt x="681465" y="3044190"/>
                  <a:pt x="0" y="2362725"/>
                  <a:pt x="0" y="1522095"/>
                </a:cubicBezTo>
                <a:cubicBezTo>
                  <a:pt x="0" y="681465"/>
                  <a:pt x="681465" y="0"/>
                  <a:pt x="1522095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65D60AFC-04BC-4FCA-A89D-6FCD04B6DC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569" y="5211251"/>
            <a:ext cx="1353599" cy="1353599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8808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y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92D9CA8-FA74-4E19-A847-B04F90FC1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A9211E-289E-4822-AE7F-7B95A873EBBD}"/>
              </a:ext>
            </a:extLst>
          </p:cNvPr>
          <p:cNvSpPr txBox="1"/>
          <p:nvPr userDrawn="1"/>
        </p:nvSpPr>
        <p:spPr>
          <a:xfrm>
            <a:off x="1837677" y="5802204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Darshan Institute of Engineering &amp; Technology, Rajkot</a:t>
            </a: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EB889181-F145-4E62-A282-E5B77978D1F3}"/>
              </a:ext>
            </a:extLst>
          </p:cNvPr>
          <p:cNvSpPr>
            <a:spLocks/>
          </p:cNvSpPr>
          <p:nvPr userDrawn="1"/>
        </p:nvSpPr>
        <p:spPr bwMode="auto">
          <a:xfrm>
            <a:off x="2554514" y="1"/>
            <a:ext cx="5255702" cy="1335004"/>
          </a:xfrm>
          <a:custGeom>
            <a:avLst/>
            <a:gdLst>
              <a:gd name="T0" fmla="*/ 2048 w 2048"/>
              <a:gd name="T1" fmla="*/ 0 h 517"/>
              <a:gd name="T2" fmla="*/ 1934 w 2048"/>
              <a:gd name="T3" fmla="*/ 72 h 517"/>
              <a:gd name="T4" fmla="*/ 0 w 2048"/>
              <a:gd name="T5" fmla="*/ 0 h 517"/>
              <a:gd name="T6" fmla="*/ 2048 w 2048"/>
              <a:gd name="T7" fmla="*/ 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517">
                <a:moveTo>
                  <a:pt x="2048" y="0"/>
                </a:moveTo>
                <a:cubicBezTo>
                  <a:pt x="2011" y="25"/>
                  <a:pt x="1973" y="49"/>
                  <a:pt x="1934" y="72"/>
                </a:cubicBezTo>
                <a:cubicBezTo>
                  <a:pt x="1177" y="517"/>
                  <a:pt x="332" y="480"/>
                  <a:pt x="0" y="0"/>
                </a:cubicBezTo>
                <a:lnTo>
                  <a:pt x="2048" y="0"/>
                </a:lnTo>
                <a:close/>
              </a:path>
            </a:pathLst>
          </a:custGeom>
          <a:gradFill>
            <a:gsLst>
              <a:gs pos="1000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D6466C-3EE8-434C-B5AB-98205AEEA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34" y="4602222"/>
            <a:ext cx="3383666" cy="22557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CAA64A4-91BA-448F-9474-7895F9C6DB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61" y="2096941"/>
            <a:ext cx="2813885" cy="2119207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9C5D16-8087-4587-9A0A-A0570C73E0E7}"/>
              </a:ext>
            </a:extLst>
          </p:cNvPr>
          <p:cNvCxnSpPr/>
          <p:nvPr/>
        </p:nvCxnSpPr>
        <p:spPr>
          <a:xfrm>
            <a:off x="1926694" y="6124097"/>
            <a:ext cx="4356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73F48F6-739E-4659-B107-DABA716A2F34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59490" y="1122364"/>
            <a:ext cx="7035300" cy="2578780"/>
          </a:xfrm>
        </p:spPr>
        <p:txBody>
          <a:bodyPr wrap="square" anchor="t">
            <a:noAutofit/>
          </a:bodyPr>
          <a:lstStyle>
            <a:lvl1pPr algn="l">
              <a:defRPr lang="en-US" sz="66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Segoe UI Black" panose="020B0A02040204020203" pitchFamily="34" charset="0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812EDA6-C656-492A-A9CA-44B03C6391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232297"/>
            <a:ext cx="182880" cy="1828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27AEF91-6492-4B0C-A844-2296473B58D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505320"/>
            <a:ext cx="182880" cy="182880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28AA7FF-D902-41DB-A12A-45135201E8C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180943" y="6175935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Email Address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1EDDD62-43C6-4DEE-BBD9-CD0004E7EB0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83874" y="646021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Phone No.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A2C7AAB1-B948-41DB-961F-028BB57DF5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37678" y="553776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Department Name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C96060B2-EF39-4FB2-9CFA-77C6391DCF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7677" y="5273332"/>
            <a:ext cx="5581039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gradFill flip="none" rotWithShape="1">
                  <a:gsLst>
                    <a:gs pos="10000">
                      <a:schemeClr val="accent2">
                        <a:lumMod val="50000"/>
                      </a:schemeClr>
                    </a:gs>
                    <a:gs pos="100000">
                      <a:schemeClr val="accent2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your Author Name (i.e. Prof. Jay R </a:t>
            </a:r>
            <a:r>
              <a:rPr lang="en-US" dirty="0" err="1"/>
              <a:t>Dhamsaniya</a:t>
            </a:r>
            <a:r>
              <a:rPr lang="en-US" dirty="0"/>
              <a:t>)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917B14A-5130-41DB-8F00-6C6611C994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42" y="307556"/>
            <a:ext cx="3573889" cy="82199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4C1356C-E4AA-4B27-A93C-BE84F5D9C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18062" r="2731" b="17724"/>
          <a:stretch/>
        </p:blipFill>
        <p:spPr>
          <a:xfrm>
            <a:off x="63248" y="837717"/>
            <a:ext cx="1087893" cy="772151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0A7F06-98AB-45B4-A79D-A6DF8C25D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81756" y="20384"/>
            <a:ext cx="4646358" cy="734653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Subject Name (Short Name)</a:t>
            </a:r>
          </a:p>
          <a:p>
            <a:pPr lvl="0"/>
            <a:r>
              <a:rPr lang="en-US" dirty="0"/>
              <a:t>GTU # Subject Code</a:t>
            </a:r>
          </a:p>
        </p:txBody>
      </p:sp>
      <p:pic>
        <p:nvPicPr>
          <p:cNvPr id="30" name="Picture 29" descr="User icon Royalty Free Vector Image - VectorStock">
            <a:extLst>
              <a:ext uri="{FF2B5EF4-FFF2-40B4-BE49-F238E27FC236}">
                <a16:creationId xmlns:a16="http://schemas.microsoft.com/office/drawing/2014/main" id="{5F55812D-505A-4B1A-9EB5-16DCD08F2B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0" t="21389" r="26030" b="34222"/>
          <a:stretch>
            <a:fillRect/>
          </a:stretch>
        </p:blipFill>
        <p:spPr bwMode="auto">
          <a:xfrm>
            <a:off x="353568" y="5211250"/>
            <a:ext cx="1353600" cy="1353600"/>
          </a:xfrm>
          <a:custGeom>
            <a:avLst/>
            <a:gdLst>
              <a:gd name="connsiteX0" fmla="*/ 1522095 w 3044190"/>
              <a:gd name="connsiteY0" fmla="*/ 0 h 3044190"/>
              <a:gd name="connsiteX1" fmla="*/ 3044190 w 3044190"/>
              <a:gd name="connsiteY1" fmla="*/ 1522095 h 3044190"/>
              <a:gd name="connsiteX2" fmla="*/ 1522095 w 3044190"/>
              <a:gd name="connsiteY2" fmla="*/ 3044190 h 3044190"/>
              <a:gd name="connsiteX3" fmla="*/ 0 w 3044190"/>
              <a:gd name="connsiteY3" fmla="*/ 1522095 h 3044190"/>
              <a:gd name="connsiteX4" fmla="*/ 1522095 w 3044190"/>
              <a:gd name="connsiteY4" fmla="*/ 0 h 304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4190" h="3044190">
                <a:moveTo>
                  <a:pt x="1522095" y="0"/>
                </a:moveTo>
                <a:cubicBezTo>
                  <a:pt x="2362725" y="0"/>
                  <a:pt x="3044190" y="681465"/>
                  <a:pt x="3044190" y="1522095"/>
                </a:cubicBezTo>
                <a:cubicBezTo>
                  <a:pt x="3044190" y="2362725"/>
                  <a:pt x="2362725" y="3044190"/>
                  <a:pt x="1522095" y="3044190"/>
                </a:cubicBezTo>
                <a:cubicBezTo>
                  <a:pt x="681465" y="3044190"/>
                  <a:pt x="0" y="2362725"/>
                  <a:pt x="0" y="1522095"/>
                </a:cubicBezTo>
                <a:cubicBezTo>
                  <a:pt x="0" y="681465"/>
                  <a:pt x="681465" y="0"/>
                  <a:pt x="1522095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0974588E-8956-4BF5-BF58-B7E42070A56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569" y="5211251"/>
            <a:ext cx="1353599" cy="1353599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570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Ligh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92D9CA8-FA74-4E19-A847-B04F90FC1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A9211E-289E-4822-AE7F-7B95A873EBBD}"/>
              </a:ext>
            </a:extLst>
          </p:cNvPr>
          <p:cNvSpPr txBox="1"/>
          <p:nvPr userDrawn="1"/>
        </p:nvSpPr>
        <p:spPr>
          <a:xfrm>
            <a:off x="1837677" y="5802204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Darshan Institute of Engineering &amp; Technology, Rajkot</a:t>
            </a: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EB889181-F145-4E62-A282-E5B77978D1F3}"/>
              </a:ext>
            </a:extLst>
          </p:cNvPr>
          <p:cNvSpPr>
            <a:spLocks/>
          </p:cNvSpPr>
          <p:nvPr userDrawn="1"/>
        </p:nvSpPr>
        <p:spPr bwMode="auto">
          <a:xfrm>
            <a:off x="2554514" y="1"/>
            <a:ext cx="5255702" cy="1335004"/>
          </a:xfrm>
          <a:custGeom>
            <a:avLst/>
            <a:gdLst>
              <a:gd name="T0" fmla="*/ 2048 w 2048"/>
              <a:gd name="T1" fmla="*/ 0 h 517"/>
              <a:gd name="T2" fmla="*/ 1934 w 2048"/>
              <a:gd name="T3" fmla="*/ 72 h 517"/>
              <a:gd name="T4" fmla="*/ 0 w 2048"/>
              <a:gd name="T5" fmla="*/ 0 h 517"/>
              <a:gd name="T6" fmla="*/ 2048 w 2048"/>
              <a:gd name="T7" fmla="*/ 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517">
                <a:moveTo>
                  <a:pt x="2048" y="0"/>
                </a:moveTo>
                <a:cubicBezTo>
                  <a:pt x="2011" y="25"/>
                  <a:pt x="1973" y="49"/>
                  <a:pt x="1934" y="72"/>
                </a:cubicBezTo>
                <a:cubicBezTo>
                  <a:pt x="1177" y="517"/>
                  <a:pt x="332" y="480"/>
                  <a:pt x="0" y="0"/>
                </a:cubicBezTo>
                <a:lnTo>
                  <a:pt x="2048" y="0"/>
                </a:lnTo>
                <a:close/>
              </a:path>
            </a:pathLst>
          </a:custGeom>
          <a:gradFill>
            <a:gsLst>
              <a:gs pos="10000">
                <a:schemeClr val="accent3">
                  <a:lumMod val="50000"/>
                </a:schemeClr>
              </a:gs>
              <a:gs pos="100000">
                <a:schemeClr val="accent3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chemeClr val="accent3">
                  <a:lumMod val="50000"/>
                </a:schemeClr>
              </a:gs>
              <a:gs pos="100000">
                <a:schemeClr val="accent3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D6466C-3EE8-434C-B5AB-98205AEEA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34" y="4602222"/>
            <a:ext cx="3383666" cy="22557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CAA64A4-91BA-448F-9474-7895F9C6DB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61" y="2096941"/>
            <a:ext cx="2813885" cy="2119207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9C5D16-8087-4587-9A0A-A0570C73E0E7}"/>
              </a:ext>
            </a:extLst>
          </p:cNvPr>
          <p:cNvCxnSpPr/>
          <p:nvPr/>
        </p:nvCxnSpPr>
        <p:spPr>
          <a:xfrm>
            <a:off x="1926694" y="6124097"/>
            <a:ext cx="4356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73F48F6-739E-4659-B107-DABA716A2F34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59490" y="1122364"/>
            <a:ext cx="7035300" cy="2578780"/>
          </a:xfrm>
        </p:spPr>
        <p:txBody>
          <a:bodyPr wrap="square" anchor="t">
            <a:noAutofit/>
          </a:bodyPr>
          <a:lstStyle>
            <a:lvl1pPr algn="l">
              <a:defRPr lang="en-US" sz="66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Segoe UI Black" panose="020B0A02040204020203" pitchFamily="34" charset="0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812EDA6-C656-492A-A9CA-44B03C6391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232297"/>
            <a:ext cx="182880" cy="1828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27AEF91-6492-4B0C-A844-2296473B58D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505320"/>
            <a:ext cx="182880" cy="182880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28AA7FF-D902-41DB-A12A-45135201E8C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180943" y="6175935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Email Address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1EDDD62-43C6-4DEE-BBD9-CD0004E7EB0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83874" y="646021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Phone No.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A2C7AAB1-B948-41DB-961F-028BB57DF5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37678" y="553776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Department Name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C96060B2-EF39-4FB2-9CFA-77C6391DCF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7677" y="5273332"/>
            <a:ext cx="5581039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gradFill flip="none" rotWithShape="1">
                  <a:gsLst>
                    <a:gs pos="10000">
                      <a:schemeClr val="accent3">
                        <a:lumMod val="50000"/>
                      </a:schemeClr>
                    </a:gs>
                    <a:gs pos="100000">
                      <a:schemeClr val="accent3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your Author Name (i.e. Prof. Jay R </a:t>
            </a:r>
            <a:r>
              <a:rPr lang="en-US" dirty="0" err="1"/>
              <a:t>Dhamsaniya</a:t>
            </a:r>
            <a:r>
              <a:rPr lang="en-US" dirty="0"/>
              <a:t>)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917B14A-5130-41DB-8F00-6C6611C994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42" y="307556"/>
            <a:ext cx="3573889" cy="82199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4C1356C-E4AA-4B27-A93C-BE84F5D9C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18062" r="2731" b="17724"/>
          <a:stretch/>
        </p:blipFill>
        <p:spPr>
          <a:xfrm>
            <a:off x="63248" y="837717"/>
            <a:ext cx="1087893" cy="772151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0A7F06-98AB-45B4-A79D-A6DF8C25D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81756" y="20384"/>
            <a:ext cx="4646358" cy="734653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Subject Name (Short Name)</a:t>
            </a:r>
          </a:p>
          <a:p>
            <a:pPr lvl="0"/>
            <a:r>
              <a:rPr lang="en-US" dirty="0"/>
              <a:t>GTU # Subject Code</a:t>
            </a:r>
          </a:p>
        </p:txBody>
      </p:sp>
      <p:pic>
        <p:nvPicPr>
          <p:cNvPr id="21" name="Picture 20" descr="User icon Royalty Free Vector Image - VectorStock">
            <a:extLst>
              <a:ext uri="{FF2B5EF4-FFF2-40B4-BE49-F238E27FC236}">
                <a16:creationId xmlns:a16="http://schemas.microsoft.com/office/drawing/2014/main" id="{AE6570A8-081D-45CE-A0DD-F78F5EDB0F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0" t="21389" r="26030" b="34222"/>
          <a:stretch>
            <a:fillRect/>
          </a:stretch>
        </p:blipFill>
        <p:spPr bwMode="auto">
          <a:xfrm>
            <a:off x="353568" y="5211250"/>
            <a:ext cx="1353600" cy="1353600"/>
          </a:xfrm>
          <a:custGeom>
            <a:avLst/>
            <a:gdLst>
              <a:gd name="connsiteX0" fmla="*/ 1522095 w 3044190"/>
              <a:gd name="connsiteY0" fmla="*/ 0 h 3044190"/>
              <a:gd name="connsiteX1" fmla="*/ 3044190 w 3044190"/>
              <a:gd name="connsiteY1" fmla="*/ 1522095 h 3044190"/>
              <a:gd name="connsiteX2" fmla="*/ 1522095 w 3044190"/>
              <a:gd name="connsiteY2" fmla="*/ 3044190 h 3044190"/>
              <a:gd name="connsiteX3" fmla="*/ 0 w 3044190"/>
              <a:gd name="connsiteY3" fmla="*/ 1522095 h 3044190"/>
              <a:gd name="connsiteX4" fmla="*/ 1522095 w 3044190"/>
              <a:gd name="connsiteY4" fmla="*/ 0 h 304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4190" h="3044190">
                <a:moveTo>
                  <a:pt x="1522095" y="0"/>
                </a:moveTo>
                <a:cubicBezTo>
                  <a:pt x="2362725" y="0"/>
                  <a:pt x="3044190" y="681465"/>
                  <a:pt x="3044190" y="1522095"/>
                </a:cubicBezTo>
                <a:cubicBezTo>
                  <a:pt x="3044190" y="2362725"/>
                  <a:pt x="2362725" y="3044190"/>
                  <a:pt x="1522095" y="3044190"/>
                </a:cubicBezTo>
                <a:cubicBezTo>
                  <a:pt x="681465" y="3044190"/>
                  <a:pt x="0" y="2362725"/>
                  <a:pt x="0" y="1522095"/>
                </a:cubicBezTo>
                <a:cubicBezTo>
                  <a:pt x="0" y="681465"/>
                  <a:pt x="681465" y="0"/>
                  <a:pt x="1522095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0B000B32-CB56-440D-9FAE-7DE703A93A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569" y="5211251"/>
            <a:ext cx="1353599" cy="1353599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033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21B45-1703-4330-B544-825BD8F37AF2}" type="datetimeFigureOut">
              <a:rPr lang="en-US" smtClean="0"/>
              <a:t>6/9/2021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1F3C7-36DD-4595-AA08-2525D8628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113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A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92D9CA8-FA74-4E19-A847-B04F90FC1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A9211E-289E-4822-AE7F-7B95A873EBBD}"/>
              </a:ext>
            </a:extLst>
          </p:cNvPr>
          <p:cNvSpPr txBox="1"/>
          <p:nvPr userDrawn="1"/>
        </p:nvSpPr>
        <p:spPr>
          <a:xfrm>
            <a:off x="1837677" y="5802204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Darshan Institute of Engineering &amp; Technology, Rajkot</a:t>
            </a: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EB889181-F145-4E62-A282-E5B77978D1F3}"/>
              </a:ext>
            </a:extLst>
          </p:cNvPr>
          <p:cNvSpPr>
            <a:spLocks/>
          </p:cNvSpPr>
          <p:nvPr userDrawn="1"/>
        </p:nvSpPr>
        <p:spPr bwMode="auto">
          <a:xfrm>
            <a:off x="2554514" y="1"/>
            <a:ext cx="5255702" cy="1335004"/>
          </a:xfrm>
          <a:custGeom>
            <a:avLst/>
            <a:gdLst>
              <a:gd name="T0" fmla="*/ 2048 w 2048"/>
              <a:gd name="T1" fmla="*/ 0 h 517"/>
              <a:gd name="T2" fmla="*/ 1934 w 2048"/>
              <a:gd name="T3" fmla="*/ 72 h 517"/>
              <a:gd name="T4" fmla="*/ 0 w 2048"/>
              <a:gd name="T5" fmla="*/ 0 h 517"/>
              <a:gd name="T6" fmla="*/ 2048 w 2048"/>
              <a:gd name="T7" fmla="*/ 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517">
                <a:moveTo>
                  <a:pt x="2048" y="0"/>
                </a:moveTo>
                <a:cubicBezTo>
                  <a:pt x="2011" y="25"/>
                  <a:pt x="1973" y="49"/>
                  <a:pt x="1934" y="72"/>
                </a:cubicBezTo>
                <a:cubicBezTo>
                  <a:pt x="1177" y="517"/>
                  <a:pt x="332" y="480"/>
                  <a:pt x="0" y="0"/>
                </a:cubicBezTo>
                <a:lnTo>
                  <a:pt x="2048" y="0"/>
                </a:lnTo>
                <a:close/>
              </a:path>
            </a:pathLst>
          </a:custGeom>
          <a:gradFill>
            <a:gsLst>
              <a:gs pos="10000">
                <a:schemeClr val="accent5">
                  <a:lumMod val="50000"/>
                </a:schemeClr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chemeClr val="accent5">
                  <a:lumMod val="50000"/>
                </a:schemeClr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D6466C-3EE8-434C-B5AB-98205AEEA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34" y="4602222"/>
            <a:ext cx="3383666" cy="22557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CAA64A4-91BA-448F-9474-7895F9C6DB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61" y="2096941"/>
            <a:ext cx="2813885" cy="2119207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9C5D16-8087-4587-9A0A-A0570C73E0E7}"/>
              </a:ext>
            </a:extLst>
          </p:cNvPr>
          <p:cNvCxnSpPr/>
          <p:nvPr/>
        </p:nvCxnSpPr>
        <p:spPr>
          <a:xfrm>
            <a:off x="1926694" y="6124097"/>
            <a:ext cx="4356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73F48F6-739E-4659-B107-DABA716A2F34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59490" y="1122364"/>
            <a:ext cx="7035300" cy="2578780"/>
          </a:xfrm>
        </p:spPr>
        <p:txBody>
          <a:bodyPr wrap="square" anchor="t">
            <a:noAutofit/>
          </a:bodyPr>
          <a:lstStyle>
            <a:lvl1pPr algn="l">
              <a:defRPr lang="en-US" sz="66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Segoe UI Black" panose="020B0A02040204020203" pitchFamily="34" charset="0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812EDA6-C656-492A-A9CA-44B03C6391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232297"/>
            <a:ext cx="182880" cy="1828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27AEF91-6492-4B0C-A844-2296473B58D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505320"/>
            <a:ext cx="182880" cy="182880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28AA7FF-D902-41DB-A12A-45135201E8C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180943" y="6175935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Email Address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1EDDD62-43C6-4DEE-BBD9-CD0004E7EB0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83874" y="646021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Phone No.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A2C7AAB1-B948-41DB-961F-028BB57DF5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37678" y="553776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Department Name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C96060B2-EF39-4FB2-9CFA-77C6391DCF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7677" y="5273332"/>
            <a:ext cx="5581039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gradFill flip="none" rotWithShape="1">
                  <a:gsLst>
                    <a:gs pos="10000">
                      <a:schemeClr val="accent5">
                        <a:lumMod val="75000"/>
                      </a:schemeClr>
                    </a:gs>
                    <a:gs pos="100000">
                      <a:schemeClr val="accent5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your Author Name (i.e. Prof. Jay R </a:t>
            </a:r>
            <a:r>
              <a:rPr lang="en-US" dirty="0" err="1"/>
              <a:t>Dhamsaniya</a:t>
            </a:r>
            <a:r>
              <a:rPr lang="en-US" dirty="0"/>
              <a:t>)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917B14A-5130-41DB-8F00-6C6611C994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42" y="307556"/>
            <a:ext cx="3573889" cy="82199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4C1356C-E4AA-4B27-A93C-BE84F5D9C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18062" r="2731" b="17724"/>
          <a:stretch/>
        </p:blipFill>
        <p:spPr>
          <a:xfrm>
            <a:off x="63248" y="837717"/>
            <a:ext cx="1087893" cy="772151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0A7F06-98AB-45B4-A79D-A6DF8C25D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81756" y="20384"/>
            <a:ext cx="4646358" cy="734653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Subject Name (Short Name)</a:t>
            </a:r>
          </a:p>
          <a:p>
            <a:pPr lvl="0"/>
            <a:r>
              <a:rPr lang="en-US" dirty="0"/>
              <a:t>GTU # Subject Code</a:t>
            </a:r>
          </a:p>
        </p:txBody>
      </p:sp>
      <p:pic>
        <p:nvPicPr>
          <p:cNvPr id="21" name="Picture 20" descr="User icon Royalty Free Vector Image - VectorStock">
            <a:extLst>
              <a:ext uri="{FF2B5EF4-FFF2-40B4-BE49-F238E27FC236}">
                <a16:creationId xmlns:a16="http://schemas.microsoft.com/office/drawing/2014/main" id="{00C9ED70-1CC8-4EF2-BE10-AAFE24AAC5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0" t="21389" r="26030" b="34222"/>
          <a:stretch>
            <a:fillRect/>
          </a:stretch>
        </p:blipFill>
        <p:spPr bwMode="auto">
          <a:xfrm>
            <a:off x="353568" y="5211250"/>
            <a:ext cx="1353600" cy="1353600"/>
          </a:xfrm>
          <a:custGeom>
            <a:avLst/>
            <a:gdLst>
              <a:gd name="connsiteX0" fmla="*/ 1522095 w 3044190"/>
              <a:gd name="connsiteY0" fmla="*/ 0 h 3044190"/>
              <a:gd name="connsiteX1" fmla="*/ 3044190 w 3044190"/>
              <a:gd name="connsiteY1" fmla="*/ 1522095 h 3044190"/>
              <a:gd name="connsiteX2" fmla="*/ 1522095 w 3044190"/>
              <a:gd name="connsiteY2" fmla="*/ 3044190 h 3044190"/>
              <a:gd name="connsiteX3" fmla="*/ 0 w 3044190"/>
              <a:gd name="connsiteY3" fmla="*/ 1522095 h 3044190"/>
              <a:gd name="connsiteX4" fmla="*/ 1522095 w 3044190"/>
              <a:gd name="connsiteY4" fmla="*/ 0 h 304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4190" h="3044190">
                <a:moveTo>
                  <a:pt x="1522095" y="0"/>
                </a:moveTo>
                <a:cubicBezTo>
                  <a:pt x="2362725" y="0"/>
                  <a:pt x="3044190" y="681465"/>
                  <a:pt x="3044190" y="1522095"/>
                </a:cubicBezTo>
                <a:cubicBezTo>
                  <a:pt x="3044190" y="2362725"/>
                  <a:pt x="2362725" y="3044190"/>
                  <a:pt x="1522095" y="3044190"/>
                </a:cubicBezTo>
                <a:cubicBezTo>
                  <a:pt x="681465" y="3044190"/>
                  <a:pt x="0" y="2362725"/>
                  <a:pt x="0" y="1522095"/>
                </a:cubicBezTo>
                <a:cubicBezTo>
                  <a:pt x="0" y="681465"/>
                  <a:pt x="681465" y="0"/>
                  <a:pt x="1522095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7FD1CDD6-829C-4C5B-BFB7-74153A66FF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569" y="5211251"/>
            <a:ext cx="1353599" cy="1353599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59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Ma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92D9CA8-FA74-4E19-A847-B04F90FC1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A9211E-289E-4822-AE7F-7B95A873EBBD}"/>
              </a:ext>
            </a:extLst>
          </p:cNvPr>
          <p:cNvSpPr txBox="1"/>
          <p:nvPr userDrawn="1"/>
        </p:nvSpPr>
        <p:spPr>
          <a:xfrm>
            <a:off x="1837677" y="5802204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Darshan Institute of Engineering &amp; Technology, Rajkot</a:t>
            </a: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EB889181-F145-4E62-A282-E5B77978D1F3}"/>
              </a:ext>
            </a:extLst>
          </p:cNvPr>
          <p:cNvSpPr>
            <a:spLocks/>
          </p:cNvSpPr>
          <p:nvPr userDrawn="1"/>
        </p:nvSpPr>
        <p:spPr bwMode="auto">
          <a:xfrm>
            <a:off x="2554514" y="1"/>
            <a:ext cx="5255702" cy="1335004"/>
          </a:xfrm>
          <a:custGeom>
            <a:avLst/>
            <a:gdLst>
              <a:gd name="T0" fmla="*/ 2048 w 2048"/>
              <a:gd name="T1" fmla="*/ 0 h 517"/>
              <a:gd name="T2" fmla="*/ 1934 w 2048"/>
              <a:gd name="T3" fmla="*/ 72 h 517"/>
              <a:gd name="T4" fmla="*/ 0 w 2048"/>
              <a:gd name="T5" fmla="*/ 0 h 517"/>
              <a:gd name="T6" fmla="*/ 2048 w 2048"/>
              <a:gd name="T7" fmla="*/ 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517">
                <a:moveTo>
                  <a:pt x="2048" y="0"/>
                </a:moveTo>
                <a:cubicBezTo>
                  <a:pt x="2011" y="25"/>
                  <a:pt x="1973" y="49"/>
                  <a:pt x="1934" y="72"/>
                </a:cubicBezTo>
                <a:cubicBezTo>
                  <a:pt x="1177" y="517"/>
                  <a:pt x="332" y="480"/>
                  <a:pt x="0" y="0"/>
                </a:cubicBezTo>
                <a:lnTo>
                  <a:pt x="2048" y="0"/>
                </a:lnTo>
                <a:close/>
              </a:path>
            </a:pathLst>
          </a:custGeom>
          <a:gradFill>
            <a:gsLst>
              <a:gs pos="1000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D6466C-3EE8-434C-B5AB-98205AEEA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34" y="4602222"/>
            <a:ext cx="3383666" cy="22557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CAA64A4-91BA-448F-9474-7895F9C6DB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61" y="2096941"/>
            <a:ext cx="2813885" cy="2119207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9C5D16-8087-4587-9A0A-A0570C73E0E7}"/>
              </a:ext>
            </a:extLst>
          </p:cNvPr>
          <p:cNvCxnSpPr/>
          <p:nvPr/>
        </p:nvCxnSpPr>
        <p:spPr>
          <a:xfrm>
            <a:off x="1926694" y="6124097"/>
            <a:ext cx="4356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73F48F6-739E-4659-B107-DABA716A2F34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59490" y="1122364"/>
            <a:ext cx="7035300" cy="2578780"/>
          </a:xfrm>
        </p:spPr>
        <p:txBody>
          <a:bodyPr wrap="square" anchor="t">
            <a:noAutofit/>
          </a:bodyPr>
          <a:lstStyle>
            <a:lvl1pPr algn="l">
              <a:defRPr lang="en-US" sz="66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Segoe UI Black" panose="020B0A02040204020203" pitchFamily="34" charset="0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812EDA6-C656-492A-A9CA-44B03C6391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232297"/>
            <a:ext cx="182880" cy="1828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27AEF91-6492-4B0C-A844-2296473B58D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505320"/>
            <a:ext cx="182880" cy="182880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28AA7FF-D902-41DB-A12A-45135201E8C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180943" y="6175935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Email Address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1EDDD62-43C6-4DEE-BBD9-CD0004E7EB0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83874" y="646021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Phone No.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A2C7AAB1-B948-41DB-961F-028BB57DF5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37678" y="553776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Department Name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C96060B2-EF39-4FB2-9CFA-77C6391DCF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7677" y="5273332"/>
            <a:ext cx="5581039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gradFill flip="none" rotWithShape="1">
                  <a:gsLst>
                    <a:gs pos="10000">
                      <a:schemeClr val="accent6">
                        <a:lumMod val="50000"/>
                      </a:schemeClr>
                    </a:gs>
                    <a:gs pos="100000">
                      <a:schemeClr val="accent6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your Author Name (i.e. Prof. Jay R </a:t>
            </a:r>
            <a:r>
              <a:rPr lang="en-US" dirty="0" err="1"/>
              <a:t>Dhamsaniya</a:t>
            </a:r>
            <a:r>
              <a:rPr lang="en-US" dirty="0"/>
              <a:t>)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917B14A-5130-41DB-8F00-6C6611C994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42" y="307556"/>
            <a:ext cx="3573889" cy="82199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4C1356C-E4AA-4B27-A93C-BE84F5D9C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18062" r="2731" b="17724"/>
          <a:stretch/>
        </p:blipFill>
        <p:spPr>
          <a:xfrm>
            <a:off x="63248" y="837717"/>
            <a:ext cx="1087893" cy="772151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0A7F06-98AB-45B4-A79D-A6DF8C25D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81756" y="20384"/>
            <a:ext cx="4646358" cy="734653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Subject Name (Short Name)</a:t>
            </a:r>
          </a:p>
          <a:p>
            <a:pPr lvl="0"/>
            <a:r>
              <a:rPr lang="en-US" dirty="0"/>
              <a:t>GTU # Subject Code</a:t>
            </a:r>
          </a:p>
        </p:txBody>
      </p:sp>
      <p:pic>
        <p:nvPicPr>
          <p:cNvPr id="21" name="Picture 20" descr="User icon Royalty Free Vector Image - VectorStock">
            <a:extLst>
              <a:ext uri="{FF2B5EF4-FFF2-40B4-BE49-F238E27FC236}">
                <a16:creationId xmlns:a16="http://schemas.microsoft.com/office/drawing/2014/main" id="{80BF4AFD-B365-46D4-AAC5-485DFA5A7D4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0" t="21389" r="26030" b="34222"/>
          <a:stretch>
            <a:fillRect/>
          </a:stretch>
        </p:blipFill>
        <p:spPr bwMode="auto">
          <a:xfrm>
            <a:off x="353568" y="5211250"/>
            <a:ext cx="1353600" cy="1353600"/>
          </a:xfrm>
          <a:custGeom>
            <a:avLst/>
            <a:gdLst>
              <a:gd name="connsiteX0" fmla="*/ 1522095 w 3044190"/>
              <a:gd name="connsiteY0" fmla="*/ 0 h 3044190"/>
              <a:gd name="connsiteX1" fmla="*/ 3044190 w 3044190"/>
              <a:gd name="connsiteY1" fmla="*/ 1522095 h 3044190"/>
              <a:gd name="connsiteX2" fmla="*/ 1522095 w 3044190"/>
              <a:gd name="connsiteY2" fmla="*/ 3044190 h 3044190"/>
              <a:gd name="connsiteX3" fmla="*/ 0 w 3044190"/>
              <a:gd name="connsiteY3" fmla="*/ 1522095 h 3044190"/>
              <a:gd name="connsiteX4" fmla="*/ 1522095 w 3044190"/>
              <a:gd name="connsiteY4" fmla="*/ 0 h 304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4190" h="3044190">
                <a:moveTo>
                  <a:pt x="1522095" y="0"/>
                </a:moveTo>
                <a:cubicBezTo>
                  <a:pt x="2362725" y="0"/>
                  <a:pt x="3044190" y="681465"/>
                  <a:pt x="3044190" y="1522095"/>
                </a:cubicBezTo>
                <a:cubicBezTo>
                  <a:pt x="3044190" y="2362725"/>
                  <a:pt x="2362725" y="3044190"/>
                  <a:pt x="1522095" y="3044190"/>
                </a:cubicBezTo>
                <a:cubicBezTo>
                  <a:pt x="681465" y="3044190"/>
                  <a:pt x="0" y="2362725"/>
                  <a:pt x="0" y="1522095"/>
                </a:cubicBezTo>
                <a:cubicBezTo>
                  <a:pt x="0" y="681465"/>
                  <a:pt x="681465" y="0"/>
                  <a:pt x="1522095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2BC70C35-8BA7-4D49-9AF7-DC36FAB8FD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569" y="5211251"/>
            <a:ext cx="1353599" cy="1353599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25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ue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92D9CA8-FA74-4E19-A847-B04F90FC1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A9211E-289E-4822-AE7F-7B95A873EBBD}"/>
              </a:ext>
            </a:extLst>
          </p:cNvPr>
          <p:cNvSpPr txBox="1"/>
          <p:nvPr userDrawn="1"/>
        </p:nvSpPr>
        <p:spPr>
          <a:xfrm>
            <a:off x="1837677" y="5802204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Darshan Institute of Engineering &amp; Technology, Rajkot</a:t>
            </a: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EB889181-F145-4E62-A282-E5B77978D1F3}"/>
              </a:ext>
            </a:extLst>
          </p:cNvPr>
          <p:cNvSpPr>
            <a:spLocks/>
          </p:cNvSpPr>
          <p:nvPr userDrawn="1"/>
        </p:nvSpPr>
        <p:spPr bwMode="auto">
          <a:xfrm>
            <a:off x="2554514" y="1"/>
            <a:ext cx="5255702" cy="1335004"/>
          </a:xfrm>
          <a:custGeom>
            <a:avLst/>
            <a:gdLst>
              <a:gd name="T0" fmla="*/ 2048 w 2048"/>
              <a:gd name="T1" fmla="*/ 0 h 517"/>
              <a:gd name="T2" fmla="*/ 1934 w 2048"/>
              <a:gd name="T3" fmla="*/ 72 h 517"/>
              <a:gd name="T4" fmla="*/ 0 w 2048"/>
              <a:gd name="T5" fmla="*/ 0 h 517"/>
              <a:gd name="T6" fmla="*/ 2048 w 2048"/>
              <a:gd name="T7" fmla="*/ 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517">
                <a:moveTo>
                  <a:pt x="2048" y="0"/>
                </a:moveTo>
                <a:cubicBezTo>
                  <a:pt x="2011" y="25"/>
                  <a:pt x="1973" y="49"/>
                  <a:pt x="1934" y="72"/>
                </a:cubicBezTo>
                <a:cubicBezTo>
                  <a:pt x="1177" y="517"/>
                  <a:pt x="332" y="480"/>
                  <a:pt x="0" y="0"/>
                </a:cubicBezTo>
                <a:lnTo>
                  <a:pt x="2048" y="0"/>
                </a:lnTo>
                <a:close/>
              </a:path>
            </a:pathLst>
          </a:custGeom>
          <a:gradFill>
            <a:gsLst>
              <a:gs pos="10000">
                <a:srgbClr val="273238"/>
              </a:gs>
              <a:gs pos="100000">
                <a:srgbClr val="607D8B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rgbClr val="273238"/>
              </a:gs>
              <a:gs pos="100000">
                <a:srgbClr val="607D8B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D6466C-3EE8-434C-B5AB-98205AEEA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34" y="4602222"/>
            <a:ext cx="3383666" cy="22557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CAA64A4-91BA-448F-9474-7895F9C6DB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61" y="2096941"/>
            <a:ext cx="2813885" cy="2119207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9C5D16-8087-4587-9A0A-A0570C73E0E7}"/>
              </a:ext>
            </a:extLst>
          </p:cNvPr>
          <p:cNvCxnSpPr/>
          <p:nvPr/>
        </p:nvCxnSpPr>
        <p:spPr>
          <a:xfrm>
            <a:off x="1926694" y="6124097"/>
            <a:ext cx="4356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73F48F6-739E-4659-B107-DABA716A2F34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59490" y="1122364"/>
            <a:ext cx="7035300" cy="2578780"/>
          </a:xfrm>
        </p:spPr>
        <p:txBody>
          <a:bodyPr wrap="square" anchor="t">
            <a:noAutofit/>
          </a:bodyPr>
          <a:lstStyle>
            <a:lvl1pPr algn="l">
              <a:defRPr lang="en-US" sz="66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Segoe UI Black" panose="020B0A02040204020203" pitchFamily="34" charset="0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812EDA6-C656-492A-A9CA-44B03C6391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232297"/>
            <a:ext cx="182880" cy="1828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27AEF91-6492-4B0C-A844-2296473B58D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505320"/>
            <a:ext cx="182880" cy="182880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28AA7FF-D902-41DB-A12A-45135201E8C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180943" y="6175935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Email Address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1EDDD62-43C6-4DEE-BBD9-CD0004E7EB0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83874" y="646021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Phone No.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A2C7AAB1-B948-41DB-961F-028BB57DF5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37678" y="553776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Department Name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C96060B2-EF39-4FB2-9CFA-77C6391DCF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7677" y="5273332"/>
            <a:ext cx="5581039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gradFill flip="none" rotWithShape="1">
                  <a:gsLst>
                    <a:gs pos="10000">
                      <a:srgbClr val="273238"/>
                    </a:gs>
                    <a:gs pos="100000">
                      <a:srgbClr val="607D8B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your Author Name (i.e. Prof. Jay R </a:t>
            </a:r>
            <a:r>
              <a:rPr lang="en-US" dirty="0" err="1"/>
              <a:t>Dhamsaniya</a:t>
            </a:r>
            <a:r>
              <a:rPr lang="en-US" dirty="0"/>
              <a:t>)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917B14A-5130-41DB-8F00-6C6611C994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42" y="307556"/>
            <a:ext cx="3573889" cy="82199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4C1356C-E4AA-4B27-A93C-BE84F5D9C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18062" r="2731" b="17724"/>
          <a:stretch/>
        </p:blipFill>
        <p:spPr>
          <a:xfrm>
            <a:off x="63248" y="837717"/>
            <a:ext cx="1087893" cy="772151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0A7F06-98AB-45B4-A79D-A6DF8C25D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81756" y="20384"/>
            <a:ext cx="4646358" cy="734653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Subject Name (Short Name)</a:t>
            </a:r>
          </a:p>
          <a:p>
            <a:pPr lvl="0"/>
            <a:r>
              <a:rPr lang="en-US" dirty="0"/>
              <a:t>GTU # Subject Code</a:t>
            </a:r>
          </a:p>
        </p:txBody>
      </p:sp>
      <p:pic>
        <p:nvPicPr>
          <p:cNvPr id="21" name="Picture 20" descr="User icon Royalty Free Vector Image - VectorStock">
            <a:extLst>
              <a:ext uri="{FF2B5EF4-FFF2-40B4-BE49-F238E27FC236}">
                <a16:creationId xmlns:a16="http://schemas.microsoft.com/office/drawing/2014/main" id="{AEB45C91-0DA6-4973-9AEA-FF1388508A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0" t="21389" r="26030" b="34222"/>
          <a:stretch>
            <a:fillRect/>
          </a:stretch>
        </p:blipFill>
        <p:spPr bwMode="auto">
          <a:xfrm>
            <a:off x="353568" y="5211250"/>
            <a:ext cx="1353600" cy="1353600"/>
          </a:xfrm>
          <a:custGeom>
            <a:avLst/>
            <a:gdLst>
              <a:gd name="connsiteX0" fmla="*/ 1522095 w 3044190"/>
              <a:gd name="connsiteY0" fmla="*/ 0 h 3044190"/>
              <a:gd name="connsiteX1" fmla="*/ 3044190 w 3044190"/>
              <a:gd name="connsiteY1" fmla="*/ 1522095 h 3044190"/>
              <a:gd name="connsiteX2" fmla="*/ 1522095 w 3044190"/>
              <a:gd name="connsiteY2" fmla="*/ 3044190 h 3044190"/>
              <a:gd name="connsiteX3" fmla="*/ 0 w 3044190"/>
              <a:gd name="connsiteY3" fmla="*/ 1522095 h 3044190"/>
              <a:gd name="connsiteX4" fmla="*/ 1522095 w 3044190"/>
              <a:gd name="connsiteY4" fmla="*/ 0 h 304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4190" h="3044190">
                <a:moveTo>
                  <a:pt x="1522095" y="0"/>
                </a:moveTo>
                <a:cubicBezTo>
                  <a:pt x="2362725" y="0"/>
                  <a:pt x="3044190" y="681465"/>
                  <a:pt x="3044190" y="1522095"/>
                </a:cubicBezTo>
                <a:cubicBezTo>
                  <a:pt x="3044190" y="2362725"/>
                  <a:pt x="2362725" y="3044190"/>
                  <a:pt x="1522095" y="3044190"/>
                </a:cubicBezTo>
                <a:cubicBezTo>
                  <a:pt x="681465" y="3044190"/>
                  <a:pt x="0" y="2362725"/>
                  <a:pt x="0" y="1522095"/>
                </a:cubicBezTo>
                <a:cubicBezTo>
                  <a:pt x="0" y="681465"/>
                  <a:pt x="681465" y="0"/>
                  <a:pt x="1522095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F70CF6D9-DDB4-41AA-BB82-F8ED04AD8B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569" y="5211251"/>
            <a:ext cx="1353599" cy="1353599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8816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row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92D9CA8-FA74-4E19-A847-B04F90FC1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A9211E-289E-4822-AE7F-7B95A873EBBD}"/>
              </a:ext>
            </a:extLst>
          </p:cNvPr>
          <p:cNvSpPr txBox="1"/>
          <p:nvPr userDrawn="1"/>
        </p:nvSpPr>
        <p:spPr>
          <a:xfrm>
            <a:off x="1837677" y="5802204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Darshan Institute of Engineering &amp; Technology, Rajkot</a:t>
            </a: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EB889181-F145-4E62-A282-E5B77978D1F3}"/>
              </a:ext>
            </a:extLst>
          </p:cNvPr>
          <p:cNvSpPr>
            <a:spLocks/>
          </p:cNvSpPr>
          <p:nvPr userDrawn="1"/>
        </p:nvSpPr>
        <p:spPr bwMode="auto">
          <a:xfrm>
            <a:off x="2554514" y="1"/>
            <a:ext cx="5255702" cy="1335004"/>
          </a:xfrm>
          <a:custGeom>
            <a:avLst/>
            <a:gdLst>
              <a:gd name="T0" fmla="*/ 2048 w 2048"/>
              <a:gd name="T1" fmla="*/ 0 h 517"/>
              <a:gd name="T2" fmla="*/ 1934 w 2048"/>
              <a:gd name="T3" fmla="*/ 72 h 517"/>
              <a:gd name="T4" fmla="*/ 0 w 2048"/>
              <a:gd name="T5" fmla="*/ 0 h 517"/>
              <a:gd name="T6" fmla="*/ 2048 w 2048"/>
              <a:gd name="T7" fmla="*/ 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517">
                <a:moveTo>
                  <a:pt x="2048" y="0"/>
                </a:moveTo>
                <a:cubicBezTo>
                  <a:pt x="2011" y="25"/>
                  <a:pt x="1973" y="49"/>
                  <a:pt x="1934" y="72"/>
                </a:cubicBezTo>
                <a:cubicBezTo>
                  <a:pt x="1177" y="517"/>
                  <a:pt x="332" y="480"/>
                  <a:pt x="0" y="0"/>
                </a:cubicBezTo>
                <a:lnTo>
                  <a:pt x="2048" y="0"/>
                </a:lnTo>
                <a:close/>
              </a:path>
            </a:pathLst>
          </a:custGeom>
          <a:gradFill>
            <a:gsLst>
              <a:gs pos="10000">
                <a:srgbClr val="3E2622"/>
              </a:gs>
              <a:gs pos="100000">
                <a:srgbClr val="795547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rgbClr val="3E2622"/>
              </a:gs>
              <a:gs pos="100000">
                <a:srgbClr val="795547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D6466C-3EE8-434C-B5AB-98205AEEA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34" y="4602222"/>
            <a:ext cx="3383666" cy="22557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CAA64A4-91BA-448F-9474-7895F9C6DB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61" y="2096941"/>
            <a:ext cx="2813885" cy="2119207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9C5D16-8087-4587-9A0A-A0570C73E0E7}"/>
              </a:ext>
            </a:extLst>
          </p:cNvPr>
          <p:cNvCxnSpPr/>
          <p:nvPr/>
        </p:nvCxnSpPr>
        <p:spPr>
          <a:xfrm>
            <a:off x="1926694" y="6124097"/>
            <a:ext cx="4356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73F48F6-739E-4659-B107-DABA716A2F34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59490" y="1122364"/>
            <a:ext cx="7035300" cy="2578780"/>
          </a:xfrm>
        </p:spPr>
        <p:txBody>
          <a:bodyPr wrap="square" anchor="t">
            <a:noAutofit/>
          </a:bodyPr>
          <a:lstStyle>
            <a:lvl1pPr algn="l">
              <a:defRPr lang="en-US" sz="66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Segoe UI Black" panose="020B0A02040204020203" pitchFamily="34" charset="0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812EDA6-C656-492A-A9CA-44B03C6391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232297"/>
            <a:ext cx="182880" cy="1828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27AEF91-6492-4B0C-A844-2296473B58D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505320"/>
            <a:ext cx="182880" cy="182880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28AA7FF-D902-41DB-A12A-45135201E8C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180943" y="6175935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Email Address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1EDDD62-43C6-4DEE-BBD9-CD0004E7EB0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83874" y="646021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Phone No.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A2C7AAB1-B948-41DB-961F-028BB57DF5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37678" y="553776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Department Name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C96060B2-EF39-4FB2-9CFA-77C6391DCF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7677" y="5273332"/>
            <a:ext cx="5581039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gradFill flip="none" rotWithShape="1">
                  <a:gsLst>
                    <a:gs pos="10000">
                      <a:srgbClr val="3E2622"/>
                    </a:gs>
                    <a:gs pos="100000">
                      <a:srgbClr val="795547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your Author Name (i.e. Prof. Jay R </a:t>
            </a:r>
            <a:r>
              <a:rPr lang="en-US" dirty="0" err="1"/>
              <a:t>Dhamsaniya</a:t>
            </a:r>
            <a:r>
              <a:rPr lang="en-US" dirty="0"/>
              <a:t>)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917B14A-5130-41DB-8F00-6C6611C994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42" y="307556"/>
            <a:ext cx="3573889" cy="82199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4C1356C-E4AA-4B27-A93C-BE84F5D9C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18062" r="2731" b="17724"/>
          <a:stretch/>
        </p:blipFill>
        <p:spPr>
          <a:xfrm>
            <a:off x="63248" y="837717"/>
            <a:ext cx="1087893" cy="772151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0A7F06-98AB-45B4-A79D-A6DF8C25D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81756" y="20384"/>
            <a:ext cx="4646358" cy="734653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Subject Name (Short Name)</a:t>
            </a:r>
          </a:p>
          <a:p>
            <a:pPr lvl="0"/>
            <a:r>
              <a:rPr lang="en-US" dirty="0"/>
              <a:t>GTU # Subject Code</a:t>
            </a:r>
          </a:p>
        </p:txBody>
      </p:sp>
      <p:pic>
        <p:nvPicPr>
          <p:cNvPr id="21" name="Picture 20" descr="User icon Royalty Free Vector Image - VectorStock">
            <a:extLst>
              <a:ext uri="{FF2B5EF4-FFF2-40B4-BE49-F238E27FC236}">
                <a16:creationId xmlns:a16="http://schemas.microsoft.com/office/drawing/2014/main" id="{7E386D9D-B92A-4F40-9089-A1FD00CD38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0" t="21389" r="26030" b="34222"/>
          <a:stretch>
            <a:fillRect/>
          </a:stretch>
        </p:blipFill>
        <p:spPr bwMode="auto">
          <a:xfrm>
            <a:off x="353568" y="5211250"/>
            <a:ext cx="1353600" cy="1353600"/>
          </a:xfrm>
          <a:custGeom>
            <a:avLst/>
            <a:gdLst>
              <a:gd name="connsiteX0" fmla="*/ 1522095 w 3044190"/>
              <a:gd name="connsiteY0" fmla="*/ 0 h 3044190"/>
              <a:gd name="connsiteX1" fmla="*/ 3044190 w 3044190"/>
              <a:gd name="connsiteY1" fmla="*/ 1522095 h 3044190"/>
              <a:gd name="connsiteX2" fmla="*/ 1522095 w 3044190"/>
              <a:gd name="connsiteY2" fmla="*/ 3044190 h 3044190"/>
              <a:gd name="connsiteX3" fmla="*/ 0 w 3044190"/>
              <a:gd name="connsiteY3" fmla="*/ 1522095 h 3044190"/>
              <a:gd name="connsiteX4" fmla="*/ 1522095 w 3044190"/>
              <a:gd name="connsiteY4" fmla="*/ 0 h 304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4190" h="3044190">
                <a:moveTo>
                  <a:pt x="1522095" y="0"/>
                </a:moveTo>
                <a:cubicBezTo>
                  <a:pt x="2362725" y="0"/>
                  <a:pt x="3044190" y="681465"/>
                  <a:pt x="3044190" y="1522095"/>
                </a:cubicBezTo>
                <a:cubicBezTo>
                  <a:pt x="3044190" y="2362725"/>
                  <a:pt x="2362725" y="3044190"/>
                  <a:pt x="1522095" y="3044190"/>
                </a:cubicBezTo>
                <a:cubicBezTo>
                  <a:pt x="681465" y="3044190"/>
                  <a:pt x="0" y="2362725"/>
                  <a:pt x="0" y="1522095"/>
                </a:cubicBezTo>
                <a:cubicBezTo>
                  <a:pt x="0" y="681465"/>
                  <a:pt x="681465" y="0"/>
                  <a:pt x="1522095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DA295F85-D43D-42E5-9539-A471116A43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569" y="5211251"/>
            <a:ext cx="1353599" cy="1353599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5262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Deep Pu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92D9CA8-FA74-4E19-A847-B04F90FC1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A9211E-289E-4822-AE7F-7B95A873EBBD}"/>
              </a:ext>
            </a:extLst>
          </p:cNvPr>
          <p:cNvSpPr txBox="1"/>
          <p:nvPr userDrawn="1"/>
        </p:nvSpPr>
        <p:spPr>
          <a:xfrm>
            <a:off x="1837677" y="5802204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Darshan Institute of Engineering &amp; Technology, Rajkot</a:t>
            </a: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EB889181-F145-4E62-A282-E5B77978D1F3}"/>
              </a:ext>
            </a:extLst>
          </p:cNvPr>
          <p:cNvSpPr>
            <a:spLocks/>
          </p:cNvSpPr>
          <p:nvPr userDrawn="1"/>
        </p:nvSpPr>
        <p:spPr bwMode="auto">
          <a:xfrm>
            <a:off x="2554514" y="1"/>
            <a:ext cx="5255702" cy="1335004"/>
          </a:xfrm>
          <a:custGeom>
            <a:avLst/>
            <a:gdLst>
              <a:gd name="T0" fmla="*/ 2048 w 2048"/>
              <a:gd name="T1" fmla="*/ 0 h 517"/>
              <a:gd name="T2" fmla="*/ 1934 w 2048"/>
              <a:gd name="T3" fmla="*/ 72 h 517"/>
              <a:gd name="T4" fmla="*/ 0 w 2048"/>
              <a:gd name="T5" fmla="*/ 0 h 517"/>
              <a:gd name="T6" fmla="*/ 2048 w 2048"/>
              <a:gd name="T7" fmla="*/ 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517">
                <a:moveTo>
                  <a:pt x="2048" y="0"/>
                </a:moveTo>
                <a:cubicBezTo>
                  <a:pt x="2011" y="25"/>
                  <a:pt x="1973" y="49"/>
                  <a:pt x="1934" y="72"/>
                </a:cubicBezTo>
                <a:cubicBezTo>
                  <a:pt x="1177" y="517"/>
                  <a:pt x="332" y="480"/>
                  <a:pt x="0" y="0"/>
                </a:cubicBezTo>
                <a:lnTo>
                  <a:pt x="2048" y="0"/>
                </a:lnTo>
                <a:close/>
              </a:path>
            </a:pathLst>
          </a:custGeom>
          <a:gradFill>
            <a:gsLst>
              <a:gs pos="10000">
                <a:srgbClr val="301B92"/>
              </a:gs>
              <a:gs pos="100000">
                <a:srgbClr val="673BB7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rgbClr val="301B92"/>
              </a:gs>
              <a:gs pos="100000">
                <a:srgbClr val="673BB7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D6466C-3EE8-434C-B5AB-98205AEEA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34" y="4602222"/>
            <a:ext cx="3383666" cy="22557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CAA64A4-91BA-448F-9474-7895F9C6DB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61" y="2096941"/>
            <a:ext cx="2813885" cy="2119207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9C5D16-8087-4587-9A0A-A0570C73E0E7}"/>
              </a:ext>
            </a:extLst>
          </p:cNvPr>
          <p:cNvCxnSpPr/>
          <p:nvPr/>
        </p:nvCxnSpPr>
        <p:spPr>
          <a:xfrm>
            <a:off x="1926694" y="6124097"/>
            <a:ext cx="4356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73F48F6-739E-4659-B107-DABA716A2F34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59490" y="1122364"/>
            <a:ext cx="7035300" cy="2578780"/>
          </a:xfrm>
        </p:spPr>
        <p:txBody>
          <a:bodyPr wrap="square" anchor="t">
            <a:noAutofit/>
          </a:bodyPr>
          <a:lstStyle>
            <a:lvl1pPr algn="l">
              <a:defRPr lang="en-US" sz="66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Segoe UI Black" panose="020B0A02040204020203" pitchFamily="34" charset="0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812EDA6-C656-492A-A9CA-44B03C6391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232297"/>
            <a:ext cx="182880" cy="1828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27AEF91-6492-4B0C-A844-2296473B58D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505320"/>
            <a:ext cx="182880" cy="182880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28AA7FF-D902-41DB-A12A-45135201E8C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180943" y="6175935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Email Address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1EDDD62-43C6-4DEE-BBD9-CD0004E7EB0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83874" y="646021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Phone No.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A2C7AAB1-B948-41DB-961F-028BB57DF5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37678" y="553776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Department Name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C96060B2-EF39-4FB2-9CFA-77C6391DCF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7677" y="5273332"/>
            <a:ext cx="5581039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gradFill flip="none" rotWithShape="1">
                  <a:gsLst>
                    <a:gs pos="10000">
                      <a:srgbClr val="301B92"/>
                    </a:gs>
                    <a:gs pos="100000">
                      <a:srgbClr val="673BB7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your Author Name (i.e. Prof. Jay R </a:t>
            </a:r>
            <a:r>
              <a:rPr lang="en-US" dirty="0" err="1"/>
              <a:t>Dhamsaniya</a:t>
            </a:r>
            <a:r>
              <a:rPr lang="en-US" dirty="0"/>
              <a:t>)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917B14A-5130-41DB-8F00-6C6611C994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42" y="307556"/>
            <a:ext cx="3573889" cy="82199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4C1356C-E4AA-4B27-A93C-BE84F5D9C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18062" r="2731" b="17724"/>
          <a:stretch/>
        </p:blipFill>
        <p:spPr>
          <a:xfrm>
            <a:off x="63248" y="837717"/>
            <a:ext cx="1087893" cy="772151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0A7F06-98AB-45B4-A79D-A6DF8C25D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81756" y="20384"/>
            <a:ext cx="4646358" cy="734653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Subject Name (Short Name)</a:t>
            </a:r>
          </a:p>
          <a:p>
            <a:pPr lvl="0"/>
            <a:r>
              <a:rPr lang="en-US" dirty="0"/>
              <a:t>GTU # Subject Code</a:t>
            </a:r>
          </a:p>
        </p:txBody>
      </p:sp>
      <p:pic>
        <p:nvPicPr>
          <p:cNvPr id="21" name="Picture 20" descr="User icon Royalty Free Vector Image - VectorStock">
            <a:extLst>
              <a:ext uri="{FF2B5EF4-FFF2-40B4-BE49-F238E27FC236}">
                <a16:creationId xmlns:a16="http://schemas.microsoft.com/office/drawing/2014/main" id="{BE300026-40E8-4FB1-998A-9CEB5F7A1B8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0" t="21389" r="26030" b="34222"/>
          <a:stretch>
            <a:fillRect/>
          </a:stretch>
        </p:blipFill>
        <p:spPr bwMode="auto">
          <a:xfrm>
            <a:off x="353568" y="5211250"/>
            <a:ext cx="1353600" cy="1353600"/>
          </a:xfrm>
          <a:custGeom>
            <a:avLst/>
            <a:gdLst>
              <a:gd name="connsiteX0" fmla="*/ 1522095 w 3044190"/>
              <a:gd name="connsiteY0" fmla="*/ 0 h 3044190"/>
              <a:gd name="connsiteX1" fmla="*/ 3044190 w 3044190"/>
              <a:gd name="connsiteY1" fmla="*/ 1522095 h 3044190"/>
              <a:gd name="connsiteX2" fmla="*/ 1522095 w 3044190"/>
              <a:gd name="connsiteY2" fmla="*/ 3044190 h 3044190"/>
              <a:gd name="connsiteX3" fmla="*/ 0 w 3044190"/>
              <a:gd name="connsiteY3" fmla="*/ 1522095 h 3044190"/>
              <a:gd name="connsiteX4" fmla="*/ 1522095 w 3044190"/>
              <a:gd name="connsiteY4" fmla="*/ 0 h 304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4190" h="3044190">
                <a:moveTo>
                  <a:pt x="1522095" y="0"/>
                </a:moveTo>
                <a:cubicBezTo>
                  <a:pt x="2362725" y="0"/>
                  <a:pt x="3044190" y="681465"/>
                  <a:pt x="3044190" y="1522095"/>
                </a:cubicBezTo>
                <a:cubicBezTo>
                  <a:pt x="3044190" y="2362725"/>
                  <a:pt x="2362725" y="3044190"/>
                  <a:pt x="1522095" y="3044190"/>
                </a:cubicBezTo>
                <a:cubicBezTo>
                  <a:pt x="681465" y="3044190"/>
                  <a:pt x="0" y="2362725"/>
                  <a:pt x="0" y="1522095"/>
                </a:cubicBezTo>
                <a:cubicBezTo>
                  <a:pt x="0" y="681465"/>
                  <a:pt x="681465" y="0"/>
                  <a:pt x="1522095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DB3B5E9B-B4F0-4E85-954A-F7CC04BBF2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569" y="5211251"/>
            <a:ext cx="1353599" cy="1353599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280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Logo on T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FE084249-8DB7-4B0A-AA7A-A1A407FC0773}"/>
              </a:ext>
            </a:extLst>
          </p:cNvPr>
          <p:cNvSpPr txBox="1">
            <a:spLocks/>
          </p:cNvSpPr>
          <p:nvPr userDrawn="1"/>
        </p:nvSpPr>
        <p:spPr>
          <a:xfrm>
            <a:off x="8610600" y="6604000"/>
            <a:ext cx="2743200" cy="25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DF2434F-F1F1-4B15-80AA-A2C3BF057F48}" type="slidenum">
              <a:rPr lang="en-US" b="1" smtClean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pPr/>
              <a:t>‹#›</a:t>
            </a:fld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</p:txBody>
      </p:sp>
      <p:pic>
        <p:nvPicPr>
          <p:cNvPr id="18" name="Shape 56">
            <a:extLst>
              <a:ext uri="{FF2B5EF4-FFF2-40B4-BE49-F238E27FC236}">
                <a16:creationId xmlns:a16="http://schemas.microsoft.com/office/drawing/2014/main" id="{ACB01872-4321-4181-A609-1C503C074C10}"/>
              </a:ext>
            </a:extLst>
          </p:cNvPr>
          <p:cNvPicPr preferRelativeResize="0"/>
          <p:nvPr userDrawn="1"/>
        </p:nvPicPr>
        <p:blipFill rotWithShape="1">
          <a:blip r:embed="rId2"/>
          <a:srcRect t="86739" r="1768" b="3535"/>
          <a:stretch/>
        </p:blipFill>
        <p:spPr>
          <a:xfrm>
            <a:off x="0" y="0"/>
            <a:ext cx="12192000" cy="711201"/>
          </a:xfrm>
          <a:prstGeom prst="rect">
            <a:avLst/>
          </a:prstGeom>
          <a:solidFill>
            <a:srgbClr val="DFDFDF">
              <a:alpha val="49804"/>
            </a:srgbClr>
          </a:solidFill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CD07E8-CBAA-45BA-85CF-1233D4AA8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200"/>
          </a:xfrm>
          <a:solidFill>
            <a:srgbClr val="DFDFDF">
              <a:alpha val="49804"/>
            </a:srgbClr>
          </a:solidFill>
          <a:ln>
            <a:noFill/>
          </a:ln>
        </p:spPr>
        <p:txBody>
          <a:bodyPr vert="horz" lIns="216000" tIns="108000" rIns="216000" bIns="108000" rtlCol="0" anchor="ctr">
            <a:normAutofit/>
          </a:bodyPr>
          <a:lstStyle>
            <a:lvl1pPr>
              <a:defRPr lang="en-US" sz="3400" b="1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F4971-704E-42EF-A852-52D75741F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80" y="975947"/>
            <a:ext cx="11879111" cy="5478061"/>
          </a:xfrm>
        </p:spPr>
        <p:txBody>
          <a:bodyPr>
            <a:noAutofit/>
          </a:bodyPr>
          <a:lstStyle>
            <a:lvl1pPr marL="265113" indent="-265113" algn="just">
              <a:buClr>
                <a:schemeClr val="accent6"/>
              </a:buClr>
              <a:buFont typeface="Wingdings 3" panose="05040102010807070707" pitchFamily="18" charset="2"/>
              <a:buChar char=""/>
              <a:defRPr sz="2400">
                <a:solidFill>
                  <a:schemeClr val="tx1"/>
                </a:solidFill>
              </a:defRPr>
            </a:lvl1pPr>
            <a:lvl2pPr marL="809625" indent="-352425" algn="just">
              <a:buClr>
                <a:schemeClr val="accent6"/>
              </a:buClr>
              <a:buFont typeface="Wingdings 3" panose="05040102010807070707" pitchFamily="18" charset="2"/>
              <a:buChar char=""/>
              <a:defRPr sz="2000">
                <a:solidFill>
                  <a:schemeClr val="tx1"/>
                </a:solidFill>
              </a:defRPr>
            </a:lvl2pPr>
            <a:lvl3pPr marL="1143000" indent="-228600" algn="just">
              <a:buClr>
                <a:schemeClr val="accent6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algn="just">
              <a:buClr>
                <a:schemeClr val="accent6"/>
              </a:buClr>
              <a:defRPr sz="1600">
                <a:solidFill>
                  <a:schemeClr val="tx1"/>
                </a:solidFill>
              </a:defRPr>
            </a:lvl4pPr>
            <a:lvl5pPr algn="just">
              <a:buClr>
                <a:schemeClr val="accent6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5596C8C-2163-45E8-B709-8118C381771F}"/>
              </a:ext>
            </a:extLst>
          </p:cNvPr>
          <p:cNvCxnSpPr/>
          <p:nvPr userDrawn="1"/>
        </p:nvCxnSpPr>
        <p:spPr>
          <a:xfrm>
            <a:off x="0" y="711201"/>
            <a:ext cx="1219200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66333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92D9CA8-FA74-4E19-A847-B04F90FC1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A9211E-289E-4822-AE7F-7B95A873EBBD}"/>
              </a:ext>
            </a:extLst>
          </p:cNvPr>
          <p:cNvSpPr txBox="1"/>
          <p:nvPr userDrawn="1"/>
        </p:nvSpPr>
        <p:spPr>
          <a:xfrm>
            <a:off x="1837677" y="5802204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Darshan Institute of Engineering &amp; Technology, Rajkot</a:t>
            </a: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EB889181-F145-4E62-A282-E5B77978D1F3}"/>
              </a:ext>
            </a:extLst>
          </p:cNvPr>
          <p:cNvSpPr>
            <a:spLocks/>
          </p:cNvSpPr>
          <p:nvPr userDrawn="1"/>
        </p:nvSpPr>
        <p:spPr bwMode="auto">
          <a:xfrm>
            <a:off x="2554514" y="1"/>
            <a:ext cx="5255702" cy="1335004"/>
          </a:xfrm>
          <a:custGeom>
            <a:avLst/>
            <a:gdLst>
              <a:gd name="T0" fmla="*/ 2048 w 2048"/>
              <a:gd name="T1" fmla="*/ 0 h 517"/>
              <a:gd name="T2" fmla="*/ 1934 w 2048"/>
              <a:gd name="T3" fmla="*/ 72 h 517"/>
              <a:gd name="T4" fmla="*/ 0 w 2048"/>
              <a:gd name="T5" fmla="*/ 0 h 517"/>
              <a:gd name="T6" fmla="*/ 2048 w 2048"/>
              <a:gd name="T7" fmla="*/ 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517">
                <a:moveTo>
                  <a:pt x="2048" y="0"/>
                </a:moveTo>
                <a:cubicBezTo>
                  <a:pt x="2011" y="25"/>
                  <a:pt x="1973" y="49"/>
                  <a:pt x="1934" y="72"/>
                </a:cubicBezTo>
                <a:cubicBezTo>
                  <a:pt x="1177" y="517"/>
                  <a:pt x="332" y="480"/>
                  <a:pt x="0" y="0"/>
                </a:cubicBezTo>
                <a:lnTo>
                  <a:pt x="2048" y="0"/>
                </a:lnTo>
                <a:close/>
              </a:path>
            </a:pathLst>
          </a:custGeom>
          <a:gradFill>
            <a:gsLst>
              <a:gs pos="10000">
                <a:srgbClr val="0E47A1"/>
              </a:gs>
              <a:gs pos="100000">
                <a:srgbClr val="03A9F5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rgbClr val="0E47A1"/>
              </a:gs>
              <a:gs pos="100000">
                <a:srgbClr val="03A9F5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D6466C-3EE8-434C-B5AB-98205AEEA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34" y="4602222"/>
            <a:ext cx="3383666" cy="22557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CAA64A4-91BA-448F-9474-7895F9C6DB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61" y="2096941"/>
            <a:ext cx="2813885" cy="2119207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9C5D16-8087-4587-9A0A-A0570C73E0E7}"/>
              </a:ext>
            </a:extLst>
          </p:cNvPr>
          <p:cNvCxnSpPr/>
          <p:nvPr/>
        </p:nvCxnSpPr>
        <p:spPr>
          <a:xfrm>
            <a:off x="1926694" y="6124097"/>
            <a:ext cx="4356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73F48F6-739E-4659-B107-DABA716A2F34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59490" y="1122364"/>
            <a:ext cx="7035300" cy="2578780"/>
          </a:xfrm>
        </p:spPr>
        <p:txBody>
          <a:bodyPr wrap="square" anchor="t">
            <a:noAutofit/>
          </a:bodyPr>
          <a:lstStyle>
            <a:lvl1pPr algn="l">
              <a:defRPr lang="en-US" sz="66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Segoe UI Black" panose="020B0A02040204020203" pitchFamily="34" charset="0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812EDA6-C656-492A-A9CA-44B03C6391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232297"/>
            <a:ext cx="182880" cy="1828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27AEF91-6492-4B0C-A844-2296473B58D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505320"/>
            <a:ext cx="182880" cy="182880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28AA7FF-D902-41DB-A12A-45135201E8C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180943" y="6175935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Email Address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1EDDD62-43C6-4DEE-BBD9-CD0004E7EB0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83874" y="646021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Phone No.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A2C7AAB1-B948-41DB-961F-028BB57DF5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37678" y="553776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Department Name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C96060B2-EF39-4FB2-9CFA-77C6391DCF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7677" y="5273332"/>
            <a:ext cx="5581039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gradFill flip="none" rotWithShape="1">
                  <a:gsLst>
                    <a:gs pos="10000">
                      <a:srgbClr val="0E47A1"/>
                    </a:gs>
                    <a:gs pos="100000">
                      <a:srgbClr val="03A9F5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your Author Name (i.e. Prof. Jay R </a:t>
            </a:r>
            <a:r>
              <a:rPr lang="en-US" dirty="0" err="1"/>
              <a:t>Dhamsaniya</a:t>
            </a:r>
            <a:r>
              <a:rPr lang="en-US" dirty="0"/>
              <a:t>)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917B14A-5130-41DB-8F00-6C6611C994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42" y="307556"/>
            <a:ext cx="3573889" cy="82199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4C1356C-E4AA-4B27-A93C-BE84F5D9C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18062" r="2731" b="17724"/>
          <a:stretch/>
        </p:blipFill>
        <p:spPr>
          <a:xfrm>
            <a:off x="63248" y="837717"/>
            <a:ext cx="1087893" cy="772151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0A7F06-98AB-45B4-A79D-A6DF8C25D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81756" y="20384"/>
            <a:ext cx="4646358" cy="734653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Subject Name (Short Name)</a:t>
            </a:r>
          </a:p>
          <a:p>
            <a:pPr lvl="0"/>
            <a:r>
              <a:rPr lang="en-US" dirty="0"/>
              <a:t>GTU # Subject Code</a:t>
            </a:r>
          </a:p>
        </p:txBody>
      </p:sp>
      <p:pic>
        <p:nvPicPr>
          <p:cNvPr id="21" name="Picture 20" descr="User icon Royalty Free Vector Image - VectorStock">
            <a:extLst>
              <a:ext uri="{FF2B5EF4-FFF2-40B4-BE49-F238E27FC236}">
                <a16:creationId xmlns:a16="http://schemas.microsoft.com/office/drawing/2014/main" id="{C3A13D11-EC6C-4E81-AD83-7AC73D273FD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0" t="21389" r="26030" b="34222"/>
          <a:stretch>
            <a:fillRect/>
          </a:stretch>
        </p:blipFill>
        <p:spPr bwMode="auto">
          <a:xfrm>
            <a:off x="353568" y="5211250"/>
            <a:ext cx="1353600" cy="1353600"/>
          </a:xfrm>
          <a:custGeom>
            <a:avLst/>
            <a:gdLst>
              <a:gd name="connsiteX0" fmla="*/ 1522095 w 3044190"/>
              <a:gd name="connsiteY0" fmla="*/ 0 h 3044190"/>
              <a:gd name="connsiteX1" fmla="*/ 3044190 w 3044190"/>
              <a:gd name="connsiteY1" fmla="*/ 1522095 h 3044190"/>
              <a:gd name="connsiteX2" fmla="*/ 1522095 w 3044190"/>
              <a:gd name="connsiteY2" fmla="*/ 3044190 h 3044190"/>
              <a:gd name="connsiteX3" fmla="*/ 0 w 3044190"/>
              <a:gd name="connsiteY3" fmla="*/ 1522095 h 3044190"/>
              <a:gd name="connsiteX4" fmla="*/ 1522095 w 3044190"/>
              <a:gd name="connsiteY4" fmla="*/ 0 h 304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4190" h="3044190">
                <a:moveTo>
                  <a:pt x="1522095" y="0"/>
                </a:moveTo>
                <a:cubicBezTo>
                  <a:pt x="2362725" y="0"/>
                  <a:pt x="3044190" y="681465"/>
                  <a:pt x="3044190" y="1522095"/>
                </a:cubicBezTo>
                <a:cubicBezTo>
                  <a:pt x="3044190" y="2362725"/>
                  <a:pt x="2362725" y="3044190"/>
                  <a:pt x="1522095" y="3044190"/>
                </a:cubicBezTo>
                <a:cubicBezTo>
                  <a:pt x="681465" y="3044190"/>
                  <a:pt x="0" y="2362725"/>
                  <a:pt x="0" y="1522095"/>
                </a:cubicBezTo>
                <a:cubicBezTo>
                  <a:pt x="0" y="681465"/>
                  <a:pt x="681465" y="0"/>
                  <a:pt x="1522095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85035EF3-F5FB-41C2-A0BE-B3AEF7556AB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569" y="5211251"/>
            <a:ext cx="1353599" cy="1353599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8075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92D9CA8-FA74-4E19-A847-B04F90FC1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A9211E-289E-4822-AE7F-7B95A873EBBD}"/>
              </a:ext>
            </a:extLst>
          </p:cNvPr>
          <p:cNvSpPr txBox="1"/>
          <p:nvPr userDrawn="1"/>
        </p:nvSpPr>
        <p:spPr>
          <a:xfrm>
            <a:off x="1837677" y="5802204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Darshan Institute of Engineering &amp; Technology, Rajkot</a:t>
            </a: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EB889181-F145-4E62-A282-E5B77978D1F3}"/>
              </a:ext>
            </a:extLst>
          </p:cNvPr>
          <p:cNvSpPr>
            <a:spLocks/>
          </p:cNvSpPr>
          <p:nvPr userDrawn="1"/>
        </p:nvSpPr>
        <p:spPr bwMode="auto">
          <a:xfrm>
            <a:off x="2554514" y="1"/>
            <a:ext cx="5255702" cy="1335004"/>
          </a:xfrm>
          <a:custGeom>
            <a:avLst/>
            <a:gdLst>
              <a:gd name="T0" fmla="*/ 2048 w 2048"/>
              <a:gd name="T1" fmla="*/ 0 h 517"/>
              <a:gd name="T2" fmla="*/ 1934 w 2048"/>
              <a:gd name="T3" fmla="*/ 72 h 517"/>
              <a:gd name="T4" fmla="*/ 0 w 2048"/>
              <a:gd name="T5" fmla="*/ 0 h 517"/>
              <a:gd name="T6" fmla="*/ 2048 w 2048"/>
              <a:gd name="T7" fmla="*/ 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517">
                <a:moveTo>
                  <a:pt x="2048" y="0"/>
                </a:moveTo>
                <a:cubicBezTo>
                  <a:pt x="2011" y="25"/>
                  <a:pt x="1973" y="49"/>
                  <a:pt x="1934" y="72"/>
                </a:cubicBezTo>
                <a:cubicBezTo>
                  <a:pt x="1177" y="517"/>
                  <a:pt x="332" y="480"/>
                  <a:pt x="0" y="0"/>
                </a:cubicBezTo>
                <a:lnTo>
                  <a:pt x="2048" y="0"/>
                </a:lnTo>
                <a:close/>
              </a:path>
            </a:pathLst>
          </a:custGeom>
          <a:gradFill>
            <a:gsLst>
              <a:gs pos="10000">
                <a:srgbClr val="B71B1C"/>
              </a:gs>
              <a:gs pos="100000">
                <a:srgbClr val="ED524F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rgbClr val="B71B1C"/>
              </a:gs>
              <a:gs pos="100000">
                <a:srgbClr val="ED524F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D6466C-3EE8-434C-B5AB-98205AEEA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34" y="4602222"/>
            <a:ext cx="3383666" cy="22557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CAA64A4-91BA-448F-9474-7895F9C6DB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61" y="2096941"/>
            <a:ext cx="2813885" cy="2119207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9C5D16-8087-4587-9A0A-A0570C73E0E7}"/>
              </a:ext>
            </a:extLst>
          </p:cNvPr>
          <p:cNvCxnSpPr/>
          <p:nvPr/>
        </p:nvCxnSpPr>
        <p:spPr>
          <a:xfrm>
            <a:off x="1926694" y="6124097"/>
            <a:ext cx="4356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73F48F6-739E-4659-B107-DABA716A2F34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59490" y="1122364"/>
            <a:ext cx="7035300" cy="2578780"/>
          </a:xfrm>
        </p:spPr>
        <p:txBody>
          <a:bodyPr wrap="square" anchor="t">
            <a:noAutofit/>
          </a:bodyPr>
          <a:lstStyle>
            <a:lvl1pPr algn="l">
              <a:defRPr lang="en-US" sz="66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Segoe UI Black" panose="020B0A02040204020203" pitchFamily="34" charset="0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812EDA6-C656-492A-A9CA-44B03C6391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232297"/>
            <a:ext cx="182880" cy="1828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27AEF91-6492-4B0C-A844-2296473B58D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505320"/>
            <a:ext cx="182880" cy="182880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28AA7FF-D902-41DB-A12A-45135201E8C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180943" y="6175935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Email Address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1EDDD62-43C6-4DEE-BBD9-CD0004E7EB0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83874" y="646021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Phone No.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A2C7AAB1-B948-41DB-961F-028BB57DF5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37678" y="553776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Department Name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C96060B2-EF39-4FB2-9CFA-77C6391DCF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7677" y="5273332"/>
            <a:ext cx="5581039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gradFill flip="none" rotWithShape="1">
                  <a:gsLst>
                    <a:gs pos="10000">
                      <a:srgbClr val="B71B1C"/>
                    </a:gs>
                    <a:gs pos="100000">
                      <a:srgbClr val="ED524F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your Author Name (i.e. Prof. Jay R </a:t>
            </a:r>
            <a:r>
              <a:rPr lang="en-US" dirty="0" err="1"/>
              <a:t>Dhamsaniya</a:t>
            </a:r>
            <a:r>
              <a:rPr lang="en-US" dirty="0"/>
              <a:t>)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917B14A-5130-41DB-8F00-6C6611C994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42" y="307556"/>
            <a:ext cx="3573889" cy="82199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4C1356C-E4AA-4B27-A93C-BE84F5D9C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18062" r="2731" b="17724"/>
          <a:stretch/>
        </p:blipFill>
        <p:spPr>
          <a:xfrm>
            <a:off x="63248" y="837717"/>
            <a:ext cx="1087893" cy="772151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0A7F06-98AB-45B4-A79D-A6DF8C25D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81756" y="20384"/>
            <a:ext cx="4646358" cy="734653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Subject Name (Short Name)</a:t>
            </a:r>
          </a:p>
          <a:p>
            <a:pPr lvl="0"/>
            <a:r>
              <a:rPr lang="en-US" dirty="0"/>
              <a:t>GTU # Subject Code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7B7B864-C091-4493-B14B-F5B61B586EE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6" t="7575" r="25761" b="18186"/>
          <a:stretch>
            <a:fillRect/>
          </a:stretch>
        </p:blipFill>
        <p:spPr>
          <a:xfrm>
            <a:off x="356499" y="5214354"/>
            <a:ext cx="1354234" cy="1354234"/>
          </a:xfrm>
          <a:custGeom>
            <a:avLst/>
            <a:gdLst>
              <a:gd name="connsiteX0" fmla="*/ 2286000 w 4572000"/>
              <a:gd name="connsiteY0" fmla="*/ 0 h 4572000"/>
              <a:gd name="connsiteX1" fmla="*/ 4572000 w 4572000"/>
              <a:gd name="connsiteY1" fmla="*/ 2286000 h 4572000"/>
              <a:gd name="connsiteX2" fmla="*/ 2286000 w 4572000"/>
              <a:gd name="connsiteY2" fmla="*/ 4572000 h 4572000"/>
              <a:gd name="connsiteX3" fmla="*/ 0 w 4572000"/>
              <a:gd name="connsiteY3" fmla="*/ 2286000 h 4572000"/>
              <a:gd name="connsiteX4" fmla="*/ 2286000 w 4572000"/>
              <a:gd name="connsiteY4" fmla="*/ 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4572000">
                <a:moveTo>
                  <a:pt x="2286000" y="0"/>
                </a:moveTo>
                <a:cubicBezTo>
                  <a:pt x="3548523" y="0"/>
                  <a:pt x="4572000" y="1023477"/>
                  <a:pt x="4572000" y="2286000"/>
                </a:cubicBezTo>
                <a:cubicBezTo>
                  <a:pt x="4572000" y="3548523"/>
                  <a:pt x="3548523" y="4572000"/>
                  <a:pt x="2286000" y="4572000"/>
                </a:cubicBezTo>
                <a:cubicBezTo>
                  <a:pt x="1023477" y="4572000"/>
                  <a:pt x="0" y="3548523"/>
                  <a:pt x="0" y="2286000"/>
                </a:cubicBezTo>
                <a:cubicBezTo>
                  <a:pt x="0" y="1023477"/>
                  <a:pt x="1023477" y="0"/>
                  <a:pt x="2286000" y="0"/>
                </a:cubicBezTo>
                <a:close/>
              </a:path>
            </a:pathLst>
          </a:custGeom>
          <a:noFill/>
          <a:ln w="6350">
            <a:solidFill>
              <a:schemeClr val="bg1">
                <a:lumMod val="65000"/>
              </a:schemeClr>
            </a:solidFill>
          </a:ln>
          <a:effectLst/>
        </p:spPr>
      </p:pic>
      <p:pic>
        <p:nvPicPr>
          <p:cNvPr id="21" name="Picture 20" descr="User icon Royalty Free Vector Image - VectorStock">
            <a:extLst>
              <a:ext uri="{FF2B5EF4-FFF2-40B4-BE49-F238E27FC236}">
                <a16:creationId xmlns:a16="http://schemas.microsoft.com/office/drawing/2014/main" id="{177B86E9-222D-4757-BE64-59540DB794E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0" t="21389" r="26030" b="34222"/>
          <a:stretch>
            <a:fillRect/>
          </a:stretch>
        </p:blipFill>
        <p:spPr bwMode="auto">
          <a:xfrm>
            <a:off x="353568" y="5211250"/>
            <a:ext cx="1353600" cy="1353600"/>
          </a:xfrm>
          <a:custGeom>
            <a:avLst/>
            <a:gdLst>
              <a:gd name="connsiteX0" fmla="*/ 1522095 w 3044190"/>
              <a:gd name="connsiteY0" fmla="*/ 0 h 3044190"/>
              <a:gd name="connsiteX1" fmla="*/ 3044190 w 3044190"/>
              <a:gd name="connsiteY1" fmla="*/ 1522095 h 3044190"/>
              <a:gd name="connsiteX2" fmla="*/ 1522095 w 3044190"/>
              <a:gd name="connsiteY2" fmla="*/ 3044190 h 3044190"/>
              <a:gd name="connsiteX3" fmla="*/ 0 w 3044190"/>
              <a:gd name="connsiteY3" fmla="*/ 1522095 h 3044190"/>
              <a:gd name="connsiteX4" fmla="*/ 1522095 w 3044190"/>
              <a:gd name="connsiteY4" fmla="*/ 0 h 304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4190" h="3044190">
                <a:moveTo>
                  <a:pt x="1522095" y="0"/>
                </a:moveTo>
                <a:cubicBezTo>
                  <a:pt x="2362725" y="0"/>
                  <a:pt x="3044190" y="681465"/>
                  <a:pt x="3044190" y="1522095"/>
                </a:cubicBezTo>
                <a:cubicBezTo>
                  <a:pt x="3044190" y="2362725"/>
                  <a:pt x="2362725" y="3044190"/>
                  <a:pt x="1522095" y="3044190"/>
                </a:cubicBezTo>
                <a:cubicBezTo>
                  <a:pt x="681465" y="3044190"/>
                  <a:pt x="0" y="2362725"/>
                  <a:pt x="0" y="1522095"/>
                </a:cubicBezTo>
                <a:cubicBezTo>
                  <a:pt x="0" y="681465"/>
                  <a:pt x="681465" y="0"/>
                  <a:pt x="1522095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8ABCD18B-D4E0-41E4-8162-7E83CB11DAE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569" y="5211251"/>
            <a:ext cx="1353599" cy="1353599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1319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3">
            <a:extLst>
              <a:ext uri="{FF2B5EF4-FFF2-40B4-BE49-F238E27FC236}">
                <a16:creationId xmlns:a16="http://schemas.microsoft.com/office/drawing/2014/main" id="{EB889181-F145-4E62-A282-E5B77978D1F3}"/>
              </a:ext>
            </a:extLst>
          </p:cNvPr>
          <p:cNvSpPr>
            <a:spLocks/>
          </p:cNvSpPr>
          <p:nvPr userDrawn="1"/>
        </p:nvSpPr>
        <p:spPr bwMode="auto">
          <a:xfrm>
            <a:off x="2554514" y="1"/>
            <a:ext cx="5255702" cy="1335004"/>
          </a:xfrm>
          <a:custGeom>
            <a:avLst/>
            <a:gdLst>
              <a:gd name="T0" fmla="*/ 2048 w 2048"/>
              <a:gd name="T1" fmla="*/ 0 h 517"/>
              <a:gd name="T2" fmla="*/ 1934 w 2048"/>
              <a:gd name="T3" fmla="*/ 72 h 517"/>
              <a:gd name="T4" fmla="*/ 0 w 2048"/>
              <a:gd name="T5" fmla="*/ 0 h 517"/>
              <a:gd name="T6" fmla="*/ 2048 w 2048"/>
              <a:gd name="T7" fmla="*/ 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517">
                <a:moveTo>
                  <a:pt x="2048" y="0"/>
                </a:moveTo>
                <a:cubicBezTo>
                  <a:pt x="2011" y="25"/>
                  <a:pt x="1973" y="49"/>
                  <a:pt x="1934" y="72"/>
                </a:cubicBezTo>
                <a:cubicBezTo>
                  <a:pt x="1177" y="517"/>
                  <a:pt x="332" y="480"/>
                  <a:pt x="0" y="0"/>
                </a:cubicBezTo>
                <a:lnTo>
                  <a:pt x="2048" y="0"/>
                </a:lnTo>
                <a:close/>
              </a:path>
            </a:pathLst>
          </a:custGeom>
          <a:gradFill>
            <a:gsLst>
              <a:gs pos="10000">
                <a:srgbClr val="890E4F"/>
              </a:gs>
              <a:gs pos="100000">
                <a:srgbClr val="D81A60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endParaRPr lang="en-US" dirty="0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rgbClr val="890E4F"/>
              </a:gs>
              <a:gs pos="100000">
                <a:srgbClr val="D81A60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D6466C-3EE8-434C-B5AB-98205AEEA6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34" y="4602222"/>
            <a:ext cx="3383666" cy="22557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3F48F6-739E-4659-B107-DABA716A2F34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59490" y="1122364"/>
            <a:ext cx="7035300" cy="2578780"/>
          </a:xfrm>
        </p:spPr>
        <p:txBody>
          <a:bodyPr wrap="square" anchor="t">
            <a:noAutofit/>
          </a:bodyPr>
          <a:lstStyle>
            <a:lvl1pPr algn="l">
              <a:defRPr lang="en-US" sz="66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Segoe UI Black" panose="020B0A02040204020203" pitchFamily="34" charset="0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34C1356C-E4AA-4B27-A93C-BE84F5D9C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18062" r="2731" b="17724"/>
          <a:stretch/>
        </p:blipFill>
        <p:spPr>
          <a:xfrm>
            <a:off x="63248" y="837717"/>
            <a:ext cx="1087893" cy="77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5025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" y="106364"/>
            <a:ext cx="11684000" cy="808037"/>
          </a:xfrm>
        </p:spPr>
        <p:txBody>
          <a:bodyPr/>
          <a:lstStyle>
            <a:lvl1pPr algn="l">
              <a:defRPr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990600"/>
            <a:ext cx="11684000" cy="5334000"/>
          </a:xfrm>
        </p:spPr>
        <p:txBody>
          <a:bodyPr>
            <a:normAutofit/>
          </a:bodyPr>
          <a:lstStyle>
            <a:lvl1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  <a:defRPr sz="240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220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200150" indent="-2857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Wingdings" panose="05000000000000000000" pitchFamily="2" charset="2"/>
              <a:buChar char="q"/>
              <a:defRPr sz="200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defRPr sz="160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defRPr sz="160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ktangel 11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en-US" sz="1800" noProof="1">
                <a:solidFill>
                  <a:srgbClr val="FFFFFF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Basics of Algorithms and Mathematics</a:t>
            </a:r>
            <a:r>
              <a:rPr lang="da-DK" sz="1800" noProof="1">
                <a:solidFill>
                  <a:srgbClr val="FFFFFF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    </a:t>
            </a:r>
            <a:fld id="{0DFAFC65-7612-4714-8C31-D331BBD2B88A}" type="slidenum">
              <a:rPr lang="da-DK" sz="1800" noProof="1" smtClean="0">
                <a:solidFill>
                  <a:srgbClr val="FFFFFF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pPr indent="-342900" algn="ctr">
                <a:defRPr/>
              </a:pPr>
              <a:t>‹#›</a:t>
            </a:fld>
            <a:r>
              <a:rPr lang="da-DK" sz="1800" noProof="1">
                <a:solidFill>
                  <a:srgbClr val="FFFFFF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          Darshan Institute of Engineering &amp; Technology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54000" y="914400"/>
            <a:ext cx="11684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35529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8BEFB-AE5B-48F9-BBAD-B489CDE48C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139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92D9CA8-FA74-4E19-A847-B04F90FC1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A9211E-289E-4822-AE7F-7B95A873EBBD}"/>
              </a:ext>
            </a:extLst>
          </p:cNvPr>
          <p:cNvSpPr txBox="1"/>
          <p:nvPr userDrawn="1"/>
        </p:nvSpPr>
        <p:spPr>
          <a:xfrm>
            <a:off x="1837677" y="5802204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Darshan Institute of Engineering &amp; Technology, Rajkot</a:t>
            </a:r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rgbClr val="890E4F"/>
              </a:gs>
              <a:gs pos="100000">
                <a:srgbClr val="D81A60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28AA7FF-D902-41DB-A12A-45135201E8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0943" y="6175935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Email Address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1EDDD62-43C6-4DEE-BBD9-CD0004E7EB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83874" y="646021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Phone No.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2C7AAB1-B948-41DB-961F-028BB57DF5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37678" y="553776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Department Name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C96060B2-EF39-4FB2-9CFA-77C6391DCF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7677" y="5273332"/>
            <a:ext cx="5581039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gradFill flip="none" rotWithShape="1">
                  <a:gsLst>
                    <a:gs pos="10000">
                      <a:srgbClr val="890E4F"/>
                    </a:gs>
                    <a:gs pos="100000">
                      <a:srgbClr val="D81A60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your Author Name (i.e. Prof. Jay R </a:t>
            </a:r>
            <a:r>
              <a:rPr lang="en-US" dirty="0" err="1"/>
              <a:t>Dhamsaniya</a:t>
            </a:r>
            <a:r>
              <a:rPr lang="en-US" dirty="0"/>
              <a:t>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917B14A-5130-41DB-8F00-6C6611C994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267" y="5858350"/>
            <a:ext cx="3573889" cy="821995"/>
          </a:xfrm>
          <a:prstGeom prst="rect">
            <a:avLst/>
          </a:prstGeom>
        </p:spPr>
      </p:pic>
      <p:sp>
        <p:nvSpPr>
          <p:cNvPr id="18" name="Picture Placeholder 29">
            <a:extLst>
              <a:ext uri="{FF2B5EF4-FFF2-40B4-BE49-F238E27FC236}">
                <a16:creationId xmlns:a16="http://schemas.microsoft.com/office/drawing/2014/main" id="{ADF34BDA-AFB4-4120-81EF-C0AB56D388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569" y="5211251"/>
            <a:ext cx="1353599" cy="1353599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812EDA6-C656-492A-A9CA-44B03C63913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232297"/>
            <a:ext cx="182880" cy="18288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27AEF91-6492-4B0C-A844-2296473B58D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505320"/>
            <a:ext cx="182880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36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Logo on B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CD05EDD-7D4D-4F15-B3BB-F4E2E35E1780}"/>
              </a:ext>
            </a:extLst>
          </p:cNvPr>
          <p:cNvSpPr/>
          <p:nvPr userDrawn="1"/>
        </p:nvSpPr>
        <p:spPr>
          <a:xfrm>
            <a:off x="0" y="6604000"/>
            <a:ext cx="12191998" cy="254000"/>
          </a:xfrm>
          <a:prstGeom prst="roundRect">
            <a:avLst>
              <a:gd name="adj" fmla="val 0"/>
            </a:avLst>
          </a:prstGeom>
          <a:solidFill>
            <a:srgbClr val="DFD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FE084249-8DB7-4B0A-AA7A-A1A407FC0773}"/>
              </a:ext>
            </a:extLst>
          </p:cNvPr>
          <p:cNvSpPr txBox="1">
            <a:spLocks/>
          </p:cNvSpPr>
          <p:nvPr userDrawn="1"/>
        </p:nvSpPr>
        <p:spPr>
          <a:xfrm>
            <a:off x="8610600" y="6604000"/>
            <a:ext cx="2743200" cy="25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DF2434F-F1F1-4B15-80AA-A2C3BF057F48}" type="slidenum">
              <a:rPr lang="en-US" b="1" smtClean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pPr/>
              <a:t>‹#›</a:t>
            </a:fld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</p:txBody>
      </p:sp>
      <p:pic>
        <p:nvPicPr>
          <p:cNvPr id="18" name="Shape 56">
            <a:extLst>
              <a:ext uri="{FF2B5EF4-FFF2-40B4-BE49-F238E27FC236}">
                <a16:creationId xmlns:a16="http://schemas.microsoft.com/office/drawing/2014/main" id="{ACB01872-4321-4181-A609-1C503C074C1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86739" r="1768" b="3535"/>
          <a:stretch/>
        </p:blipFill>
        <p:spPr>
          <a:xfrm>
            <a:off x="0" y="0"/>
            <a:ext cx="12192000" cy="711201"/>
          </a:xfrm>
          <a:prstGeom prst="rect">
            <a:avLst/>
          </a:prstGeom>
          <a:solidFill>
            <a:srgbClr val="F48CAF"/>
          </a:solidFill>
          <a:ln>
            <a:noFill/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CD07E8-CBAA-45BA-85CF-1233D4AA8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200"/>
          </a:xfrm>
          <a:solidFill>
            <a:srgbClr val="DFDFDF">
              <a:alpha val="49804"/>
            </a:srgbClr>
          </a:solidFill>
          <a:ln>
            <a:noFill/>
          </a:ln>
        </p:spPr>
        <p:txBody>
          <a:bodyPr vert="horz" lIns="216000" tIns="108000" rIns="216000" bIns="108000" rtlCol="0" anchor="ctr">
            <a:normAutofit/>
          </a:bodyPr>
          <a:lstStyle>
            <a:lvl1pPr>
              <a:defRPr lang="en-US" sz="3400" b="1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F4971-704E-42EF-A852-52D75741F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80" y="863445"/>
            <a:ext cx="11887905" cy="5414264"/>
          </a:xfrm>
        </p:spPr>
        <p:txBody>
          <a:bodyPr>
            <a:noAutofit/>
          </a:bodyPr>
          <a:lstStyle>
            <a:lvl1pPr marL="265113" indent="-265113" algn="just">
              <a:buClr>
                <a:schemeClr val="accent6"/>
              </a:buClr>
              <a:buFont typeface="Wingdings 3" panose="05040102010807070707" pitchFamily="18" charset="2"/>
              <a:buChar char=""/>
              <a:defRPr sz="2400">
                <a:solidFill>
                  <a:schemeClr val="tx1"/>
                </a:solidFill>
              </a:defRPr>
            </a:lvl1pPr>
            <a:lvl2pPr marL="809625" indent="-352425" algn="just">
              <a:buClr>
                <a:schemeClr val="accent6"/>
              </a:buClr>
              <a:buFont typeface="Wingdings 3" panose="05040102010807070707" pitchFamily="18" charset="2"/>
              <a:buChar char=""/>
              <a:defRPr sz="2000">
                <a:solidFill>
                  <a:schemeClr val="tx1"/>
                </a:solidFill>
              </a:defRPr>
            </a:lvl2pPr>
            <a:lvl3pPr marL="1143000" indent="-228600" algn="just">
              <a:buClr>
                <a:schemeClr val="accent6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algn="just">
              <a:buClr>
                <a:schemeClr val="accent6"/>
              </a:buClr>
              <a:defRPr sz="1600">
                <a:solidFill>
                  <a:schemeClr val="tx1"/>
                </a:solidFill>
              </a:defRPr>
            </a:lvl4pPr>
            <a:lvl5pPr algn="just">
              <a:buClr>
                <a:schemeClr val="accent6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5596C8C-2163-45E8-B709-8118C381771F}"/>
              </a:ext>
            </a:extLst>
          </p:cNvPr>
          <p:cNvCxnSpPr/>
          <p:nvPr userDrawn="1"/>
        </p:nvCxnSpPr>
        <p:spPr>
          <a:xfrm>
            <a:off x="0" y="711201"/>
            <a:ext cx="12192000" cy="0"/>
          </a:xfrm>
          <a:prstGeom prst="line">
            <a:avLst/>
          </a:prstGeom>
          <a:solidFill>
            <a:srgbClr val="DFDFDF">
              <a:alpha val="49804"/>
            </a:srgbClr>
          </a:solidFill>
          <a:ln>
            <a:noFill/>
          </a:ln>
        </p:spPr>
      </p:cxnSp>
    </p:spTree>
    <p:extLst>
      <p:ext uri="{BB962C8B-B14F-4D97-AF65-F5344CB8AC3E}">
        <p14:creationId xmlns:p14="http://schemas.microsoft.com/office/powerpoint/2010/main" val="4202761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Logo on B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CD05EDD-7D4D-4F15-B3BB-F4E2E35E1780}"/>
              </a:ext>
            </a:extLst>
          </p:cNvPr>
          <p:cNvSpPr/>
          <p:nvPr userDrawn="1"/>
        </p:nvSpPr>
        <p:spPr>
          <a:xfrm>
            <a:off x="0" y="6604000"/>
            <a:ext cx="12191998" cy="254000"/>
          </a:xfrm>
          <a:prstGeom prst="roundRect">
            <a:avLst>
              <a:gd name="adj" fmla="val 0"/>
            </a:avLst>
          </a:prstGeom>
          <a:solidFill>
            <a:srgbClr val="DFD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FE084249-8DB7-4B0A-AA7A-A1A407FC0773}"/>
              </a:ext>
            </a:extLst>
          </p:cNvPr>
          <p:cNvSpPr txBox="1">
            <a:spLocks/>
          </p:cNvSpPr>
          <p:nvPr userDrawn="1"/>
        </p:nvSpPr>
        <p:spPr>
          <a:xfrm>
            <a:off x="8610600" y="6604000"/>
            <a:ext cx="2743200" cy="25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DF2434F-F1F1-4B15-80AA-A2C3BF057F48}" type="slidenum">
              <a:rPr lang="en-US" b="1" smtClean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pPr/>
              <a:t>‹#›</a:t>
            </a:fld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</p:txBody>
      </p:sp>
      <p:pic>
        <p:nvPicPr>
          <p:cNvPr id="18" name="Shape 56">
            <a:extLst>
              <a:ext uri="{FF2B5EF4-FFF2-40B4-BE49-F238E27FC236}">
                <a16:creationId xmlns:a16="http://schemas.microsoft.com/office/drawing/2014/main" id="{ACB01872-4321-4181-A609-1C503C074C1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86739" r="1768" b="3535"/>
          <a:stretch/>
        </p:blipFill>
        <p:spPr>
          <a:xfrm>
            <a:off x="0" y="0"/>
            <a:ext cx="12192000" cy="711201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CD07E8-CBAA-45BA-85CF-1233D4AA8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200"/>
          </a:xfrm>
          <a:solidFill>
            <a:srgbClr val="DFDFDF">
              <a:alpha val="49804"/>
            </a:srgbClr>
          </a:solidFill>
          <a:ln>
            <a:noFill/>
          </a:ln>
        </p:spPr>
        <p:txBody>
          <a:bodyPr lIns="216000" tIns="108000" rIns="216000" bIns="108000">
            <a:normAutofit/>
          </a:bodyPr>
          <a:lstStyle>
            <a:lvl1pPr>
              <a:defRPr lang="en-US" sz="34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F4971-704E-42EF-A852-52D75741F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80" y="863445"/>
            <a:ext cx="11929641" cy="5488808"/>
          </a:xfrm>
        </p:spPr>
        <p:txBody>
          <a:bodyPr>
            <a:noAutofit/>
          </a:bodyPr>
          <a:lstStyle>
            <a:lvl1pPr marL="265113" indent="-265113" algn="just">
              <a:buClr>
                <a:schemeClr val="accent6"/>
              </a:buClr>
              <a:buFont typeface="Wingdings 3" panose="05040102010807070707" pitchFamily="18" charset="2"/>
              <a:buChar char=""/>
              <a:defRPr sz="2400">
                <a:solidFill>
                  <a:schemeClr val="tx1"/>
                </a:solidFill>
              </a:defRPr>
            </a:lvl1pPr>
            <a:lvl2pPr marL="809625" indent="-352425" algn="just">
              <a:buClr>
                <a:schemeClr val="accent6"/>
              </a:buClr>
              <a:buFont typeface="Wingdings 3" panose="05040102010807070707" pitchFamily="18" charset="2"/>
              <a:buChar char=""/>
              <a:defRPr sz="2000">
                <a:solidFill>
                  <a:schemeClr val="tx1"/>
                </a:solidFill>
              </a:defRPr>
            </a:lvl2pPr>
            <a:lvl3pPr marL="1143000" indent="-228600" algn="just">
              <a:buClr>
                <a:schemeClr val="accent6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algn="just">
              <a:buClr>
                <a:schemeClr val="accent6"/>
              </a:buClr>
              <a:defRPr sz="1600">
                <a:solidFill>
                  <a:schemeClr val="tx1"/>
                </a:solidFill>
              </a:defRPr>
            </a:lvl4pPr>
            <a:lvl5pPr algn="just">
              <a:buClr>
                <a:schemeClr val="accent6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5596C8C-2163-45E8-B709-8118C381771F}"/>
              </a:ext>
            </a:extLst>
          </p:cNvPr>
          <p:cNvCxnSpPr/>
          <p:nvPr userDrawn="1"/>
        </p:nvCxnSpPr>
        <p:spPr>
          <a:xfrm>
            <a:off x="0" y="711201"/>
            <a:ext cx="1219200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86BF578-C91A-4942-95D5-11408C3CCACF}"/>
              </a:ext>
            </a:extLst>
          </p:cNvPr>
          <p:cNvCxnSpPr/>
          <p:nvPr userDrawn="1"/>
        </p:nvCxnSpPr>
        <p:spPr>
          <a:xfrm>
            <a:off x="0" y="6606251"/>
            <a:ext cx="12192000" cy="0"/>
          </a:xfrm>
          <a:prstGeom prst="line">
            <a:avLst/>
          </a:prstGeom>
          <a:ln w="12700">
            <a:solidFill>
              <a:schemeClr val="bg1">
                <a:lumMod val="7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862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7171932-FFF4-4D27-9425-8CB5D27A92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81" b="21180"/>
          <a:stretch/>
        </p:blipFill>
        <p:spPr>
          <a:xfrm rot="16200000">
            <a:off x="9807099" y="606901"/>
            <a:ext cx="2991808" cy="177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639DF2A-5426-428D-B32D-78E9191D8A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646" t="18062" r="2731" b="17724"/>
          <a:stretch/>
        </p:blipFill>
        <p:spPr>
          <a:xfrm>
            <a:off x="0" y="401568"/>
            <a:ext cx="543946" cy="7721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8C6168-C8A4-4660-9D38-045657B80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lang="en-US" sz="6000" b="1" kern="1200" dirty="0">
                <a:gradFill flip="none" rotWithShape="1">
                  <a:gsLst>
                    <a:gs pos="10000">
                      <a:srgbClr val="890E4F"/>
                    </a:gs>
                    <a:gs pos="100000">
                      <a:srgbClr val="D81A60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/>
              <a:t>Write here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6C89DA-344D-4448-822C-2826084EF12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Write here Section Subtitle</a:t>
            </a:r>
          </a:p>
        </p:txBody>
      </p:sp>
      <p:sp>
        <p:nvSpPr>
          <p:cNvPr id="10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rgbClr val="890E4F"/>
              </a:gs>
              <a:gs pos="100000">
                <a:srgbClr val="D81A60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692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k - Logo on T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D17CCA1-DDAA-4D6C-AAE4-2ECFF46CFEAB}"/>
              </a:ext>
            </a:extLst>
          </p:cNvPr>
          <p:cNvSpPr/>
          <p:nvPr userDrawn="1"/>
        </p:nvSpPr>
        <p:spPr>
          <a:xfrm>
            <a:off x="0" y="6604000"/>
            <a:ext cx="12191998" cy="254000"/>
          </a:xfrm>
          <a:prstGeom prst="roundRect">
            <a:avLst>
              <a:gd name="adj" fmla="val 0"/>
            </a:avLst>
          </a:prstGeom>
          <a:solidFill>
            <a:srgbClr val="DFD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F2FD45BD-9964-4102-8DE9-72CDDDD20A49}"/>
              </a:ext>
            </a:extLst>
          </p:cNvPr>
          <p:cNvSpPr txBox="1">
            <a:spLocks/>
          </p:cNvSpPr>
          <p:nvPr userDrawn="1"/>
        </p:nvSpPr>
        <p:spPr>
          <a:xfrm>
            <a:off x="838200" y="6604000"/>
            <a:ext cx="2743200" cy="25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Dr.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Gopi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Sanghani</a:t>
            </a:r>
            <a:endParaRPr lang="en-US" dirty="0">
              <a:solidFill>
                <a:schemeClr val="tx1">
                  <a:lumMod val="90000"/>
                  <a:lumOff val="10000"/>
                </a:schemeClr>
              </a:solidFill>
              <a:latin typeface="Roboto Condensed Light" panose="02000000000000000000" pitchFamily="2" charset="0"/>
              <a:ea typeface="Roboto Condensed Light" panose="02000000000000000000" pitchFamily="2" charset="0"/>
            </a:endParaRPr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59055D82-7978-44A5-82D1-0A4E00B382BF}"/>
              </a:ext>
            </a:extLst>
          </p:cNvPr>
          <p:cNvSpPr txBox="1">
            <a:spLocks/>
          </p:cNvSpPr>
          <p:nvPr userDrawn="1"/>
        </p:nvSpPr>
        <p:spPr>
          <a:xfrm>
            <a:off x="4038599" y="6604000"/>
            <a:ext cx="4383505" cy="25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#3150703 (ADA)   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Wingdings" panose="05000000000000000000" pitchFamily="2" charset="2"/>
                <a:ea typeface="Roboto Condensed Light" panose="02000000000000000000" pitchFamily="2" charset="0"/>
              </a:rPr>
              <a:t>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   Unit 1 – Basics of Algorithms and Mathematics</a:t>
            </a: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32768103-D8F5-4649-8107-E4B3B8C554BB}"/>
              </a:ext>
            </a:extLst>
          </p:cNvPr>
          <p:cNvSpPr txBox="1">
            <a:spLocks/>
          </p:cNvSpPr>
          <p:nvPr userDrawn="1"/>
        </p:nvSpPr>
        <p:spPr>
          <a:xfrm>
            <a:off x="8610600" y="6604000"/>
            <a:ext cx="2743200" cy="25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DF2434F-F1F1-4B15-80AA-A2C3BF057F48}" type="slidenum">
              <a:rPr lang="en-US" b="1" smtClean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pPr/>
              <a:t>‹#›</a:t>
            </a:fld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6C86632-7EFD-4A64-85B1-0CE7D13E0C97}"/>
              </a:ext>
            </a:extLst>
          </p:cNvPr>
          <p:cNvCxnSpPr/>
          <p:nvPr userDrawn="1"/>
        </p:nvCxnSpPr>
        <p:spPr>
          <a:xfrm>
            <a:off x="0" y="6606251"/>
            <a:ext cx="12192000" cy="0"/>
          </a:xfrm>
          <a:prstGeom prst="line">
            <a:avLst/>
          </a:prstGeom>
          <a:ln w="12700">
            <a:solidFill>
              <a:schemeClr val="bg1">
                <a:lumMod val="7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FE191CF5-3D57-422B-B2EB-FF235E30DB22}"/>
              </a:ext>
            </a:extLst>
          </p:cNvPr>
          <p:cNvGrpSpPr/>
          <p:nvPr userDrawn="1"/>
        </p:nvGrpSpPr>
        <p:grpSpPr>
          <a:xfrm>
            <a:off x="9576895" y="99192"/>
            <a:ext cx="2554143" cy="587454"/>
            <a:chOff x="131177" y="5775962"/>
            <a:chExt cx="2530239" cy="58195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9B183D5-5DE8-48E7-85E7-60CE9D0FD2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177" y="5775962"/>
              <a:ext cx="2530238" cy="581955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2445F4B-50F2-4CA0-A5C5-6D690A29F3F2}"/>
                </a:ext>
              </a:extLst>
            </p:cNvPr>
            <p:cNvSpPr/>
            <p:nvPr userDrawn="1"/>
          </p:nvSpPr>
          <p:spPr>
            <a:xfrm>
              <a:off x="131178" y="5775962"/>
              <a:ext cx="2530238" cy="581956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71972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k - Logo on B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D17CCA1-DDAA-4D6C-AAE4-2ECFF46CFEAB}"/>
              </a:ext>
            </a:extLst>
          </p:cNvPr>
          <p:cNvSpPr/>
          <p:nvPr userDrawn="1"/>
        </p:nvSpPr>
        <p:spPr>
          <a:xfrm>
            <a:off x="0" y="6604000"/>
            <a:ext cx="12191998" cy="254000"/>
          </a:xfrm>
          <a:prstGeom prst="roundRect">
            <a:avLst>
              <a:gd name="adj" fmla="val 0"/>
            </a:avLst>
          </a:prstGeom>
          <a:solidFill>
            <a:srgbClr val="DFD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F2FD45BD-9964-4102-8DE9-72CDDDD20A49}"/>
              </a:ext>
            </a:extLst>
          </p:cNvPr>
          <p:cNvSpPr txBox="1">
            <a:spLocks/>
          </p:cNvSpPr>
          <p:nvPr userDrawn="1"/>
        </p:nvSpPr>
        <p:spPr>
          <a:xfrm>
            <a:off x="838200" y="6604000"/>
            <a:ext cx="2743200" cy="25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Dr.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Gopi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Sanghani</a:t>
            </a:r>
            <a:endParaRPr lang="en-US" dirty="0">
              <a:solidFill>
                <a:schemeClr val="tx1">
                  <a:lumMod val="90000"/>
                  <a:lumOff val="10000"/>
                </a:schemeClr>
              </a:solidFill>
              <a:latin typeface="Roboto Condensed Light" panose="02000000000000000000" pitchFamily="2" charset="0"/>
              <a:ea typeface="Roboto Condensed Light" panose="02000000000000000000" pitchFamily="2" charset="0"/>
            </a:endParaRPr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59055D82-7978-44A5-82D1-0A4E00B382BF}"/>
              </a:ext>
            </a:extLst>
          </p:cNvPr>
          <p:cNvSpPr txBox="1">
            <a:spLocks/>
          </p:cNvSpPr>
          <p:nvPr userDrawn="1"/>
        </p:nvSpPr>
        <p:spPr>
          <a:xfrm>
            <a:off x="4038599" y="6604000"/>
            <a:ext cx="4399547" cy="25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#3150703 (ADA)   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Wingdings" panose="05000000000000000000" pitchFamily="2" charset="2"/>
                <a:ea typeface="Roboto Condensed Light" panose="02000000000000000000" pitchFamily="2" charset="0"/>
              </a:rPr>
              <a:t>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   Unit 1 – Basics of Algorithms and Mathematics</a:t>
            </a: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32768103-D8F5-4649-8107-E4B3B8C554BB}"/>
              </a:ext>
            </a:extLst>
          </p:cNvPr>
          <p:cNvSpPr txBox="1">
            <a:spLocks/>
          </p:cNvSpPr>
          <p:nvPr userDrawn="1"/>
        </p:nvSpPr>
        <p:spPr>
          <a:xfrm>
            <a:off x="8610600" y="6604000"/>
            <a:ext cx="2743200" cy="25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DF2434F-F1F1-4B15-80AA-A2C3BF057F48}" type="slidenum">
              <a:rPr lang="en-US" b="1" smtClean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pPr/>
              <a:t>‹#›</a:t>
            </a:fld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6C86632-7EFD-4A64-85B1-0CE7D13E0C97}"/>
              </a:ext>
            </a:extLst>
          </p:cNvPr>
          <p:cNvCxnSpPr/>
          <p:nvPr userDrawn="1"/>
        </p:nvCxnSpPr>
        <p:spPr>
          <a:xfrm>
            <a:off x="0" y="6606251"/>
            <a:ext cx="12192000" cy="0"/>
          </a:xfrm>
          <a:prstGeom prst="line">
            <a:avLst/>
          </a:prstGeom>
          <a:ln w="12700">
            <a:solidFill>
              <a:schemeClr val="bg1">
                <a:lumMod val="7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913602D2-CAF0-4790-95E8-87990761ED0C}"/>
              </a:ext>
            </a:extLst>
          </p:cNvPr>
          <p:cNvGrpSpPr/>
          <p:nvPr userDrawn="1"/>
        </p:nvGrpSpPr>
        <p:grpSpPr>
          <a:xfrm>
            <a:off x="9576895" y="5890392"/>
            <a:ext cx="2554143" cy="587454"/>
            <a:chOff x="131177" y="5775962"/>
            <a:chExt cx="2530239" cy="58195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378A2C8-EF9C-479C-ACF0-D9819B46DF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177" y="5775962"/>
              <a:ext cx="2530238" cy="581955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1DE4F58-7D48-453D-89E1-B25767150977}"/>
                </a:ext>
              </a:extLst>
            </p:cNvPr>
            <p:cNvSpPr/>
            <p:nvPr userDrawn="1"/>
          </p:nvSpPr>
          <p:spPr>
            <a:xfrm>
              <a:off x="131178" y="5775962"/>
              <a:ext cx="2530238" cy="581956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06247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k - Logo on B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D17CCA1-DDAA-4D6C-AAE4-2ECFF46CFEAB}"/>
              </a:ext>
            </a:extLst>
          </p:cNvPr>
          <p:cNvSpPr/>
          <p:nvPr userDrawn="1"/>
        </p:nvSpPr>
        <p:spPr>
          <a:xfrm>
            <a:off x="0" y="6604000"/>
            <a:ext cx="12191998" cy="254000"/>
          </a:xfrm>
          <a:prstGeom prst="roundRect">
            <a:avLst>
              <a:gd name="adj" fmla="val 0"/>
            </a:avLst>
          </a:prstGeom>
          <a:solidFill>
            <a:srgbClr val="DFD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F2FD45BD-9964-4102-8DE9-72CDDDD20A49}"/>
              </a:ext>
            </a:extLst>
          </p:cNvPr>
          <p:cNvSpPr txBox="1">
            <a:spLocks/>
          </p:cNvSpPr>
          <p:nvPr userDrawn="1"/>
        </p:nvSpPr>
        <p:spPr>
          <a:xfrm>
            <a:off x="838200" y="6604000"/>
            <a:ext cx="2743200" cy="25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Dr.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Gopi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Sanghani</a:t>
            </a:r>
            <a:endParaRPr lang="en-US" dirty="0">
              <a:solidFill>
                <a:schemeClr val="tx1">
                  <a:lumMod val="90000"/>
                  <a:lumOff val="10000"/>
                </a:schemeClr>
              </a:solidFill>
              <a:latin typeface="Roboto Condensed Light" panose="02000000000000000000" pitchFamily="2" charset="0"/>
              <a:ea typeface="Roboto Condensed Light" panose="02000000000000000000" pitchFamily="2" charset="0"/>
            </a:endParaRPr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59055D82-7978-44A5-82D1-0A4E00B382BF}"/>
              </a:ext>
            </a:extLst>
          </p:cNvPr>
          <p:cNvSpPr txBox="1">
            <a:spLocks/>
          </p:cNvSpPr>
          <p:nvPr userDrawn="1"/>
        </p:nvSpPr>
        <p:spPr>
          <a:xfrm>
            <a:off x="4038599" y="6604000"/>
            <a:ext cx="4335379" cy="25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#3150703 (ADA)   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Wingdings" panose="05000000000000000000" pitchFamily="2" charset="2"/>
                <a:ea typeface="Roboto Condensed Light" panose="02000000000000000000" pitchFamily="2" charset="0"/>
              </a:rPr>
              <a:t>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   Unit 1 – Basics of Algorithms and Mathematics</a:t>
            </a: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32768103-D8F5-4649-8107-E4B3B8C554BB}"/>
              </a:ext>
            </a:extLst>
          </p:cNvPr>
          <p:cNvSpPr txBox="1">
            <a:spLocks/>
          </p:cNvSpPr>
          <p:nvPr userDrawn="1"/>
        </p:nvSpPr>
        <p:spPr>
          <a:xfrm>
            <a:off x="8610600" y="6604000"/>
            <a:ext cx="2743200" cy="25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DF2434F-F1F1-4B15-80AA-A2C3BF057F48}" type="slidenum">
              <a:rPr lang="en-US" b="1" smtClean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pPr/>
              <a:t>‹#›</a:t>
            </a:fld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6C86632-7EFD-4A64-85B1-0CE7D13E0C97}"/>
              </a:ext>
            </a:extLst>
          </p:cNvPr>
          <p:cNvCxnSpPr/>
          <p:nvPr userDrawn="1"/>
        </p:nvCxnSpPr>
        <p:spPr>
          <a:xfrm>
            <a:off x="0" y="6606251"/>
            <a:ext cx="12192000" cy="0"/>
          </a:xfrm>
          <a:prstGeom prst="line">
            <a:avLst/>
          </a:prstGeom>
          <a:ln w="12700">
            <a:solidFill>
              <a:schemeClr val="bg1">
                <a:lumMod val="7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15C60ED7-12D4-496E-AF73-0995BE8C12FD}"/>
              </a:ext>
            </a:extLst>
          </p:cNvPr>
          <p:cNvGrpSpPr/>
          <p:nvPr userDrawn="1"/>
        </p:nvGrpSpPr>
        <p:grpSpPr>
          <a:xfrm>
            <a:off x="128095" y="5890392"/>
            <a:ext cx="2554143" cy="587454"/>
            <a:chOff x="131177" y="5775962"/>
            <a:chExt cx="2530239" cy="58195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0CB04CE-0025-4B1F-B962-A759D179D84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177" y="5775962"/>
              <a:ext cx="2530238" cy="581955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3F480CB-A4AF-424E-90DB-5B677403441A}"/>
                </a:ext>
              </a:extLst>
            </p:cNvPr>
            <p:cNvSpPr/>
            <p:nvPr userDrawn="1"/>
          </p:nvSpPr>
          <p:spPr>
            <a:xfrm>
              <a:off x="131178" y="5775962"/>
              <a:ext cx="2530238" cy="581956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43314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Blan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311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F5063B-909B-4A7F-B502-780228043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7DDF1-16E2-4622-B8FD-0148CD5CE0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7EA166-F18A-4D32-AA1F-AE475D4910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21B45-1703-4330-B544-825BD8F37AF2}" type="datetimeFigureOut">
              <a:rPr lang="en-US" smtClean="0"/>
              <a:t>6/9/2021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C5379-5B41-4775-9279-F9F7608E66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A4B342-6FD5-4BB7-B9AE-3C5081C089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1F3C7-36DD-4595-AA08-2525D8628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5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0" r:id="rId2"/>
    <p:sldLayoutId id="2147483687" r:id="rId3"/>
    <p:sldLayoutId id="2147483688" r:id="rId4"/>
    <p:sldLayoutId id="2147483671" r:id="rId5"/>
    <p:sldLayoutId id="2147483672" r:id="rId6"/>
    <p:sldLayoutId id="2147483689" r:id="rId7"/>
    <p:sldLayoutId id="2147483690" r:id="rId8"/>
    <p:sldLayoutId id="2147483673" r:id="rId9"/>
    <p:sldLayoutId id="2147483691" r:id="rId10"/>
    <p:sldLayoutId id="2147483674" r:id="rId11"/>
    <p:sldLayoutId id="2147483676" r:id="rId12"/>
    <p:sldLayoutId id="2147483677" r:id="rId13"/>
    <p:sldLayoutId id="2147483694" r:id="rId14"/>
    <p:sldLayoutId id="2147483678" r:id="rId15"/>
    <p:sldLayoutId id="2147483679" r:id="rId16"/>
    <p:sldLayoutId id="2147483681" r:id="rId17"/>
    <p:sldLayoutId id="2147483683" r:id="rId18"/>
    <p:sldLayoutId id="2147483682" r:id="rId19"/>
    <p:sldLayoutId id="2147483684" r:id="rId20"/>
    <p:sldLayoutId id="2147483685" r:id="rId21"/>
    <p:sldLayoutId id="2147483686" r:id="rId22"/>
    <p:sldLayoutId id="2147483692" r:id="rId23"/>
    <p:sldLayoutId id="2147483693" r:id="rId24"/>
    <p:sldLayoutId id="2147483695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65.png"/><Relationship Id="rId7" Type="http://schemas.openxmlformats.org/officeDocument/2006/relationships/diagramData" Target="../diagrams/data1.xml"/><Relationship Id="rId2" Type="http://schemas.openxmlformats.org/officeDocument/2006/relationships/image" Target="../media/image6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8.png"/><Relationship Id="rId11" Type="http://schemas.microsoft.com/office/2007/relationships/diagramDrawing" Target="../diagrams/drawing1.xml"/><Relationship Id="rId5" Type="http://schemas.openxmlformats.org/officeDocument/2006/relationships/image" Target="../media/image67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66.png"/><Relationship Id="rId9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7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21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2" Type="http://schemas.openxmlformats.org/officeDocument/2006/relationships/image" Target="../media/image7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22.png"/><Relationship Id="rId9" Type="http://schemas.openxmlformats.org/officeDocument/2006/relationships/image" Target="../media/image8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3.png"/><Relationship Id="rId5" Type="http://schemas.openxmlformats.org/officeDocument/2006/relationships/image" Target="../media/image23.png"/><Relationship Id="rId4" Type="http://schemas.openxmlformats.org/officeDocument/2006/relationships/image" Target="../media/image9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10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0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image" Target="../media/image10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20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12" Type="http://schemas.openxmlformats.org/officeDocument/2006/relationships/image" Target="../media/image119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3.png"/><Relationship Id="rId11" Type="http://schemas.openxmlformats.org/officeDocument/2006/relationships/image" Target="../media/image118.png"/><Relationship Id="rId5" Type="http://schemas.openxmlformats.org/officeDocument/2006/relationships/image" Target="../media/image112.png"/><Relationship Id="rId10" Type="http://schemas.openxmlformats.org/officeDocument/2006/relationships/image" Target="../media/image117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Relationship Id="rId14" Type="http://schemas.openxmlformats.org/officeDocument/2006/relationships/image" Target="../media/image12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12" Type="http://schemas.openxmlformats.org/officeDocument/2006/relationships/image" Target="../media/image132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5" Type="http://schemas.openxmlformats.org/officeDocument/2006/relationships/image" Target="../media/image125.png"/><Relationship Id="rId10" Type="http://schemas.openxmlformats.org/officeDocument/2006/relationships/image" Target="../media/image130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0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2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0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13" Type="http://schemas.openxmlformats.org/officeDocument/2006/relationships/image" Target="../media/image1360.png"/><Relationship Id="rId18" Type="http://schemas.openxmlformats.org/officeDocument/2006/relationships/image" Target="../media/image141.png"/><Relationship Id="rId3" Type="http://schemas.openxmlformats.org/officeDocument/2006/relationships/image" Target="../media/image1260.png"/><Relationship Id="rId7" Type="http://schemas.openxmlformats.org/officeDocument/2006/relationships/image" Target="../media/image1300.png"/><Relationship Id="rId12" Type="http://schemas.openxmlformats.org/officeDocument/2006/relationships/image" Target="../media/image1350.png"/><Relationship Id="rId17" Type="http://schemas.openxmlformats.org/officeDocument/2006/relationships/image" Target="../media/image1400.png"/><Relationship Id="rId2" Type="http://schemas.openxmlformats.org/officeDocument/2006/relationships/image" Target="../media/image139.png"/><Relationship Id="rId16" Type="http://schemas.openxmlformats.org/officeDocument/2006/relationships/image" Target="../media/image139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90.png"/><Relationship Id="rId11" Type="http://schemas.openxmlformats.org/officeDocument/2006/relationships/image" Target="../media/image1340.png"/><Relationship Id="rId5" Type="http://schemas.openxmlformats.org/officeDocument/2006/relationships/image" Target="../media/image1280.png"/><Relationship Id="rId15" Type="http://schemas.openxmlformats.org/officeDocument/2006/relationships/image" Target="../media/image1380.png"/><Relationship Id="rId10" Type="http://schemas.openxmlformats.org/officeDocument/2006/relationships/image" Target="../media/image1330.png"/><Relationship Id="rId19" Type="http://schemas.openxmlformats.org/officeDocument/2006/relationships/image" Target="../media/image142.png"/><Relationship Id="rId4" Type="http://schemas.openxmlformats.org/officeDocument/2006/relationships/image" Target="../media/image1270.png"/><Relationship Id="rId9" Type="http://schemas.openxmlformats.org/officeDocument/2006/relationships/image" Target="../media/image1320.png"/><Relationship Id="rId14" Type="http://schemas.openxmlformats.org/officeDocument/2006/relationships/image" Target="../media/image23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7">
            <a:extLst>
              <a:ext uri="{FF2B5EF4-FFF2-40B4-BE49-F238E27FC236}">
                <a16:creationId xmlns:a16="http://schemas.microsoft.com/office/drawing/2014/main" id="{0BCEF105-65C1-40A5-BE2A-7D1198B2A3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9490" y="1122363"/>
            <a:ext cx="7035300" cy="3740801"/>
          </a:xfrm>
        </p:spPr>
        <p:txBody>
          <a:bodyPr/>
          <a:lstStyle/>
          <a:p>
            <a:r>
              <a:rPr lang="en-US" sz="5400" b="0" dirty="0"/>
              <a:t>Unit-1:</a:t>
            </a:r>
            <a:r>
              <a:rPr lang="en-US" sz="5400" dirty="0"/>
              <a:t> </a:t>
            </a:r>
            <a:br>
              <a:rPr lang="en-US" sz="5400" dirty="0"/>
            </a:br>
            <a:r>
              <a:rPr lang="en-US" sz="5400" b="0" dirty="0"/>
              <a:t>Basics of </a:t>
            </a:r>
            <a:r>
              <a:rPr lang="en-US" sz="5400" dirty="0"/>
              <a:t>Algorithms and Mathematics</a:t>
            </a:r>
          </a:p>
        </p:txBody>
      </p:sp>
    </p:spTree>
    <p:extLst>
      <p:ext uri="{BB962C8B-B14F-4D97-AF65-F5344CB8AC3E}">
        <p14:creationId xmlns:p14="http://schemas.microsoft.com/office/powerpoint/2010/main" val="1535329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Simple Multiplication Methods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61CDA448-B041-4E3F-9DEF-CDD490E06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80" y="863444"/>
            <a:ext cx="11929641" cy="5590565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4. Multiplication by divide and conquer</a:t>
            </a:r>
          </a:p>
          <a:p>
            <a:r>
              <a:rPr lang="en-US" sz="2600" dirty="0"/>
              <a:t>Both the multiplicand and the multiplier must have </a:t>
            </a:r>
            <a:r>
              <a:rPr lang="en-US" sz="2600" dirty="0">
                <a:solidFill>
                  <a:srgbClr val="AD1457"/>
                </a:solidFill>
              </a:rPr>
              <a:t>the same number of digits </a:t>
            </a:r>
            <a:r>
              <a:rPr lang="en-US" sz="2600" dirty="0"/>
              <a:t>and this number be a power of 2. If not then it can be done by </a:t>
            </a:r>
            <a:r>
              <a:rPr lang="en-US" sz="2600" dirty="0">
                <a:solidFill>
                  <a:srgbClr val="AD1457"/>
                </a:solidFill>
              </a:rPr>
              <a:t>adding zeros on the left </a:t>
            </a:r>
            <a:r>
              <a:rPr lang="en-US" sz="2600" dirty="0"/>
              <a:t>if necessary.</a:t>
            </a:r>
          </a:p>
          <a:p>
            <a:endParaRPr lang="en-US" sz="2600" dirty="0"/>
          </a:p>
          <a:p>
            <a:pPr marL="265113" lvl="1" indent="-265113">
              <a:spcBef>
                <a:spcPts val="1000"/>
              </a:spcBef>
              <a:buFont typeface="Wingdings 3" panose="05040102010807070707" pitchFamily="18" charset="2"/>
              <a:buChar char=""/>
            </a:pPr>
            <a:endParaRPr lang="en-US" dirty="0"/>
          </a:p>
        </p:txBody>
      </p:sp>
      <p:graphicFrame>
        <p:nvGraphicFramePr>
          <p:cNvPr id="38" name="Table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603569"/>
              </p:ext>
            </p:extLst>
          </p:nvPr>
        </p:nvGraphicFramePr>
        <p:xfrm>
          <a:off x="7974512" y="3380874"/>
          <a:ext cx="3657600" cy="37084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112743146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798515959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1203243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424242"/>
                          </a:solidFill>
                          <a:effectLst/>
                        </a:rPr>
                        <a:t>Multiply</a:t>
                      </a:r>
                      <a:endParaRPr lang="en-US" sz="2000" b="0" dirty="0">
                        <a:solidFill>
                          <a:srgbClr val="42424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424242"/>
                          </a:solidFill>
                          <a:effectLst/>
                        </a:rPr>
                        <a:t>Shift</a:t>
                      </a:r>
                      <a:endParaRPr lang="en-US" sz="2000" b="0" dirty="0">
                        <a:solidFill>
                          <a:srgbClr val="42424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424242"/>
                          </a:solidFill>
                          <a:effectLst/>
                        </a:rPr>
                        <a:t>Result</a:t>
                      </a:r>
                      <a:endParaRPr lang="en-US" sz="2000" b="0" dirty="0">
                        <a:solidFill>
                          <a:srgbClr val="42424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40161"/>
                  </a:ext>
                </a:extLst>
              </a:tr>
            </a:tbl>
          </a:graphicData>
        </a:graphic>
      </p:graphicFrame>
      <p:graphicFrame>
        <p:nvGraphicFramePr>
          <p:cNvPr id="39" name="Table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027884"/>
              </p:ext>
            </p:extLst>
          </p:nvPr>
        </p:nvGraphicFramePr>
        <p:xfrm>
          <a:off x="7974512" y="3840713"/>
          <a:ext cx="3657600" cy="37084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112743146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798515959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1203243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424242"/>
                          </a:solidFill>
                          <a:effectLst/>
                        </a:rPr>
                        <a:t>(09) * (12)</a:t>
                      </a:r>
                      <a:endParaRPr lang="en-US" sz="2000" b="0" dirty="0">
                        <a:solidFill>
                          <a:srgbClr val="42424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424242"/>
                          </a:solidFill>
                          <a:effectLst/>
                        </a:rPr>
                        <a:t>4</a:t>
                      </a:r>
                      <a:endParaRPr lang="en-US" sz="2000" b="0" dirty="0">
                        <a:solidFill>
                          <a:srgbClr val="42424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40161"/>
                  </a:ext>
                </a:extLst>
              </a:tr>
            </a:tbl>
          </a:graphicData>
        </a:graphic>
      </p:graphicFrame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241224"/>
              </p:ext>
            </p:extLst>
          </p:nvPr>
        </p:nvGraphicFramePr>
        <p:xfrm>
          <a:off x="7974512" y="4300552"/>
          <a:ext cx="3657600" cy="37084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1127431462"/>
                    </a:ext>
                  </a:extLst>
                </a:gridCol>
                <a:gridCol w="744415">
                  <a:extLst>
                    <a:ext uri="{9D8B030D-6E8A-4147-A177-3AD203B41FA5}">
                      <a16:colId xmlns:a16="http://schemas.microsoft.com/office/drawing/2014/main" val="798515959"/>
                    </a:ext>
                  </a:extLst>
                </a:gridCol>
                <a:gridCol w="1617785">
                  <a:extLst>
                    <a:ext uri="{9D8B030D-6E8A-4147-A177-3AD203B41FA5}">
                      <a16:colId xmlns:a16="http://schemas.microsoft.com/office/drawing/2014/main" val="1203243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424242"/>
                          </a:solidFill>
                          <a:effectLst/>
                        </a:rPr>
                        <a:t>(09) * (34)</a:t>
                      </a:r>
                      <a:endParaRPr lang="en-US" sz="2000" b="0" dirty="0">
                        <a:solidFill>
                          <a:srgbClr val="42424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424242"/>
                          </a:solidFill>
                          <a:effectLst/>
                        </a:rPr>
                        <a:t>2</a:t>
                      </a:r>
                      <a:endParaRPr lang="en-US" sz="2000" b="0" dirty="0">
                        <a:solidFill>
                          <a:srgbClr val="42424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40161"/>
                  </a:ext>
                </a:extLst>
              </a:tr>
            </a:tbl>
          </a:graphicData>
        </a:graphic>
      </p:graphicFrame>
      <p:graphicFrame>
        <p:nvGraphicFramePr>
          <p:cNvPr id="41" name="Table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279449"/>
              </p:ext>
            </p:extLst>
          </p:nvPr>
        </p:nvGraphicFramePr>
        <p:xfrm>
          <a:off x="7974512" y="4760391"/>
          <a:ext cx="3657600" cy="37084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112743146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798515959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1203243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424242"/>
                          </a:solidFill>
                          <a:effectLst/>
                        </a:rPr>
                        <a:t>(81) * (12)</a:t>
                      </a:r>
                      <a:endParaRPr lang="en-US" sz="2000" b="0" dirty="0">
                        <a:solidFill>
                          <a:srgbClr val="42424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 anchorCtr="1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424242"/>
                          </a:solidFill>
                          <a:effectLst/>
                        </a:rPr>
                        <a:t>2</a:t>
                      </a:r>
                      <a:endParaRPr lang="en-US" sz="2000" b="0" dirty="0">
                        <a:solidFill>
                          <a:srgbClr val="42424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 anchorCtr="1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40161"/>
                  </a:ext>
                </a:extLst>
              </a:tr>
            </a:tbl>
          </a:graphicData>
        </a:graphic>
      </p:graphicFrame>
      <p:graphicFrame>
        <p:nvGraphicFramePr>
          <p:cNvPr id="42" name="Table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056787"/>
              </p:ext>
            </p:extLst>
          </p:nvPr>
        </p:nvGraphicFramePr>
        <p:xfrm>
          <a:off x="7974512" y="5220230"/>
          <a:ext cx="3657600" cy="37084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112743146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798515959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1203243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424242"/>
                          </a:solidFill>
                          <a:effectLst/>
                        </a:rPr>
                        <a:t>(81) * (34)</a:t>
                      </a:r>
                      <a:endParaRPr lang="en-US" sz="2000" b="0" dirty="0">
                        <a:solidFill>
                          <a:srgbClr val="42424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 anchorCtr="1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424242"/>
                          </a:solidFill>
                          <a:effectLst/>
                        </a:rPr>
                        <a:t>0</a:t>
                      </a:r>
                      <a:endParaRPr lang="en-US" sz="2000" b="0" dirty="0">
                        <a:solidFill>
                          <a:srgbClr val="42424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 anchorCtr="1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40161"/>
                  </a:ext>
                </a:extLst>
              </a:tr>
            </a:tbl>
          </a:graphicData>
        </a:graphic>
      </p:graphicFrame>
      <p:sp>
        <p:nvSpPr>
          <p:cNvPr id="43" name="Rectangle 42"/>
          <p:cNvSpPr/>
          <p:nvPr/>
        </p:nvSpPr>
        <p:spPr>
          <a:xfrm>
            <a:off x="11174912" y="3856655"/>
            <a:ext cx="228600" cy="42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1403512" y="3868933"/>
            <a:ext cx="228600" cy="42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0946312" y="3865862"/>
            <a:ext cx="228600" cy="42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0717712" y="3862793"/>
            <a:ext cx="228600" cy="42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0489112" y="3853586"/>
            <a:ext cx="228600" cy="42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8" name="Rectangle 47"/>
          <p:cNvSpPr/>
          <p:nvPr/>
        </p:nvSpPr>
        <p:spPr>
          <a:xfrm>
            <a:off x="10260512" y="3850517"/>
            <a:ext cx="228600" cy="42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0049230" y="3856550"/>
            <a:ext cx="228600" cy="42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1174912" y="4319888"/>
            <a:ext cx="228600" cy="42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51" name="Rectangle 50"/>
          <p:cNvSpPr/>
          <p:nvPr/>
        </p:nvSpPr>
        <p:spPr>
          <a:xfrm>
            <a:off x="11403512" y="4332166"/>
            <a:ext cx="228600" cy="42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0946312" y="4329095"/>
            <a:ext cx="228600" cy="42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0717712" y="4326026"/>
            <a:ext cx="228600" cy="42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54" name="Rectangle 53"/>
          <p:cNvSpPr/>
          <p:nvPr/>
        </p:nvSpPr>
        <p:spPr>
          <a:xfrm>
            <a:off x="10489112" y="4316819"/>
            <a:ext cx="228600" cy="42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1174912" y="4777088"/>
            <a:ext cx="228600" cy="42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56" name="Rectangle 55"/>
          <p:cNvSpPr/>
          <p:nvPr/>
        </p:nvSpPr>
        <p:spPr>
          <a:xfrm>
            <a:off x="11403512" y="4789366"/>
            <a:ext cx="228600" cy="42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57" name="Rectangle 56"/>
          <p:cNvSpPr/>
          <p:nvPr/>
        </p:nvSpPr>
        <p:spPr>
          <a:xfrm>
            <a:off x="10946312" y="4786295"/>
            <a:ext cx="228600" cy="42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58" name="Rectangle 57"/>
          <p:cNvSpPr/>
          <p:nvPr/>
        </p:nvSpPr>
        <p:spPr>
          <a:xfrm>
            <a:off x="10717712" y="4783226"/>
            <a:ext cx="228600" cy="42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0489112" y="4774019"/>
            <a:ext cx="228600" cy="42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60" name="Rectangle 59"/>
          <p:cNvSpPr/>
          <p:nvPr/>
        </p:nvSpPr>
        <p:spPr>
          <a:xfrm>
            <a:off x="11174912" y="5228150"/>
            <a:ext cx="228600" cy="42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61" name="Rectangle 60"/>
          <p:cNvSpPr/>
          <p:nvPr/>
        </p:nvSpPr>
        <p:spPr>
          <a:xfrm>
            <a:off x="11403512" y="5240428"/>
            <a:ext cx="228600" cy="42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62" name="Rectangle 61"/>
          <p:cNvSpPr/>
          <p:nvPr/>
        </p:nvSpPr>
        <p:spPr>
          <a:xfrm>
            <a:off x="10946312" y="5237357"/>
            <a:ext cx="228600" cy="42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63" name="Rectangle 62"/>
          <p:cNvSpPr/>
          <p:nvPr/>
        </p:nvSpPr>
        <p:spPr>
          <a:xfrm>
            <a:off x="10717712" y="5234288"/>
            <a:ext cx="228600" cy="420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2</a:t>
            </a:r>
          </a:p>
        </p:txBody>
      </p:sp>
      <p:cxnSp>
        <p:nvCxnSpPr>
          <p:cNvPr id="64" name="Straight Connector 63"/>
          <p:cNvCxnSpPr/>
          <p:nvPr/>
        </p:nvCxnSpPr>
        <p:spPr>
          <a:xfrm>
            <a:off x="9765212" y="5761550"/>
            <a:ext cx="186690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9879512" y="5884607"/>
            <a:ext cx="1725801" cy="451338"/>
          </a:xfrm>
          <a:prstGeom prst="rect">
            <a:avLst/>
          </a:prstGeom>
          <a:solidFill>
            <a:srgbClr val="DFDFE9"/>
          </a:solidFill>
          <a:ln w="12700">
            <a:solidFill>
              <a:srgbClr val="F48C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solidFill>
                  <a:srgbClr val="424242"/>
                </a:solidFill>
              </a:rPr>
              <a:t>1 2 1 0 5 5 4</a:t>
            </a:r>
          </a:p>
        </p:txBody>
      </p:sp>
      <p:graphicFrame>
        <p:nvGraphicFramePr>
          <p:cNvPr id="71" name="Table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873141"/>
              </p:ext>
            </p:extLst>
          </p:nvPr>
        </p:nvGraphicFramePr>
        <p:xfrm>
          <a:off x="7936412" y="2859174"/>
          <a:ext cx="3657600" cy="37084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770296">
                  <a:extLst>
                    <a:ext uri="{9D8B030D-6E8A-4147-A177-3AD203B41FA5}">
                      <a16:colId xmlns:a16="http://schemas.microsoft.com/office/drawing/2014/main" val="1127431462"/>
                    </a:ext>
                  </a:extLst>
                </a:gridCol>
                <a:gridCol w="1887304">
                  <a:extLst>
                    <a:ext uri="{9D8B030D-6E8A-4147-A177-3AD203B41FA5}">
                      <a16:colId xmlns:a16="http://schemas.microsoft.com/office/drawing/2014/main" val="7985159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424242"/>
                          </a:solidFill>
                          <a:effectLst/>
                        </a:rPr>
                        <a:t>Multiplier</a:t>
                      </a:r>
                      <a:r>
                        <a:rPr lang="en-US" sz="2000" b="0" baseline="0" dirty="0">
                          <a:solidFill>
                            <a:srgbClr val="424242"/>
                          </a:solidFill>
                          <a:effectLst/>
                        </a:rPr>
                        <a:t> </a:t>
                      </a:r>
                      <a:endParaRPr lang="en-US" sz="2000" b="0" dirty="0">
                        <a:solidFill>
                          <a:srgbClr val="42424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48C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8C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8C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42424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1 2 3 4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8C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8C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8C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640161"/>
                  </a:ext>
                </a:extLst>
              </a:tr>
            </a:tbl>
          </a:graphicData>
        </a:graphic>
      </p:graphicFrame>
      <p:graphicFrame>
        <p:nvGraphicFramePr>
          <p:cNvPr id="72" name="Table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167011"/>
              </p:ext>
            </p:extLst>
          </p:nvPr>
        </p:nvGraphicFramePr>
        <p:xfrm>
          <a:off x="7936412" y="2415030"/>
          <a:ext cx="3657600" cy="37084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756228">
                  <a:extLst>
                    <a:ext uri="{9D8B030D-6E8A-4147-A177-3AD203B41FA5}">
                      <a16:colId xmlns:a16="http://schemas.microsoft.com/office/drawing/2014/main" val="1127431462"/>
                    </a:ext>
                  </a:extLst>
                </a:gridCol>
                <a:gridCol w="1901372">
                  <a:extLst>
                    <a:ext uri="{9D8B030D-6E8A-4147-A177-3AD203B41FA5}">
                      <a16:colId xmlns:a16="http://schemas.microsoft.com/office/drawing/2014/main" val="7985159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424242"/>
                          </a:solidFill>
                          <a:effectLst/>
                        </a:rPr>
                        <a:t>Multiplicand</a:t>
                      </a:r>
                      <a:endParaRPr lang="en-US" sz="2000" b="0" dirty="0">
                        <a:solidFill>
                          <a:srgbClr val="42424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48C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8C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8C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42424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0 9 8 1 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8C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8C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8C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640161"/>
                  </a:ext>
                </a:extLst>
              </a:tr>
            </a:tbl>
          </a:graphicData>
        </a:graphic>
      </p:graphicFrame>
      <p:cxnSp>
        <p:nvCxnSpPr>
          <p:cNvPr id="73" name="Straight Connector 72"/>
          <p:cNvCxnSpPr/>
          <p:nvPr/>
        </p:nvCxnSpPr>
        <p:spPr>
          <a:xfrm>
            <a:off x="10643799" y="2416146"/>
            <a:ext cx="0" cy="36576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10643799" y="2860693"/>
            <a:ext cx="0" cy="36576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Content Placeholder 2"/>
          <p:cNvSpPr txBox="1">
            <a:spLocks/>
          </p:cNvSpPr>
          <p:nvPr/>
        </p:nvSpPr>
        <p:spPr>
          <a:xfrm>
            <a:off x="348065" y="2655647"/>
            <a:ext cx="7121538" cy="322896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65113" indent="-265113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Wingdings 3" panose="05040102010807070707" pitchFamily="18" charset="2"/>
              <a:buChar char="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9625" indent="-352425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Wingdings 3" panose="05040102010807070707" pitchFamily="18" charset="2"/>
              <a:buChar char="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lvl="1" indent="-396875">
              <a:buFont typeface="+mj-lt"/>
              <a:buAutoNum type="romanLcPeriod"/>
            </a:pPr>
            <a:r>
              <a:rPr lang="en-US" sz="1900" dirty="0"/>
              <a:t>Multiply left half of the multiplicand by left half of multiplier and shift the result by no. of digits of multiplier </a:t>
            </a:r>
            <a:r>
              <a:rPr lang="en-US" sz="1900" b="1" dirty="0"/>
              <a:t>i.e. 4.</a:t>
            </a:r>
          </a:p>
          <a:p>
            <a:pPr marL="685800" lvl="1" indent="-396875">
              <a:buFont typeface="+mj-lt"/>
              <a:buAutoNum type="romanLcPeriod"/>
            </a:pPr>
            <a:endParaRPr lang="en-US" sz="1900" dirty="0"/>
          </a:p>
          <a:p>
            <a:pPr marL="685800" lvl="1" indent="-396875">
              <a:buFont typeface="+mj-lt"/>
              <a:buAutoNum type="romanLcPeriod"/>
            </a:pPr>
            <a:r>
              <a:rPr lang="en-US" sz="1900" dirty="0"/>
              <a:t>Multiply left half of the multiplicand by right half of the multiplier, shift the result by half the number of digits of multiplier </a:t>
            </a:r>
            <a:r>
              <a:rPr lang="en-US" sz="1900" b="1" dirty="0"/>
              <a:t>i.e. 2. </a:t>
            </a:r>
          </a:p>
          <a:p>
            <a:pPr marL="685800" lvl="1" indent="-396875">
              <a:buFont typeface="+mj-lt"/>
              <a:buAutoNum type="romanLcPeriod"/>
            </a:pPr>
            <a:endParaRPr lang="en-US" sz="1900" dirty="0"/>
          </a:p>
          <a:p>
            <a:pPr marL="685800" lvl="1" indent="-396875">
              <a:buFont typeface="+mj-lt"/>
              <a:buAutoNum type="romanLcPeriod"/>
            </a:pPr>
            <a:r>
              <a:rPr lang="en-US" sz="1900" dirty="0"/>
              <a:t>Multiply right half of the multiplicand by left half of the multiplier, shift the result by half the number of digits of multiplier </a:t>
            </a:r>
            <a:r>
              <a:rPr lang="en-US" sz="1900" b="1" dirty="0"/>
              <a:t>i.e. 2. </a:t>
            </a:r>
          </a:p>
          <a:p>
            <a:pPr marL="685800" lvl="1" indent="-396875">
              <a:buFont typeface="+mj-lt"/>
              <a:buAutoNum type="romanLcPeriod"/>
            </a:pPr>
            <a:endParaRPr lang="en-US" sz="1900" dirty="0"/>
          </a:p>
          <a:p>
            <a:pPr marL="685800" lvl="1" indent="-396875">
              <a:buFont typeface="+mj-lt"/>
              <a:buAutoNum type="romanLcPeriod"/>
            </a:pPr>
            <a:r>
              <a:rPr lang="en-US" sz="1900" dirty="0"/>
              <a:t>Multiply right half of the multiplicand by right half of the multiplier the result is </a:t>
            </a:r>
            <a:r>
              <a:rPr lang="en-US" sz="1900" b="1" dirty="0"/>
              <a:t>not</a:t>
            </a:r>
            <a:r>
              <a:rPr lang="en-US" sz="1900" dirty="0"/>
              <a:t> shifted at all.</a:t>
            </a:r>
          </a:p>
        </p:txBody>
      </p:sp>
    </p:spTree>
    <p:extLst>
      <p:ext uri="{BB962C8B-B14F-4D97-AF65-F5344CB8AC3E}">
        <p14:creationId xmlns:p14="http://schemas.microsoft.com/office/powerpoint/2010/main" val="419674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5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Mathematics for Algorithmic Sets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158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D89F5-5B5E-433B-9F30-926FC6900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DA448-B041-4E3F-9DEF-CDD490E06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5113" lvl="1" indent="-265113">
              <a:spcBef>
                <a:spcPts val="1000"/>
              </a:spcBef>
              <a:buFont typeface="Wingdings 3" panose="05040102010807070707" pitchFamily="18" charset="2"/>
              <a:buChar char=""/>
            </a:pPr>
            <a:r>
              <a:rPr lang="en-US" sz="2400" dirty="0"/>
              <a:t>A set is an unordered collection of distinct objects.</a:t>
            </a:r>
          </a:p>
          <a:p>
            <a:pPr marL="265113" lvl="1" indent="-265113">
              <a:spcBef>
                <a:spcPts val="1000"/>
              </a:spcBef>
              <a:buFont typeface="Wingdings 3" panose="05040102010807070707" pitchFamily="18" charset="2"/>
              <a:buChar char=""/>
            </a:pPr>
            <a:r>
              <a:rPr lang="en-US" sz="2400" dirty="0"/>
              <a:t>The objects in a set are called elements or members of the set.</a:t>
            </a:r>
          </a:p>
          <a:p>
            <a:pPr marL="265113" lvl="1" indent="-265113">
              <a:spcBef>
                <a:spcPts val="1000"/>
              </a:spcBef>
              <a:buFont typeface="Wingdings 3" panose="05040102010807070707" pitchFamily="18" charset="2"/>
              <a:buChar char=""/>
            </a:pPr>
            <a:endParaRPr lang="en-US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706072" y="2805168"/>
            <a:ext cx="4762234" cy="1337935"/>
            <a:chOff x="706072" y="2805168"/>
            <a:chExt cx="4762234" cy="1337935"/>
          </a:xfrm>
        </p:grpSpPr>
        <p:sp>
          <p:nvSpPr>
            <p:cNvPr id="17" name="Rectangle 16"/>
            <p:cNvSpPr/>
            <p:nvPr/>
          </p:nvSpPr>
          <p:spPr>
            <a:xfrm>
              <a:off x="706073" y="2805168"/>
              <a:ext cx="4762233" cy="42504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Example 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/>
                <p:cNvSpPr/>
                <p:nvPr/>
              </p:nvSpPr>
              <p:spPr>
                <a:xfrm>
                  <a:off x="706072" y="3228703"/>
                  <a:ext cx="4762233" cy="914400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indent="-457200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2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Set</m:t>
                        </m:r>
                        <m:r>
                          <a:rPr lang="en-US" sz="2200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pt-BR" sz="22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pt-BR" sz="2200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pt-BR" sz="2200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t-BR" sz="2200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11, 12, 21, 22</m:t>
                            </m:r>
                          </m:e>
                        </m:d>
                      </m:oMath>
                    </m:oMathPara>
                  </a14:m>
                  <a:endParaRPr lang="en-US" sz="2200" i="1" dirty="0">
                    <a:solidFill>
                      <a:srgbClr val="C00000"/>
                    </a:solidFill>
                    <a:latin typeface="Cambria Math" panose="02040503050406030204" pitchFamily="18" charset="0"/>
                  </a:endParaRPr>
                </a:p>
                <a:p>
                  <a:pPr indent="-457200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2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Set</m:t>
                        </m:r>
                        <m:r>
                          <a:rPr lang="en-US" sz="22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2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pt-BR" sz="2200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pt-BR" sz="2200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5, 10, 15, 20, 25</m:t>
                            </m:r>
                          </m:e>
                        </m:d>
                      </m:oMath>
                    </m:oMathPara>
                  </a14:m>
                  <a:endParaRPr lang="en-US" sz="2200" i="1" dirty="0">
                    <a:solidFill>
                      <a:srgbClr val="C00000"/>
                    </a:solidFill>
                    <a:latin typeface="Cambria Math" panose="02040503050406030204" pitchFamily="18" charset="0"/>
                  </a:endParaRPr>
                </a:p>
                <a:p>
                  <a:pPr indent="-57150">
                    <a:spcAft>
                      <a:spcPts val="1200"/>
                    </a:spcAft>
                  </a:pPr>
                  <a:endParaRPr lang="en-US" sz="2400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Rectangle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6072" y="3228703"/>
                  <a:ext cx="4762233" cy="914400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Group 4"/>
          <p:cNvGrpSpPr/>
          <p:nvPr/>
        </p:nvGrpSpPr>
        <p:grpSpPr>
          <a:xfrm>
            <a:off x="5903259" y="2805168"/>
            <a:ext cx="5749404" cy="1339154"/>
            <a:chOff x="5903259" y="2805168"/>
            <a:chExt cx="5749404" cy="133915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/>
                <p:cNvSpPr/>
                <p:nvPr/>
              </p:nvSpPr>
              <p:spPr>
                <a:xfrm>
                  <a:off x="5903259" y="3229922"/>
                  <a:ext cx="5749404" cy="914400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marL="57150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200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Set</m:t>
                        </m:r>
                        <m:r>
                          <a:rPr lang="en-US" sz="22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= </m:t>
                        </m:r>
                        <m:d>
                          <m:dPr>
                            <m:begChr m:val="{"/>
                            <m:endChr m:val="|"/>
                            <m:ctrlPr>
                              <a:rPr lang="pt-BR" sz="2200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pt-BR" sz="2200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pt-BR" sz="2200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m:rPr>
                            <m:sty m:val="p"/>
                          </m:rP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is</m:t>
                        </m:r>
                        <m: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an</m:t>
                        </m:r>
                        <m: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odd</m:t>
                        </m:r>
                        <m: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integer</m:t>
                        </m:r>
                        <m: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greater</m:t>
                        </m:r>
                        <m: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than</m:t>
                        </m:r>
                        <m: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1}</m:t>
                        </m:r>
                      </m:oMath>
                    </m:oMathPara>
                  </a14:m>
                  <a:endParaRPr lang="en-US" sz="2200" dirty="0">
                    <a:solidFill>
                      <a:srgbClr val="002060"/>
                    </a:solidFill>
                    <a:latin typeface="Cambria Math" panose="02040503050406030204" pitchFamily="18" charset="0"/>
                  </a:endParaRPr>
                </a:p>
                <a:p>
                  <a:pPr marL="57150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Set</m:t>
                        </m:r>
                        <m:r>
                          <a:rPr lang="en-US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={</m:t>
                        </m:r>
                        <m:r>
                          <m:rPr>
                            <m:sty m:val="p"/>
                          </m:rP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| </m:t>
                        </m:r>
                        <m:r>
                          <m:rPr>
                            <m:sty m:val="p"/>
                          </m:rP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n-US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and</m:t>
                        </m:r>
                        <m: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pt-BR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≤11}</m:t>
                        </m:r>
                      </m:oMath>
                    </m:oMathPara>
                  </a14:m>
                  <a:endParaRPr lang="en-US" sz="2200" dirty="0">
                    <a:solidFill>
                      <a:srgbClr val="002060"/>
                    </a:solidFill>
                    <a:latin typeface="Cambria Math" panose="02040503050406030204" pitchFamily="18" charset="0"/>
                  </a:endParaRPr>
                </a:p>
                <a:p>
                  <a:pPr algn="just">
                    <a:spcAft>
                      <a:spcPts val="1200"/>
                    </a:spcAft>
                    <a:buClr>
                      <a:srgbClr val="B53F23"/>
                    </a:buClr>
                  </a:pPr>
                  <a:endParaRPr lang="en-US" sz="2200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Rectangle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03259" y="3229922"/>
                  <a:ext cx="5749404" cy="91440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Rectangle 20"/>
            <p:cNvSpPr/>
            <p:nvPr/>
          </p:nvSpPr>
          <p:spPr>
            <a:xfrm>
              <a:off x="5903259" y="2805168"/>
              <a:ext cx="5749404" cy="42475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Example 2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706072" y="2338263"/>
            <a:ext cx="210312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kern="0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defRPr>
            </a:lvl1pPr>
          </a:lstStyle>
          <a:p>
            <a:r>
              <a:rPr lang="en-US" sz="2400" b="1" dirty="0">
                <a:solidFill>
                  <a:srgbClr val="AD1457"/>
                </a:solidFill>
              </a:rPr>
              <a:t>Roster Notation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03258" y="2347968"/>
            <a:ext cx="27432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kern="0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defRPr>
            </a:lvl1pPr>
          </a:lstStyle>
          <a:p>
            <a:r>
              <a:rPr lang="en-US" sz="2400" b="1" dirty="0">
                <a:solidFill>
                  <a:srgbClr val="AD1457"/>
                </a:solidFill>
              </a:rPr>
              <a:t>Set-builder Notation</a:t>
            </a:r>
          </a:p>
        </p:txBody>
      </p:sp>
    </p:spTree>
    <p:extLst>
      <p:ext uri="{BB962C8B-B14F-4D97-AF65-F5344CB8AC3E}">
        <p14:creationId xmlns:p14="http://schemas.microsoft.com/office/powerpoint/2010/main" val="84088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D89F5-5B5E-433B-9F30-926FC6900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DA448-B041-4E3F-9DEF-CDD490E06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Finite &amp; Infinite sets</a:t>
            </a:r>
            <a:r>
              <a:rPr lang="en-US" dirty="0"/>
              <a:t>: A set is finite if it contains a finite number of elements, </a:t>
            </a:r>
            <a:r>
              <a:rPr lang="en-US" b="1" dirty="0"/>
              <a:t>otherwise </a:t>
            </a:r>
            <a:r>
              <a:rPr lang="en-US" dirty="0"/>
              <a:t>it is an infinite set.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Subset: </a:t>
            </a:r>
            <a:r>
              <a:rPr lang="en-US" dirty="0"/>
              <a:t>For two sets 𝐴 and 𝐶, we say that 𝐶 is a subset of 𝐴, written as 𝐶⊆𝐴, if each member of set 𝐶 is also a member of set 𝐴.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857250" lvl="1" indent="-457200">
              <a:buFont typeface="+mj-lt"/>
              <a:buAutoNum type="arabicPeriod"/>
            </a:pPr>
            <a:endParaRPr lang="en-US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753343" y="2094096"/>
            <a:ext cx="5029200" cy="2194560"/>
            <a:chOff x="323850" y="1387923"/>
            <a:chExt cx="5486401" cy="2832689"/>
          </a:xfrm>
        </p:grpSpPr>
        <p:sp>
          <p:nvSpPr>
            <p:cNvPr id="8" name="Rectangle 7"/>
            <p:cNvSpPr/>
            <p:nvPr/>
          </p:nvSpPr>
          <p:spPr>
            <a:xfrm>
              <a:off x="323851" y="1387923"/>
              <a:ext cx="5486400" cy="54864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Example 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/>
                <p:cNvSpPr/>
                <p:nvPr/>
              </p:nvSpPr>
              <p:spPr>
                <a:xfrm>
                  <a:off x="323850" y="1934612"/>
                  <a:ext cx="5486400" cy="2286000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indent="-57150">
                    <a:spcAft>
                      <a:spcPts val="1200"/>
                    </a:spcAft>
                  </a:pP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en-US" sz="24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d>
                        <m:dPr>
                          <m:begChr m:val="{"/>
                          <m:endChr m:val="|"/>
                          <m:ctrlPr>
                            <a:rPr lang="en-US" sz="2400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240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m:rPr>
                          <m:sty m:val="p"/>
                        </m:rPr>
                        <a:rPr lang="en-US" sz="240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Z</m:t>
                      </m:r>
                      <m:r>
                        <a:rPr lang="en-US" sz="240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and</m:t>
                      </m:r>
                      <m:r>
                        <a:rPr lang="en-US" sz="240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2400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−81=0</m:t>
                      </m:r>
                      <m:r>
                        <a:rPr lang="en-US" sz="240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a14:m>
                  <a:r>
                    <a:rPr lang="en-US" sz="2400" dirty="0">
                      <a:solidFill>
                        <a:srgbClr val="C00000"/>
                      </a:solidFill>
                    </a:rPr>
                    <a:t>  </a:t>
                  </a:r>
                </a:p>
                <a:p>
                  <a:pPr indent="-57150">
                    <a:spcAft>
                      <a:spcPts val="1200"/>
                    </a:spcAft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24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=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400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−9,9</m:t>
                            </m:r>
                          </m:e>
                        </m:d>
                      </m:oMath>
                    </m:oMathPara>
                  </a14:m>
                  <a:endParaRPr lang="en-US" sz="2400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850" y="1934612"/>
                  <a:ext cx="5486400" cy="2286000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242"/>
                  </a:stretch>
                </a:blip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Group 9"/>
          <p:cNvGrpSpPr/>
          <p:nvPr/>
        </p:nvGrpSpPr>
        <p:grpSpPr>
          <a:xfrm>
            <a:off x="6623463" y="2094096"/>
            <a:ext cx="5029200" cy="2194560"/>
            <a:chOff x="6574970" y="1451423"/>
            <a:chExt cx="5486400" cy="283464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 10"/>
                <p:cNvSpPr/>
                <p:nvPr/>
              </p:nvSpPr>
              <p:spPr>
                <a:xfrm>
                  <a:off x="6574970" y="2000063"/>
                  <a:ext cx="5486400" cy="2286000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just">
                    <a:spcAft>
                      <a:spcPts val="1200"/>
                    </a:spcAft>
                    <a:buClr>
                      <a:srgbClr val="B53F23"/>
                    </a:buClr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24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= </m:t>
                        </m:r>
                        <m:d>
                          <m:dPr>
                            <m:begChr m:val="{"/>
                            <m:endChr m:val="|"/>
                            <m:ctrlPr>
                              <a:rPr lang="en-US" sz="2400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24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is</m:t>
                        </m:r>
                        <m:r>
                          <a:rPr lang="en-US" sz="24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divisible</m:t>
                        </m:r>
                        <m:r>
                          <a:rPr lang="en-US" sz="24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by</m:t>
                        </m:r>
                        <m:r>
                          <a:rPr lang="en-US" sz="24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2}</m:t>
                        </m:r>
                      </m:oMath>
                    </m:oMathPara>
                  </a14:m>
                  <a:endParaRPr lang="en-US" sz="2400" dirty="0">
                    <a:solidFill>
                      <a:srgbClr val="00206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 algn="just">
                    <a:spcAft>
                      <a:spcPts val="1200"/>
                    </a:spcAft>
                    <a:buClr>
                      <a:srgbClr val="B53F23"/>
                    </a:buClr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24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={2,4,6,…</m:t>
                        </m:r>
                        <m:r>
                          <a:rPr lang="en-US" sz="2400" b="0" i="0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,}</m:t>
                        </m:r>
                      </m:oMath>
                    </m:oMathPara>
                  </a14:m>
                  <a:endParaRPr lang="en-US" sz="2400" dirty="0">
                    <a:solidFill>
                      <a:srgbClr val="002060"/>
                    </a:solidFill>
                  </a:endParaRPr>
                </a:p>
                <a:p>
                  <a:pPr algn="just">
                    <a:spcAft>
                      <a:spcPts val="1200"/>
                    </a:spcAft>
                    <a:buClr>
                      <a:srgbClr val="B53F23"/>
                    </a:buClr>
                  </a:pPr>
                  <a:endParaRPr lang="en-US" sz="2200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Rectangle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74970" y="2000063"/>
                  <a:ext cx="5486400" cy="228600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Rectangle 11"/>
            <p:cNvSpPr/>
            <p:nvPr/>
          </p:nvSpPr>
          <p:spPr>
            <a:xfrm>
              <a:off x="6574970" y="1451423"/>
              <a:ext cx="5486400" cy="54864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Example 2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130782" y="3831456"/>
                <a:ext cx="2651760" cy="4572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>
                <a:defPPr>
                  <a:defRPr lang="en-US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2000" b="0" i="0" u="none" strike="noStrike" kern="0" cap="none" spc="0" normalizeH="0" baseline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</a:defRPr>
                </a:lvl1pPr>
              </a:lstStyle>
              <a:p>
                <a:r>
                  <a:rPr lang="en-US" sz="2400" b="1" dirty="0">
                    <a:solidFill>
                      <a:srgbClr val="AD1457"/>
                    </a:solidFill>
                  </a:rPr>
                  <a:t>Set </a:t>
                </a:r>
                <a14:m>
                  <m:oMath xmlns:m="http://schemas.openxmlformats.org/officeDocument/2006/math">
                    <m:r>
                      <a:rPr lang="en-US" sz="2400" b="1" i="1" dirty="0">
                        <a:solidFill>
                          <a:srgbClr val="AD1457"/>
                        </a:solidFill>
                        <a:latin typeface="Cambria Math" panose="02040503050406030204" pitchFamily="18" charset="0"/>
                      </a:rPr>
                      <m:t>𝐀</m:t>
                    </m:r>
                  </m:oMath>
                </a14:m>
                <a:r>
                  <a:rPr lang="en-US" sz="2400" b="1" dirty="0">
                    <a:solidFill>
                      <a:srgbClr val="AD1457"/>
                    </a:solidFill>
                  </a:rPr>
                  <a:t> is a finite set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0782" y="3831456"/>
                <a:ext cx="2651760" cy="457200"/>
              </a:xfrm>
              <a:prstGeom prst="rect">
                <a:avLst/>
              </a:prstGeom>
              <a:blipFill rotWithShape="0">
                <a:blip r:embed="rId4"/>
                <a:stretch>
                  <a:fillRect l="-230" t="-9333" b="-32000"/>
                </a:stretch>
              </a:blipFill>
              <a:ln w="12700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726583" y="3831456"/>
                <a:ext cx="2926080" cy="4572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>
                <a:defPPr>
                  <a:defRPr lang="en-US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2000" b="0" i="0" u="none" strike="noStrike" kern="0" cap="none" spc="0" normalizeH="0" baseline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</a:defRPr>
                </a:lvl1pPr>
              </a:lstStyle>
              <a:p>
                <a:r>
                  <a:rPr lang="en-US" sz="2400" b="1" dirty="0">
                    <a:solidFill>
                      <a:srgbClr val="AD1457"/>
                    </a:solidFill>
                  </a:rPr>
                  <a:t>Set </a:t>
                </a:r>
                <a14:m>
                  <m:oMath xmlns:m="http://schemas.openxmlformats.org/officeDocument/2006/math">
                    <m:r>
                      <a:rPr lang="en-US" sz="2400" b="1" i="0" dirty="0" smtClean="0">
                        <a:solidFill>
                          <a:srgbClr val="AD1457"/>
                        </a:solidFill>
                        <a:latin typeface="Cambria Math" panose="02040503050406030204" pitchFamily="18" charset="0"/>
                      </a:rPr>
                      <m:t>𝐁</m:t>
                    </m:r>
                  </m:oMath>
                </a14:m>
                <a:r>
                  <a:rPr lang="en-US" sz="2400" b="1" dirty="0">
                    <a:solidFill>
                      <a:srgbClr val="AD1457"/>
                    </a:solidFill>
                  </a:rPr>
                  <a:t> is an infinite set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6583" y="3831456"/>
                <a:ext cx="2926080" cy="457200"/>
              </a:xfrm>
              <a:prstGeom prst="rect">
                <a:avLst/>
              </a:prstGeom>
              <a:blipFill>
                <a:blip r:embed="rId5"/>
                <a:stretch>
                  <a:fillRect l="-2917" t="-9333" r="-2500" b="-32000"/>
                </a:stretch>
              </a:blipFill>
              <a:ln w="12700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824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D89F5-5B5E-433B-9F30-926FC6900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Theory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CDA448-B041-4E3F-9DEF-CDD490E06B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1" dirty="0"/>
                  <a:t>Proper Subset</a:t>
                </a:r>
                <a:r>
                  <a:rPr lang="en-US" dirty="0"/>
                  <a:t>: A proper subset of a set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is a subset of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that is </a:t>
                </a:r>
                <a:r>
                  <a:rPr lang="en-US" b="1" dirty="0"/>
                  <a:t>not equal </a:t>
                </a:r>
                <a:r>
                  <a:rPr lang="en-US" dirty="0"/>
                  <a:t>to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endParaRPr lang="en-US" b="1" dirty="0"/>
              </a:p>
              <a:p>
                <a:pPr marL="457200" lvl="1" indent="0">
                  <a:buNone/>
                </a:pPr>
                <a:r>
                  <a:rPr lang="en-US" dirty="0"/>
                  <a:t> </a:t>
                </a:r>
              </a:p>
              <a:p>
                <a:endParaRPr lang="en-US" dirty="0"/>
              </a:p>
              <a:p>
                <a:pPr marL="265113" lvl="1" indent="-265113">
                  <a:spcBef>
                    <a:spcPts val="1000"/>
                  </a:spcBef>
                  <a:buFont typeface="Wingdings 3" panose="05040102010807070707" pitchFamily="18" charset="2"/>
                  <a:buChar char=""/>
                </a:pPr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61CDA448-B041-4E3F-9DEF-CDD490E06B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716" t="-14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/>
          <p:cNvGrpSpPr/>
          <p:nvPr/>
        </p:nvGrpSpPr>
        <p:grpSpPr>
          <a:xfrm>
            <a:off x="753343" y="2080649"/>
            <a:ext cx="5029200" cy="3683904"/>
            <a:chOff x="753343" y="2080649"/>
            <a:chExt cx="5029200" cy="3683904"/>
          </a:xfrm>
        </p:grpSpPr>
        <p:sp>
          <p:nvSpPr>
            <p:cNvPr id="5" name="Rectangle 4"/>
            <p:cNvSpPr/>
            <p:nvPr/>
          </p:nvSpPr>
          <p:spPr>
            <a:xfrm>
              <a:off x="753344" y="2080649"/>
              <a:ext cx="5029199" cy="42504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Example 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753343" y="2504185"/>
                  <a:ext cx="5029199" cy="3260368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2400" dirty="0">
                      <a:solidFill>
                        <a:srgbClr val="C00000"/>
                      </a:solidFill>
                    </a:rPr>
                    <a:t>If </a:t>
                  </a:r>
                  <a14:m>
                    <m:oMath xmlns:m="http://schemas.openxmlformats.org/officeDocument/2006/math">
                      <m:r>
                        <a:rPr lang="en-US" sz="2400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={1,3,5} </m:t>
                      </m:r>
                    </m:oMath>
                  </a14:m>
                  <a:r>
                    <a:rPr lang="en-US" sz="2400" dirty="0">
                      <a:solidFill>
                        <a:srgbClr val="C00000"/>
                      </a:solidFill>
                    </a:rPr>
                    <a:t>and </a:t>
                  </a:r>
                  <a14:m>
                    <m:oMath xmlns:m="http://schemas.openxmlformats.org/officeDocument/2006/math">
                      <m:r>
                        <a:rPr lang="en-US" sz="2400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400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1,5</m:t>
                          </m:r>
                        </m:e>
                      </m:d>
                    </m:oMath>
                  </a14:m>
                  <a:r>
                    <a:rPr lang="en-US" sz="2400" dirty="0">
                      <a:solidFill>
                        <a:srgbClr val="C00000"/>
                      </a:solidFill>
                    </a:rPr>
                    <a:t> </a:t>
                  </a:r>
                </a:p>
                <a:p>
                  <a:pPr lvl="1"/>
                  <a:r>
                    <a:rPr lang="en-US" sz="2400" dirty="0">
                      <a:solidFill>
                        <a:srgbClr val="C00000"/>
                      </a:solidFill>
                    </a:rPr>
                    <a:t>Then set </a:t>
                  </a:r>
                  <a14:m>
                    <m:oMath xmlns:m="http://schemas.openxmlformats.org/officeDocument/2006/math">
                      <m:r>
                        <a:rPr lang="en-US" sz="2400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a14:m>
                  <a:r>
                    <a:rPr lang="en-US" sz="2400" dirty="0">
                      <a:solidFill>
                        <a:srgbClr val="C00000"/>
                      </a:solidFill>
                    </a:rPr>
                    <a:t> is a proper subset of </a:t>
                  </a:r>
                  <a14:m>
                    <m:oMath xmlns:m="http://schemas.openxmlformats.org/officeDocument/2006/math">
                      <m:r>
                        <a:rPr lang="en-US" sz="2400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a14:m>
                  <a:r>
                    <a:rPr lang="en-US" sz="2400" dirty="0">
                      <a:solidFill>
                        <a:srgbClr val="C00000"/>
                      </a:solidFill>
                    </a:rPr>
                    <a:t>.           </a:t>
                  </a:r>
                </a:p>
                <a:p>
                  <a:pPr indent="-57150">
                    <a:spcAft>
                      <a:spcPts val="1200"/>
                    </a:spcAft>
                  </a:pPr>
                  <a:endParaRPr lang="en-US" sz="24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3343" y="2504185"/>
                  <a:ext cx="5029199" cy="3260368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1814" t="-1117" r="-13180"/>
                  </a:stretch>
                </a:blip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Group 17"/>
          <p:cNvGrpSpPr/>
          <p:nvPr/>
        </p:nvGrpSpPr>
        <p:grpSpPr>
          <a:xfrm>
            <a:off x="6623463" y="2080649"/>
            <a:ext cx="5029200" cy="3683903"/>
            <a:chOff x="6623463" y="2080649"/>
            <a:chExt cx="5029200" cy="36839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/>
                <p:cNvSpPr/>
                <p:nvPr/>
              </p:nvSpPr>
              <p:spPr>
                <a:xfrm>
                  <a:off x="6623463" y="2505403"/>
                  <a:ext cx="5029200" cy="3259149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2400" dirty="0">
                      <a:solidFill>
                        <a:srgbClr val="002060"/>
                      </a:solidFill>
                    </a:rPr>
                    <a:t>If </a:t>
                  </a:r>
                  <a14:m>
                    <m:oMath xmlns:m="http://schemas.openxmlformats.org/officeDocument/2006/math">
                      <m:r>
                        <a:rPr lang="en-US" sz="2400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={1,3,5} </m:t>
                      </m:r>
                    </m:oMath>
                  </a14:m>
                  <a:r>
                    <a:rPr lang="en-US" sz="2400" dirty="0">
                      <a:solidFill>
                        <a:srgbClr val="002060"/>
                      </a:solidFill>
                    </a:rPr>
                    <a:t>and </a:t>
                  </a:r>
                  <a14:m>
                    <m:oMath xmlns:m="http://schemas.openxmlformats.org/officeDocument/2006/math">
                      <m:r>
                        <a:rPr lang="en-US" sz="2400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400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1,3,5</m:t>
                          </m:r>
                        </m:e>
                      </m:d>
                    </m:oMath>
                  </a14:m>
                  <a:endParaRPr lang="en-US" sz="2400" dirty="0">
                    <a:solidFill>
                      <a:srgbClr val="002060"/>
                    </a:solidFill>
                  </a:endParaRPr>
                </a:p>
                <a:p>
                  <a:r>
                    <a:rPr lang="en-US" sz="2400" dirty="0">
                      <a:solidFill>
                        <a:srgbClr val="002060"/>
                      </a:solidFill>
                    </a:rPr>
                    <a:t>Then set C is a subset of </a:t>
                  </a:r>
                  <a14:m>
                    <m:oMath xmlns:m="http://schemas.openxmlformats.org/officeDocument/2006/math">
                      <m:r>
                        <a:rPr lang="en-US" sz="2400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a14:m>
                  <a:r>
                    <a:rPr lang="en-US" sz="2400" dirty="0">
                      <a:solidFill>
                        <a:srgbClr val="002060"/>
                      </a:solidFill>
                    </a:rPr>
                    <a:t>, but it is not a proper subset of </a:t>
                  </a:r>
                  <a14:m>
                    <m:oMath xmlns:m="http://schemas.openxmlformats.org/officeDocument/2006/math">
                      <m:r>
                        <a:rPr lang="en-US" sz="2400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a14:m>
                  <a:r>
                    <a:rPr lang="en-US" sz="2400" dirty="0">
                      <a:solidFill>
                        <a:srgbClr val="002060"/>
                      </a:solidFill>
                    </a:rPr>
                    <a:t> since </a:t>
                  </a:r>
                  <a14:m>
                    <m:oMath xmlns:m="http://schemas.openxmlformats.org/officeDocument/2006/math">
                      <m:r>
                        <a:rPr lang="en-US" sz="2400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400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a14:m>
                  <a:r>
                    <a:rPr lang="en-US" sz="2400" dirty="0">
                      <a:solidFill>
                        <a:srgbClr val="002060"/>
                      </a:solidFill>
                    </a:rPr>
                    <a:t>. </a:t>
                  </a:r>
                </a:p>
                <a:p>
                  <a:r>
                    <a:rPr lang="en-US" sz="2400" dirty="0">
                      <a:solidFill>
                        <a:srgbClr val="00206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23463" y="2505403"/>
                  <a:ext cx="5029200" cy="3259149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1814" t="-1117" r="-605"/>
                  </a:stretch>
                </a:blip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Rectangle 8"/>
            <p:cNvSpPr/>
            <p:nvPr/>
          </p:nvSpPr>
          <p:spPr>
            <a:xfrm>
              <a:off x="6623463" y="2080649"/>
              <a:ext cx="5029200" cy="42475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Example 2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8376063" y="3811069"/>
            <a:ext cx="1524000" cy="1484168"/>
            <a:chOff x="0" y="0"/>
            <a:chExt cx="2286000" cy="2286000"/>
          </a:xfrm>
        </p:grpSpPr>
        <p:sp>
          <p:nvSpPr>
            <p:cNvPr id="13" name="Oval 12"/>
            <p:cNvSpPr/>
            <p:nvPr/>
          </p:nvSpPr>
          <p:spPr>
            <a:xfrm>
              <a:off x="0" y="0"/>
              <a:ext cx="2286000" cy="2286000"/>
            </a:xfrm>
            <a:prstGeom prst="ellips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4" name="Oval 4"/>
            <p:cNvSpPr txBox="1"/>
            <p:nvPr/>
          </p:nvSpPr>
          <p:spPr>
            <a:xfrm>
              <a:off x="334777" y="334777"/>
              <a:ext cx="1616446" cy="16164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>
                  <a:solidFill>
                    <a:srgbClr val="AD1457"/>
                  </a:solidFill>
                </a:rPr>
                <a:t>A=C</a:t>
              </a:r>
              <a:r>
                <a:rPr lang="en-US" sz="2800" kern="1200" dirty="0">
                  <a:solidFill>
                    <a:srgbClr val="002060"/>
                  </a:solidFill>
                </a:rPr>
                <a:t> 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777837" y="5302887"/>
                <a:ext cx="980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AD1457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m:rPr>
                          <m:nor/>
                        </m:rPr>
                        <a:rPr lang="en-US" sz="2400" b="1" dirty="0">
                          <a:solidFill>
                            <a:srgbClr val="AD1457"/>
                          </a:solidFill>
                          <a:latin typeface="MS Gothic" panose="020B0609070205080204" pitchFamily="49" charset="-128"/>
                          <a:ea typeface="MS Gothic" panose="020B0609070205080204" pitchFamily="49" charset="-128"/>
                        </a:rPr>
                        <m:t>⊂</m:t>
                      </m:r>
                      <m:r>
                        <a:rPr lang="en-US" sz="2400" b="1" i="1" smtClean="0">
                          <a:solidFill>
                            <a:srgbClr val="AD1457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en-US" sz="2400" b="1" dirty="0">
                  <a:solidFill>
                    <a:srgbClr val="AD1457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7837" y="5302887"/>
                <a:ext cx="980210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596388" y="5302887"/>
                <a:ext cx="10833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AD1457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2400" b="1" i="1" smtClean="0">
                          <a:solidFill>
                            <a:srgbClr val="AD1457"/>
                          </a:solidFill>
                          <a:latin typeface="Cambria Math" panose="02040503050406030204" pitchFamily="18" charset="0"/>
                        </a:rPr>
                        <m:t>⊆</m:t>
                      </m:r>
                      <m:r>
                        <a:rPr lang="en-US" sz="2400" b="1" i="1" smtClean="0">
                          <a:solidFill>
                            <a:srgbClr val="AD1457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en-US" sz="2400" b="1" i="1" dirty="0">
                  <a:solidFill>
                    <a:srgbClr val="AD1457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6388" y="5302887"/>
                <a:ext cx="1083350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/>
          <p:cNvGrpSpPr/>
          <p:nvPr/>
        </p:nvGrpSpPr>
        <p:grpSpPr>
          <a:xfrm>
            <a:off x="2504418" y="3811069"/>
            <a:ext cx="1527048" cy="1481328"/>
            <a:chOff x="2560973" y="3994247"/>
            <a:chExt cx="1527048" cy="1481328"/>
          </a:xfrm>
        </p:grpSpPr>
        <p:sp>
          <p:nvSpPr>
            <p:cNvPr id="19" name="Freeform 18"/>
            <p:cNvSpPr/>
            <p:nvPr/>
          </p:nvSpPr>
          <p:spPr>
            <a:xfrm>
              <a:off x="2560973" y="3994247"/>
              <a:ext cx="1527048" cy="1481328"/>
            </a:xfrm>
            <a:custGeom>
              <a:avLst/>
              <a:gdLst>
                <a:gd name="connsiteX0" fmla="*/ 0 w 1447800"/>
                <a:gd name="connsiteY0" fmla="*/ 723900 h 1447800"/>
                <a:gd name="connsiteX1" fmla="*/ 723900 w 1447800"/>
                <a:gd name="connsiteY1" fmla="*/ 0 h 1447800"/>
                <a:gd name="connsiteX2" fmla="*/ 1447800 w 1447800"/>
                <a:gd name="connsiteY2" fmla="*/ 723900 h 1447800"/>
                <a:gd name="connsiteX3" fmla="*/ 723900 w 1447800"/>
                <a:gd name="connsiteY3" fmla="*/ 1447800 h 1447800"/>
                <a:gd name="connsiteX4" fmla="*/ 0 w 1447800"/>
                <a:gd name="connsiteY4" fmla="*/ 723900 h 144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7800" h="1447800">
                  <a:moveTo>
                    <a:pt x="0" y="723900"/>
                  </a:moveTo>
                  <a:cubicBezTo>
                    <a:pt x="0" y="324101"/>
                    <a:pt x="324101" y="0"/>
                    <a:pt x="723900" y="0"/>
                  </a:cubicBezTo>
                  <a:cubicBezTo>
                    <a:pt x="1123699" y="0"/>
                    <a:pt x="1447800" y="324101"/>
                    <a:pt x="1447800" y="723900"/>
                  </a:cubicBezTo>
                  <a:cubicBezTo>
                    <a:pt x="1447800" y="1123699"/>
                    <a:pt x="1123699" y="1447800"/>
                    <a:pt x="723900" y="1447800"/>
                  </a:cubicBezTo>
                  <a:cubicBezTo>
                    <a:pt x="324101" y="1447800"/>
                    <a:pt x="0" y="1123699"/>
                    <a:pt x="0" y="723900"/>
                  </a:cubicBezTo>
                  <a:close/>
                </a:path>
              </a:pathLst>
            </a:cu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391095" tIns="391095" rIns="391095" bIns="391095" numCol="1" spcCol="1270" anchor="ctr" anchorCtr="0">
              <a:noAutofit/>
            </a:bodyPr>
            <a:lstStyle/>
            <a:p>
              <a:pPr lvl="0" algn="ctr" defTabSz="2089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700" kern="1200" dirty="0"/>
                <a:t> </a:t>
              </a:r>
            </a:p>
          </p:txBody>
        </p:sp>
        <p:graphicFrame>
          <p:nvGraphicFramePr>
            <p:cNvPr id="11" name="Diagram 10"/>
            <p:cNvGraphicFramePr/>
            <p:nvPr>
              <p:extLst>
                <p:ext uri="{D42A27DB-BD31-4B8C-83A1-F6EECF244321}">
                  <p14:modId xmlns:p14="http://schemas.microsoft.com/office/powerpoint/2010/main" val="1294321924"/>
                </p:ext>
              </p:extLst>
            </p:nvPr>
          </p:nvGraphicFramePr>
          <p:xfrm>
            <a:off x="3099620" y="4283968"/>
            <a:ext cx="798317" cy="91681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sp>
          <p:nvSpPr>
            <p:cNvPr id="17" name="TextBox 16"/>
            <p:cNvSpPr txBox="1"/>
            <p:nvPr/>
          </p:nvSpPr>
          <p:spPr>
            <a:xfrm>
              <a:off x="2712263" y="4272925"/>
              <a:ext cx="414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AD1457"/>
                  </a:solidFill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4194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Theory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1" dirty="0"/>
                  <a:t>Power Set: </a:t>
                </a:r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be the set. The power set of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, written as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is the </a:t>
                </a:r>
                <a:r>
                  <a:rPr lang="en-US" b="1" dirty="0"/>
                  <a:t>set of all subsets </a:t>
                </a:r>
                <a:r>
                  <a:rPr lang="en-US" dirty="0"/>
                  <a:t>of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. </a:t>
                </a:r>
              </a:p>
              <a:p>
                <a:r>
                  <a:rPr lang="en-US" dirty="0"/>
                  <a:t>Example:</a:t>
                </a:r>
              </a:p>
              <a:p>
                <a:pPr marL="923925" lvl="1" indent="-45720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dirty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400" dirty="0">
                        <a:latin typeface="Cambria Math" panose="02040503050406030204" pitchFamily="18" charset="0"/>
                      </a:rPr>
                      <m:t>= {0, 1} </m:t>
                    </m:r>
                  </m:oMath>
                </a14:m>
                <a:r>
                  <a:rPr lang="en-US" sz="2400" dirty="0"/>
                  <a:t>then the power set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dirty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400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dirty="0">
                        <a:latin typeface="Cambria Math" panose="02040503050406030204" pitchFamily="18" charset="0"/>
                      </a:rPr>
                      <m:t>is</m:t>
                    </m:r>
                    <m:r>
                      <a:rPr lang="en-US" sz="2400" dirty="0">
                        <a:latin typeface="Cambria Math" panose="02040503050406030204" pitchFamily="18" charset="0"/>
                      </a:rPr>
                      <m:t> {{}, {0}, {1}, {0, 1}}</m:t>
                    </m:r>
                  </m:oMath>
                </a14:m>
                <a:endParaRPr lang="en-US" sz="2400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b="1" dirty="0"/>
                  <a:t>Cardinality of set</a:t>
                </a:r>
                <a:r>
                  <a:rPr lang="en-US" dirty="0"/>
                  <a:t>: The cardinality of a set denotes the </a:t>
                </a:r>
                <a:r>
                  <a:rPr lang="en-US" b="1" dirty="0"/>
                  <a:t>number of elements </a:t>
                </a:r>
                <a:r>
                  <a:rPr lang="en-US" dirty="0"/>
                  <a:t>in a set. The cardinality of a set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is denoted by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Examples: </a:t>
                </a:r>
              </a:p>
              <a:p>
                <a:pPr marL="800100" lvl="1" indent="-342900">
                  <a:buFont typeface="+mj-lt"/>
                  <a:buAutoNum type="arabicPeriod"/>
                </a:pPr>
                <a:r>
                  <a:rPr lang="en-US" sz="2200" dirty="0"/>
                  <a:t>If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200" dirty="0"/>
                  <a:t> is a set of English alphabets the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) = |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| = 26</m:t>
                    </m:r>
                  </m:oMath>
                </a14:m>
                <a:endParaRPr lang="en-US" sz="2200" dirty="0"/>
              </a:p>
              <a:p>
                <a:pPr marL="800100" lvl="1" indent="-342900">
                  <a:buFont typeface="+mj-lt"/>
                  <a:buAutoNum type="arabicPeriod"/>
                </a:pPr>
                <a:r>
                  <a:rPr lang="en-US" sz="2200" dirty="0"/>
                  <a:t>The cardinality of infinite set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200" dirty="0"/>
                  <a:t> denoted as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sz="22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endParaRPr lang="en-US" sz="2200" b="1" dirty="0"/>
              </a:p>
              <a:p>
                <a:pPr marL="800100" lvl="1" indent="-342900">
                  <a:buFont typeface="+mj-lt"/>
                  <a:buAutoNum type="arabicPeriod"/>
                </a:pPr>
                <a:r>
                  <a:rPr lang="en-US" sz="2200" dirty="0"/>
                  <a:t>The </a:t>
                </a:r>
                <a:r>
                  <a:rPr lang="en-US" sz="2200" b="1" dirty="0"/>
                  <a:t>empty set </a:t>
                </a:r>
                <a:r>
                  <a:rPr lang="en-US" sz="2200" dirty="0"/>
                  <a:t>denoted as </a:t>
                </a:r>
                <a14:m>
                  <m:oMath xmlns:m="http://schemas.openxmlformats.org/officeDocument/2006/math">
                    <m:r>
                      <a:rPr lang="el-GR" sz="22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200" dirty="0"/>
                  <a:t> is the unique set whose cardinality is </a:t>
                </a:r>
                <a14:m>
                  <m:oMath xmlns:m="http://schemas.openxmlformats.org/officeDocument/2006/math">
                    <m:r>
                      <a:rPr lang="en-US" sz="2200" b="1" i="1" dirty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2200" dirty="0"/>
                  <a:t>.</a:t>
                </a:r>
              </a:p>
              <a:p>
                <a:endParaRPr lang="en-US" sz="2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716" t="-1418" r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000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D89F5-5B5E-433B-9F30-926FC6900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Set Theory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CDA448-B041-4E3F-9DEF-CDD490E06B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1179" y="863444"/>
                <a:ext cx="11929641" cy="5590565"/>
              </a:xfrm>
            </p:spPr>
            <p:txBody>
              <a:bodyPr/>
              <a:lstStyle/>
              <a:p>
                <a:r>
                  <a:rPr lang="en-US" b="1" dirty="0"/>
                  <a:t>Complement</a:t>
                </a:r>
                <a:r>
                  <a:rPr lang="en-US" dirty="0"/>
                  <a:t>: The complement of a set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is the set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’</m:t>
                    </m:r>
                  </m:oMath>
                </a14:m>
                <a:r>
                  <a:rPr lang="en-US" dirty="0"/>
                  <a:t> that contains every element of the Universal set U but not in A.</a:t>
                </a:r>
              </a:p>
              <a:p>
                <a:pPr lvl="1"/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r>
                  <a:rPr lang="en-US" dirty="0"/>
                  <a:t>Example: </a:t>
                </a:r>
              </a:p>
              <a:p>
                <a:pPr lvl="1"/>
                <a:r>
                  <a:rPr lang="en-US" dirty="0"/>
                  <a:t>Consider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= {1, 3, 5, 7, 9} </m:t>
                    </m:r>
                  </m:oMath>
                </a14:m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= </m:t>
                    </m:r>
                    <m:d>
                      <m:dPr>
                        <m:begChr m:val="{"/>
                        <m:endChr m:val="}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1, 5</m:t>
                        </m:r>
                      </m:e>
                    </m:d>
                  </m:oMath>
                </a14:m>
                <a:endParaRPr lang="en-US" dirty="0"/>
              </a:p>
              <a:p>
                <a:pPr marL="739775" lvl="1" indent="0">
                  <a:buNone/>
                </a:pPr>
                <a:r>
                  <a:rPr lang="en-US" sz="2200" dirty="0"/>
                  <a:t>Then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′= {3, 7, 9}</m:t>
                    </m:r>
                  </m:oMath>
                </a14:m>
                <a:endParaRPr lang="en-US" sz="2200" dirty="0"/>
              </a:p>
              <a:p>
                <a:endParaRPr lang="en-US" dirty="0"/>
              </a:p>
              <a:p>
                <a:endParaRPr lang="en-US" dirty="0"/>
              </a:p>
              <a:p>
                <a:pPr marL="265113" lvl="1" indent="-265113">
                  <a:spcBef>
                    <a:spcPts val="1000"/>
                  </a:spcBef>
                  <a:buFont typeface="Wingdings 3" panose="05040102010807070707" pitchFamily="18" charset="2"/>
                  <a:buChar char=""/>
                </a:pPr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61CDA448-B041-4E3F-9DEF-CDD490E06B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1179" y="863444"/>
                <a:ext cx="11929641" cy="5590565"/>
              </a:xfrm>
              <a:blipFill rotWithShape="0">
                <a:blip r:embed="rId2"/>
                <a:stretch>
                  <a:fillRect l="-716" t="-1418" r="-81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 33"/>
          <p:cNvSpPr/>
          <p:nvPr/>
        </p:nvSpPr>
        <p:spPr>
          <a:xfrm>
            <a:off x="4225637" y="3810000"/>
            <a:ext cx="3848100" cy="239914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219501" y="3810000"/>
            <a:ext cx="3861955" cy="240607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408142" y="5446631"/>
            <a:ext cx="53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U</a:t>
            </a:r>
          </a:p>
        </p:txBody>
      </p:sp>
      <p:sp>
        <p:nvSpPr>
          <p:cNvPr id="37" name="Oval 36"/>
          <p:cNvSpPr/>
          <p:nvPr/>
        </p:nvSpPr>
        <p:spPr>
          <a:xfrm>
            <a:off x="5102514" y="3942772"/>
            <a:ext cx="2094346" cy="2133600"/>
          </a:xfrm>
          <a:prstGeom prst="ellipse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38" name="TextBox 37"/>
          <p:cNvSpPr txBox="1"/>
          <p:nvPr/>
        </p:nvSpPr>
        <p:spPr>
          <a:xfrm>
            <a:off x="5849217" y="4624852"/>
            <a:ext cx="6286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349173" y="3942772"/>
            <a:ext cx="5334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/>
              <a:t>A’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288675" y="1626515"/>
            <a:ext cx="3291840" cy="775854"/>
          </a:xfrm>
          <a:prstGeom prst="roundRect">
            <a:avLst/>
          </a:prstGeom>
          <a:solidFill>
            <a:srgbClr val="F6E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400" b="1" dirty="0">
                <a:solidFill>
                  <a:srgbClr val="002060"/>
                </a:solidFill>
              </a:rPr>
              <a:t>𝐴′ = {𝑥 | 𝑥 ∈𝑈 𝑎𝑛𝑑 𝑥∉𝐴}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88675" y="1627352"/>
            <a:ext cx="3291840" cy="775854"/>
          </a:xfrm>
          <a:prstGeom prst="roundRect">
            <a:avLst/>
          </a:prstGeom>
          <a:noFill/>
          <a:ln w="28575">
            <a:solidFill>
              <a:srgbClr val="AD14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2400" dirty="0">
              <a:solidFill>
                <a:srgbClr val="4242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827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/>
      <p:bldP spid="38" grpId="0"/>
      <p:bldP spid="39" grpId="0"/>
      <p:bldP spid="5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Set Operations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1" dirty="0"/>
                  <a:t>Union</a:t>
                </a:r>
                <a:r>
                  <a:rPr lang="en-US" dirty="0"/>
                  <a:t>: The union of two different sets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is the set of </a:t>
                </a:r>
                <a:r>
                  <a:rPr lang="en-US" b="1" dirty="0"/>
                  <a:t>all</a:t>
                </a:r>
                <a:r>
                  <a:rPr lang="en-US" dirty="0"/>
                  <a:t> </a:t>
                </a:r>
                <a:r>
                  <a:rPr lang="en-US" b="1" dirty="0"/>
                  <a:t>distinct elements </a:t>
                </a:r>
                <a:r>
                  <a:rPr lang="en-US" dirty="0"/>
                  <a:t>of sets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Example: </a:t>
                </a:r>
              </a:p>
              <a:p>
                <a:pPr lvl="1"/>
                <a:r>
                  <a:rPr lang="en-US" dirty="0"/>
                  <a:t>Consider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{1, 3, 5, 7, 9} </m:t>
                    </m:r>
                  </m:oMath>
                </a14:m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{1, 2, 3, 4, 5}</m:t>
                    </m:r>
                  </m:oMath>
                </a14:m>
                <a:endParaRPr lang="en-US" dirty="0"/>
              </a:p>
              <a:p>
                <a:pPr marL="739775" lvl="2" indent="0">
                  <a:buNone/>
                  <a:tabLst>
                    <a:tab pos="798513" algn="l"/>
                  </a:tabLst>
                </a:pPr>
                <a:r>
                  <a:rPr lang="en-US" sz="2200" dirty="0"/>
                  <a:t>Then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 ∪ 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 = {1, 2, 3, 4, 5, 7, 9}</m:t>
                    </m:r>
                  </m:oMath>
                </a14:m>
                <a:endParaRPr lang="en-US" sz="2200" dirty="0"/>
              </a:p>
              <a:p>
                <a:pPr marL="739775" lvl="2" indent="0">
                  <a:buNone/>
                  <a:tabLst>
                    <a:tab pos="798513" algn="l"/>
                  </a:tabLst>
                </a:pPr>
                <a:endParaRPr lang="en-US" sz="2200" dirty="0"/>
              </a:p>
              <a:p>
                <a:pPr marL="739775" lvl="2" indent="0">
                  <a:buNone/>
                  <a:tabLst>
                    <a:tab pos="798513" algn="l"/>
                  </a:tabLst>
                </a:pPr>
                <a:endParaRPr lang="en-US" sz="2200" dirty="0"/>
              </a:p>
              <a:p>
                <a:pPr marL="739775" lvl="2" indent="0">
                  <a:buNone/>
                  <a:tabLst>
                    <a:tab pos="798513" algn="l"/>
                  </a:tabLst>
                </a:pPr>
                <a:endParaRPr lang="en-US" sz="2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716" t="-1418" r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798565729"/>
              </p:ext>
            </p:extLst>
          </p:nvPr>
        </p:nvGraphicFramePr>
        <p:xfrm>
          <a:off x="4122639" y="3685771"/>
          <a:ext cx="3657600" cy="264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642503919"/>
              </p:ext>
            </p:extLst>
          </p:nvPr>
        </p:nvGraphicFramePr>
        <p:xfrm>
          <a:off x="4122639" y="3692698"/>
          <a:ext cx="3657600" cy="264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ounded Rectangle 18"/>
              <p:cNvSpPr/>
              <p:nvPr/>
            </p:nvSpPr>
            <p:spPr>
              <a:xfrm>
                <a:off x="3685072" y="1502217"/>
                <a:ext cx="4572000" cy="775854"/>
              </a:xfrm>
              <a:prstGeom prst="roundRect">
                <a:avLst/>
              </a:prstGeom>
              <a:solidFill>
                <a:srgbClr val="F6E7E6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∪ 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= {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| 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∈ 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𝒐𝒓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∈ 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9" name="Rounded 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5072" y="1502217"/>
                <a:ext cx="4572000" cy="775854"/>
              </a:xfrm>
              <a:prstGeom prst="roundRect">
                <a:avLst/>
              </a:prstGeom>
              <a:blipFill rotWithShape="0">
                <a:blip r:embed="rId13"/>
                <a:stretch>
                  <a:fillRect r="-133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ounded Rectangle 15"/>
          <p:cNvSpPr/>
          <p:nvPr/>
        </p:nvSpPr>
        <p:spPr>
          <a:xfrm>
            <a:off x="3685072" y="1509144"/>
            <a:ext cx="4572000" cy="775854"/>
          </a:xfrm>
          <a:prstGeom prst="roundRect">
            <a:avLst/>
          </a:prstGeom>
          <a:noFill/>
          <a:ln w="28575">
            <a:solidFill>
              <a:srgbClr val="AD14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2400" dirty="0">
              <a:solidFill>
                <a:srgbClr val="4242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83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F9F3275-AE11-4E74-8BEB-999A10E528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>
                                            <p:graphicEl>
                                              <a:dgm id="{FF9F3275-AE11-4E74-8BEB-999A10E528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B1E4F6F-E8EC-4652-A466-B4413EC2A6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graphicEl>
                                              <a:dgm id="{EB1E4F6F-E8EC-4652-A466-B4413EC2A6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F9F3275-AE11-4E74-8BEB-999A10E528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B1E4F6F-E8EC-4652-A466-B4413EC2A6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 uiExpand="1">
        <p:bldSub>
          <a:bldDgm/>
        </p:bldSub>
      </p:bldGraphic>
      <p:bldGraphic spid="11" grpId="1" uiExpand="1">
        <p:bldSub>
          <a:bldDgm/>
        </p:bldSub>
      </p:bldGraphic>
      <p:bldGraphic spid="12" grpId="0">
        <p:bldAsOne/>
      </p:bldGraphic>
      <p:bldP spid="19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Set Operations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39775" lvl="2" indent="0">
              <a:buNone/>
              <a:tabLst>
                <a:tab pos="798513" algn="l"/>
              </a:tabLst>
            </a:pPr>
            <a:endParaRPr lang="en-US" sz="2200" dirty="0"/>
          </a:p>
          <a:p>
            <a:pPr marL="739775" lvl="2" indent="0">
              <a:buNone/>
              <a:tabLst>
                <a:tab pos="798513" algn="l"/>
              </a:tabLst>
            </a:pPr>
            <a:endParaRPr lang="en-US" sz="2200" dirty="0"/>
          </a:p>
          <a:p>
            <a:pPr marL="739775" lvl="2" indent="0">
              <a:buNone/>
              <a:tabLst>
                <a:tab pos="798513" algn="l"/>
              </a:tabLst>
            </a:pPr>
            <a:endParaRPr lang="en-US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 txBox="1">
                <a:spLocks/>
              </p:cNvSpPr>
              <p:nvPr/>
            </p:nvSpPr>
            <p:spPr>
              <a:xfrm>
                <a:off x="131180" y="863444"/>
                <a:ext cx="11929641" cy="559056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65113" indent="-265113" algn="just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accent6"/>
                  </a:buClr>
                  <a:buFont typeface="Wingdings 3" panose="05040102010807070707" pitchFamily="18" charset="2"/>
                  <a:buChar char="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809625" indent="-352425" algn="just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6"/>
                  </a:buClr>
                  <a:buFont typeface="Wingdings 3" panose="05040102010807070707" pitchFamily="18" charset="2"/>
                  <a:buChar char="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just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6"/>
                  </a:buClr>
                  <a:buFont typeface="Wingdings" panose="05000000000000000000" pitchFamily="2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just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6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just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6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>
                    <a:srgbClr val="A3115D"/>
                  </a:buClr>
                </a:pPr>
                <a:r>
                  <a:rPr lang="en-US" b="1" dirty="0"/>
                  <a:t>Intersection</a:t>
                </a:r>
                <a:r>
                  <a:rPr lang="en-US" dirty="0"/>
                  <a:t>: The intersection of two sets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is the set that contains all elements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</a:t>
                </a:r>
                <a:r>
                  <a:rPr lang="en-US" b="1" dirty="0"/>
                  <a:t>that also belong 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but no other elements.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</a:p>
              <a:p>
                <a:endParaRPr lang="en-US" dirty="0"/>
              </a:p>
              <a:p>
                <a:r>
                  <a:rPr lang="en-US" dirty="0"/>
                  <a:t>Example: </a:t>
                </a:r>
              </a:p>
              <a:p>
                <a:pPr lvl="1">
                  <a:buClr>
                    <a:srgbClr val="A3115D"/>
                  </a:buClr>
                </a:pPr>
                <a:r>
                  <a:rPr lang="en-US" dirty="0"/>
                  <a:t>Consider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= {1, 3, 5, 7, 9} </m:t>
                    </m:r>
                  </m:oMath>
                </a14:m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= {1, 2, 3, 4, 5}</m:t>
                    </m:r>
                  </m:oMath>
                </a14:m>
                <a:endParaRPr lang="en-US" dirty="0"/>
              </a:p>
              <a:p>
                <a:pPr marL="739775" lvl="2" indent="0">
                  <a:buFont typeface="Wingdings" panose="05000000000000000000" pitchFamily="2" charset="2"/>
                  <a:buNone/>
                </a:pPr>
                <a:r>
                  <a:rPr lang="en-US" sz="2200" dirty="0"/>
                  <a:t>Then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 ∩ 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 = {1, 3, 5}</m:t>
                    </m:r>
                  </m:oMath>
                </a14:m>
                <a:endParaRPr lang="en-US" sz="2200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1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180" y="863444"/>
                <a:ext cx="11929641" cy="5590566"/>
              </a:xfrm>
              <a:prstGeom prst="rect">
                <a:avLst/>
              </a:prstGeom>
              <a:blipFill rotWithShape="0">
                <a:blip r:embed="rId2"/>
                <a:stretch>
                  <a:fillRect l="-716" t="-1418" r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Freeform 12"/>
          <p:cNvSpPr/>
          <p:nvPr/>
        </p:nvSpPr>
        <p:spPr>
          <a:xfrm>
            <a:off x="4087531" y="3997317"/>
            <a:ext cx="2031873" cy="1981200"/>
          </a:xfrm>
          <a:custGeom>
            <a:avLst/>
            <a:gdLst>
              <a:gd name="connsiteX0" fmla="*/ 0 w 1818513"/>
              <a:gd name="connsiteY0" fmla="*/ 909256 h 1818512"/>
              <a:gd name="connsiteX1" fmla="*/ 909257 w 1818513"/>
              <a:gd name="connsiteY1" fmla="*/ 0 h 1818512"/>
              <a:gd name="connsiteX2" fmla="*/ 1818514 w 1818513"/>
              <a:gd name="connsiteY2" fmla="*/ 909256 h 1818512"/>
              <a:gd name="connsiteX3" fmla="*/ 909257 w 1818513"/>
              <a:gd name="connsiteY3" fmla="*/ 1818512 h 1818512"/>
              <a:gd name="connsiteX4" fmla="*/ 0 w 1818513"/>
              <a:gd name="connsiteY4" fmla="*/ 909256 h 1818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8513" h="1818512">
                <a:moveTo>
                  <a:pt x="0" y="909256"/>
                </a:moveTo>
                <a:cubicBezTo>
                  <a:pt x="0" y="407088"/>
                  <a:pt x="407088" y="0"/>
                  <a:pt x="909257" y="0"/>
                </a:cubicBezTo>
                <a:cubicBezTo>
                  <a:pt x="1411426" y="0"/>
                  <a:pt x="1818514" y="407088"/>
                  <a:pt x="1818514" y="909256"/>
                </a:cubicBezTo>
                <a:cubicBezTo>
                  <a:pt x="1818514" y="1411424"/>
                  <a:pt x="1411426" y="1818512"/>
                  <a:pt x="909257" y="1818512"/>
                </a:cubicBezTo>
                <a:cubicBezTo>
                  <a:pt x="407088" y="1818512"/>
                  <a:pt x="0" y="1411424"/>
                  <a:pt x="0" y="909256"/>
                </a:cubicBezTo>
                <a:close/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53936" tIns="214442" rIns="516065" bIns="214441" numCol="1" spcCol="1270" anchor="ctr" anchorCtr="0">
            <a:noAutofit/>
          </a:bodyPr>
          <a:lstStyle/>
          <a:p>
            <a:pPr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6500" dirty="0"/>
              <a:t> </a:t>
            </a:r>
            <a:r>
              <a:rPr lang="en-US" sz="4400" dirty="0"/>
              <a:t>A</a:t>
            </a:r>
          </a:p>
        </p:txBody>
      </p:sp>
      <p:sp>
        <p:nvSpPr>
          <p:cNvPr id="14" name="Freeform 13"/>
          <p:cNvSpPr/>
          <p:nvPr/>
        </p:nvSpPr>
        <p:spPr>
          <a:xfrm>
            <a:off x="5398171" y="3997317"/>
            <a:ext cx="2031873" cy="1981200"/>
          </a:xfrm>
          <a:custGeom>
            <a:avLst/>
            <a:gdLst>
              <a:gd name="connsiteX0" fmla="*/ 0 w 1818513"/>
              <a:gd name="connsiteY0" fmla="*/ 909256 h 1818512"/>
              <a:gd name="connsiteX1" fmla="*/ 909257 w 1818513"/>
              <a:gd name="connsiteY1" fmla="*/ 0 h 1818512"/>
              <a:gd name="connsiteX2" fmla="*/ 1818514 w 1818513"/>
              <a:gd name="connsiteY2" fmla="*/ 909256 h 1818512"/>
              <a:gd name="connsiteX3" fmla="*/ 909257 w 1818513"/>
              <a:gd name="connsiteY3" fmla="*/ 1818512 h 1818512"/>
              <a:gd name="connsiteX4" fmla="*/ 0 w 1818513"/>
              <a:gd name="connsiteY4" fmla="*/ 909256 h 1818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8513" h="1818512">
                <a:moveTo>
                  <a:pt x="0" y="909256"/>
                </a:moveTo>
                <a:cubicBezTo>
                  <a:pt x="0" y="407088"/>
                  <a:pt x="407088" y="0"/>
                  <a:pt x="909257" y="0"/>
                </a:cubicBezTo>
                <a:cubicBezTo>
                  <a:pt x="1411426" y="0"/>
                  <a:pt x="1818514" y="407088"/>
                  <a:pt x="1818514" y="909256"/>
                </a:cubicBezTo>
                <a:cubicBezTo>
                  <a:pt x="1818514" y="1411424"/>
                  <a:pt x="1411426" y="1818512"/>
                  <a:pt x="909257" y="1818512"/>
                </a:cubicBezTo>
                <a:cubicBezTo>
                  <a:pt x="407088" y="1818512"/>
                  <a:pt x="0" y="1411424"/>
                  <a:pt x="0" y="909256"/>
                </a:cubicBezTo>
                <a:close/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516065" tIns="214442" rIns="253936" bIns="214441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400" dirty="0"/>
              <a:t>B</a:t>
            </a:r>
          </a:p>
        </p:txBody>
      </p:sp>
      <p:sp>
        <p:nvSpPr>
          <p:cNvPr id="15" name="Freeform 14"/>
          <p:cNvSpPr/>
          <p:nvPr/>
        </p:nvSpPr>
        <p:spPr>
          <a:xfrm>
            <a:off x="5398170" y="4236731"/>
            <a:ext cx="721234" cy="1502377"/>
          </a:xfrm>
          <a:custGeom>
            <a:avLst/>
            <a:gdLst>
              <a:gd name="connsiteX0" fmla="*/ 360617 w 721234"/>
              <a:gd name="connsiteY0" fmla="*/ 0 h 1502377"/>
              <a:gd name="connsiteX1" fmla="*/ 423673 w 721234"/>
              <a:gd name="connsiteY1" fmla="*/ 50728 h 1502377"/>
              <a:gd name="connsiteX2" fmla="*/ 721234 w 721234"/>
              <a:gd name="connsiteY2" fmla="*/ 751188 h 1502377"/>
              <a:gd name="connsiteX3" fmla="*/ 423673 w 721234"/>
              <a:gd name="connsiteY3" fmla="*/ 1451648 h 1502377"/>
              <a:gd name="connsiteX4" fmla="*/ 360617 w 721234"/>
              <a:gd name="connsiteY4" fmla="*/ 1502377 h 1502377"/>
              <a:gd name="connsiteX5" fmla="*/ 297561 w 721234"/>
              <a:gd name="connsiteY5" fmla="*/ 1451648 h 1502377"/>
              <a:gd name="connsiteX6" fmla="*/ 0 w 721234"/>
              <a:gd name="connsiteY6" fmla="*/ 751188 h 1502377"/>
              <a:gd name="connsiteX7" fmla="*/ 297561 w 721234"/>
              <a:gd name="connsiteY7" fmla="*/ 50728 h 1502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1234" h="1502377">
                <a:moveTo>
                  <a:pt x="360617" y="0"/>
                </a:moveTo>
                <a:lnTo>
                  <a:pt x="423673" y="50728"/>
                </a:lnTo>
                <a:cubicBezTo>
                  <a:pt x="607522" y="229992"/>
                  <a:pt x="721234" y="477642"/>
                  <a:pt x="721234" y="751188"/>
                </a:cubicBezTo>
                <a:cubicBezTo>
                  <a:pt x="721234" y="1024735"/>
                  <a:pt x="607522" y="1272385"/>
                  <a:pt x="423673" y="1451648"/>
                </a:cubicBezTo>
                <a:lnTo>
                  <a:pt x="360617" y="1502377"/>
                </a:lnTo>
                <a:lnTo>
                  <a:pt x="297561" y="1451648"/>
                </a:lnTo>
                <a:cubicBezTo>
                  <a:pt x="113713" y="1272385"/>
                  <a:pt x="0" y="1024735"/>
                  <a:pt x="0" y="751188"/>
                </a:cubicBezTo>
                <a:cubicBezTo>
                  <a:pt x="0" y="477642"/>
                  <a:pt x="113713" y="229992"/>
                  <a:pt x="297561" y="50728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53936" tIns="214442" rIns="516065" bIns="214441" numCol="1" spcCol="1270" anchor="ctr" anchorCtr="0">
            <a:noAutofit/>
          </a:bodyPr>
          <a:lstStyle/>
          <a:p>
            <a:pPr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6500" dirty="0"/>
              <a:t> </a:t>
            </a:r>
            <a:endParaRPr 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ounded Rectangle 15"/>
              <p:cNvSpPr/>
              <p:nvPr/>
            </p:nvSpPr>
            <p:spPr>
              <a:xfrm>
                <a:off x="3306931" y="1789609"/>
                <a:ext cx="4868077" cy="775854"/>
              </a:xfrm>
              <a:prstGeom prst="roundRect">
                <a:avLst/>
              </a:prstGeom>
              <a:solidFill>
                <a:srgbClr val="F6E7E6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∩ 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= {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| 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∈ 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𝒂𝒏𝒅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∈ 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Rounded 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6931" y="1789609"/>
                <a:ext cx="4868077" cy="775854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ounded Rectangle 18"/>
          <p:cNvSpPr/>
          <p:nvPr/>
        </p:nvSpPr>
        <p:spPr>
          <a:xfrm>
            <a:off x="3320580" y="1782888"/>
            <a:ext cx="4868076" cy="775854"/>
          </a:xfrm>
          <a:prstGeom prst="roundRect">
            <a:avLst/>
          </a:prstGeom>
          <a:noFill/>
          <a:ln w="28575">
            <a:solidFill>
              <a:srgbClr val="AD14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2400" dirty="0">
              <a:solidFill>
                <a:srgbClr val="4242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862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Set Operations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31180" y="863444"/>
                <a:ext cx="11929641" cy="4816920"/>
              </a:xfrm>
            </p:spPr>
            <p:txBody>
              <a:bodyPr/>
              <a:lstStyle/>
              <a:p>
                <a:r>
                  <a:rPr lang="en-US" b="1" dirty="0"/>
                  <a:t>Set Difference</a:t>
                </a:r>
                <a:r>
                  <a:rPr lang="en-US" dirty="0"/>
                  <a:t>: The set difference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−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of two sets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is the set of elements that are </a:t>
                </a:r>
                <a:r>
                  <a:rPr lang="en-US" b="1" dirty="0"/>
                  <a:t>in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US" b="1" dirty="0"/>
                  <a:t> but not in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Example:</a:t>
                </a:r>
              </a:p>
              <a:p>
                <a:pPr lvl="1"/>
                <a:r>
                  <a:rPr lang="en-US" dirty="0"/>
                  <a:t>Consider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{1, 3, 5, 7, 9} </m:t>
                    </m:r>
                  </m:oMath>
                </a14:m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{1, 2, 3, 4, 5}</m:t>
                    </m:r>
                  </m:oMath>
                </a14:m>
                <a:endParaRPr lang="en-US" dirty="0"/>
              </a:p>
              <a:p>
                <a:pPr marL="739775" lvl="2" indent="0">
                  <a:buNone/>
                </a:pPr>
                <a:r>
                  <a:rPr lang="en-US" sz="2200" dirty="0"/>
                  <a:t>Then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 − 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 = {7, 9}</m:t>
                    </m:r>
                  </m:oMath>
                </a14:m>
                <a:endParaRPr lang="en-US" sz="2200" dirty="0"/>
              </a:p>
              <a:p>
                <a:pPr lvl="1"/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1180" y="863444"/>
                <a:ext cx="11929641" cy="4816920"/>
              </a:xfrm>
              <a:blipFill rotWithShape="0">
                <a:blip r:embed="rId2"/>
                <a:stretch>
                  <a:fillRect l="-716" t="-1646" r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7"/>
          <p:cNvSpPr/>
          <p:nvPr/>
        </p:nvSpPr>
        <p:spPr>
          <a:xfrm>
            <a:off x="4106488" y="4083669"/>
            <a:ext cx="2031873" cy="1981200"/>
          </a:xfrm>
          <a:custGeom>
            <a:avLst/>
            <a:gdLst>
              <a:gd name="connsiteX0" fmla="*/ 0 w 1818513"/>
              <a:gd name="connsiteY0" fmla="*/ 909256 h 1818512"/>
              <a:gd name="connsiteX1" fmla="*/ 909257 w 1818513"/>
              <a:gd name="connsiteY1" fmla="*/ 0 h 1818512"/>
              <a:gd name="connsiteX2" fmla="*/ 1818514 w 1818513"/>
              <a:gd name="connsiteY2" fmla="*/ 909256 h 1818512"/>
              <a:gd name="connsiteX3" fmla="*/ 909257 w 1818513"/>
              <a:gd name="connsiteY3" fmla="*/ 1818512 h 1818512"/>
              <a:gd name="connsiteX4" fmla="*/ 0 w 1818513"/>
              <a:gd name="connsiteY4" fmla="*/ 909256 h 1818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8513" h="1818512">
                <a:moveTo>
                  <a:pt x="0" y="909256"/>
                </a:moveTo>
                <a:cubicBezTo>
                  <a:pt x="0" y="407088"/>
                  <a:pt x="407088" y="0"/>
                  <a:pt x="909257" y="0"/>
                </a:cubicBezTo>
                <a:cubicBezTo>
                  <a:pt x="1411426" y="0"/>
                  <a:pt x="1818514" y="407088"/>
                  <a:pt x="1818514" y="909256"/>
                </a:cubicBezTo>
                <a:cubicBezTo>
                  <a:pt x="1818514" y="1411424"/>
                  <a:pt x="1411426" y="1818512"/>
                  <a:pt x="909257" y="1818512"/>
                </a:cubicBezTo>
                <a:cubicBezTo>
                  <a:pt x="407088" y="1818512"/>
                  <a:pt x="0" y="1411424"/>
                  <a:pt x="0" y="909256"/>
                </a:cubicBezTo>
                <a:close/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53936" tIns="214442" rIns="516065" bIns="214441" numCol="1" spcCol="1270" anchor="ctr" anchorCtr="0">
            <a:noAutofit/>
          </a:bodyPr>
          <a:lstStyle/>
          <a:p>
            <a:pPr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6500" dirty="0"/>
              <a:t> </a:t>
            </a:r>
            <a:r>
              <a:rPr lang="en-US" sz="4400" dirty="0"/>
              <a:t>A</a:t>
            </a:r>
          </a:p>
        </p:txBody>
      </p:sp>
      <p:sp>
        <p:nvSpPr>
          <p:cNvPr id="9" name="Freeform 8"/>
          <p:cNvSpPr/>
          <p:nvPr/>
        </p:nvSpPr>
        <p:spPr>
          <a:xfrm>
            <a:off x="5417128" y="4083669"/>
            <a:ext cx="2031873" cy="1981200"/>
          </a:xfrm>
          <a:custGeom>
            <a:avLst/>
            <a:gdLst>
              <a:gd name="connsiteX0" fmla="*/ 0 w 1818513"/>
              <a:gd name="connsiteY0" fmla="*/ 909256 h 1818512"/>
              <a:gd name="connsiteX1" fmla="*/ 909257 w 1818513"/>
              <a:gd name="connsiteY1" fmla="*/ 0 h 1818512"/>
              <a:gd name="connsiteX2" fmla="*/ 1818514 w 1818513"/>
              <a:gd name="connsiteY2" fmla="*/ 909256 h 1818512"/>
              <a:gd name="connsiteX3" fmla="*/ 909257 w 1818513"/>
              <a:gd name="connsiteY3" fmla="*/ 1818512 h 1818512"/>
              <a:gd name="connsiteX4" fmla="*/ 0 w 1818513"/>
              <a:gd name="connsiteY4" fmla="*/ 909256 h 1818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8513" h="1818512">
                <a:moveTo>
                  <a:pt x="0" y="909256"/>
                </a:moveTo>
                <a:cubicBezTo>
                  <a:pt x="0" y="407088"/>
                  <a:pt x="407088" y="0"/>
                  <a:pt x="909257" y="0"/>
                </a:cubicBezTo>
                <a:cubicBezTo>
                  <a:pt x="1411426" y="0"/>
                  <a:pt x="1818514" y="407088"/>
                  <a:pt x="1818514" y="909256"/>
                </a:cubicBezTo>
                <a:cubicBezTo>
                  <a:pt x="1818514" y="1411424"/>
                  <a:pt x="1411426" y="1818512"/>
                  <a:pt x="909257" y="1818512"/>
                </a:cubicBezTo>
                <a:cubicBezTo>
                  <a:pt x="407088" y="1818512"/>
                  <a:pt x="0" y="1411424"/>
                  <a:pt x="0" y="909256"/>
                </a:cubicBezTo>
                <a:close/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516065" tIns="214442" rIns="253936" bIns="214441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400" dirty="0"/>
              <a:t>B</a:t>
            </a:r>
          </a:p>
        </p:txBody>
      </p:sp>
      <p:sp>
        <p:nvSpPr>
          <p:cNvPr id="10" name="Freeform 9"/>
          <p:cNvSpPr/>
          <p:nvPr/>
        </p:nvSpPr>
        <p:spPr>
          <a:xfrm>
            <a:off x="4106488" y="4083669"/>
            <a:ext cx="1671257" cy="1981200"/>
          </a:xfrm>
          <a:custGeom>
            <a:avLst/>
            <a:gdLst>
              <a:gd name="connsiteX0" fmla="*/ 1015937 w 1671257"/>
              <a:gd name="connsiteY0" fmla="*/ 0 h 1981200"/>
              <a:gd name="connsiteX1" fmla="*/ 1583958 w 1671257"/>
              <a:gd name="connsiteY1" fmla="*/ 169179 h 1981200"/>
              <a:gd name="connsiteX2" fmla="*/ 1671257 w 1671257"/>
              <a:gd name="connsiteY2" fmla="*/ 239412 h 1981200"/>
              <a:gd name="connsiteX3" fmla="*/ 1608201 w 1671257"/>
              <a:gd name="connsiteY3" fmla="*/ 290140 h 1981200"/>
              <a:gd name="connsiteX4" fmla="*/ 1310640 w 1671257"/>
              <a:gd name="connsiteY4" fmla="*/ 990600 h 1981200"/>
              <a:gd name="connsiteX5" fmla="*/ 1608201 w 1671257"/>
              <a:gd name="connsiteY5" fmla="*/ 1691060 h 1981200"/>
              <a:gd name="connsiteX6" fmla="*/ 1671257 w 1671257"/>
              <a:gd name="connsiteY6" fmla="*/ 1741789 h 1981200"/>
              <a:gd name="connsiteX7" fmla="*/ 1583958 w 1671257"/>
              <a:gd name="connsiteY7" fmla="*/ 1812021 h 1981200"/>
              <a:gd name="connsiteX8" fmla="*/ 1015937 w 1671257"/>
              <a:gd name="connsiteY8" fmla="*/ 1981200 h 1981200"/>
              <a:gd name="connsiteX9" fmla="*/ 0 w 1671257"/>
              <a:gd name="connsiteY9" fmla="*/ 990600 h 1981200"/>
              <a:gd name="connsiteX10" fmla="*/ 1015937 w 1671257"/>
              <a:gd name="connsiteY10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1257" h="1981200">
                <a:moveTo>
                  <a:pt x="1015937" y="0"/>
                </a:moveTo>
                <a:cubicBezTo>
                  <a:pt x="1226345" y="0"/>
                  <a:pt x="1421813" y="62368"/>
                  <a:pt x="1583958" y="169179"/>
                </a:cubicBezTo>
                <a:lnTo>
                  <a:pt x="1671257" y="239412"/>
                </a:lnTo>
                <a:lnTo>
                  <a:pt x="1608201" y="290140"/>
                </a:lnTo>
                <a:cubicBezTo>
                  <a:pt x="1424353" y="469404"/>
                  <a:pt x="1310640" y="717054"/>
                  <a:pt x="1310640" y="990600"/>
                </a:cubicBezTo>
                <a:cubicBezTo>
                  <a:pt x="1310640" y="1264147"/>
                  <a:pt x="1424353" y="1511797"/>
                  <a:pt x="1608201" y="1691060"/>
                </a:cubicBezTo>
                <a:lnTo>
                  <a:pt x="1671257" y="1741789"/>
                </a:lnTo>
                <a:lnTo>
                  <a:pt x="1583958" y="1812021"/>
                </a:lnTo>
                <a:cubicBezTo>
                  <a:pt x="1421813" y="1918832"/>
                  <a:pt x="1226345" y="1981200"/>
                  <a:pt x="1015937" y="1981200"/>
                </a:cubicBezTo>
                <a:cubicBezTo>
                  <a:pt x="454850" y="1981200"/>
                  <a:pt x="0" y="1537693"/>
                  <a:pt x="0" y="990600"/>
                </a:cubicBezTo>
                <a:cubicBezTo>
                  <a:pt x="0" y="443507"/>
                  <a:pt x="454850" y="0"/>
                  <a:pt x="1015937" y="0"/>
                </a:cubicBezTo>
                <a:close/>
              </a:path>
            </a:pathLst>
          </a:cu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ounded Rectangle 13"/>
              <p:cNvSpPr/>
              <p:nvPr/>
            </p:nvSpPr>
            <p:spPr>
              <a:xfrm>
                <a:off x="3306932" y="1789609"/>
                <a:ext cx="4754880" cy="775854"/>
              </a:xfrm>
              <a:prstGeom prst="roundRect">
                <a:avLst/>
              </a:prstGeom>
              <a:solidFill>
                <a:srgbClr val="F6E7E6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– 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= {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| 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∈ 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𝒂𝒏𝒅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∉ 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Rounded 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6932" y="1789609"/>
                <a:ext cx="4754880" cy="775854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ounded Rectangle 14"/>
          <p:cNvSpPr/>
          <p:nvPr/>
        </p:nvSpPr>
        <p:spPr>
          <a:xfrm>
            <a:off x="3306932" y="1796536"/>
            <a:ext cx="4754880" cy="775854"/>
          </a:xfrm>
          <a:prstGeom prst="roundRect">
            <a:avLst/>
          </a:prstGeom>
          <a:noFill/>
          <a:ln w="28575">
            <a:solidFill>
              <a:srgbClr val="AD14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2400" dirty="0">
              <a:solidFill>
                <a:srgbClr val="4242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7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9EBF344-4A7B-4C4A-AF6D-6441BD040AB3}"/>
              </a:ext>
            </a:extLst>
          </p:cNvPr>
          <p:cNvCxnSpPr>
            <a:cxnSpLocks/>
          </p:cNvCxnSpPr>
          <p:nvPr/>
        </p:nvCxnSpPr>
        <p:spPr>
          <a:xfrm>
            <a:off x="1191446" y="-17287"/>
            <a:ext cx="0" cy="54864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4BD1E24D-7739-4C4F-8234-2614FB54ADBC}"/>
              </a:ext>
            </a:extLst>
          </p:cNvPr>
          <p:cNvSpPr/>
          <p:nvPr/>
        </p:nvSpPr>
        <p:spPr>
          <a:xfrm>
            <a:off x="954165" y="534989"/>
            <a:ext cx="474562" cy="474562"/>
          </a:xfrm>
          <a:prstGeom prst="ellips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ym typeface="Wingdings 2" panose="05020102010507070707" pitchFamily="18" charset="2"/>
              </a:rPr>
              <a:t>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F422F9-3B3A-4A97-ADB3-F83B13E11C16}"/>
              </a:ext>
            </a:extLst>
          </p:cNvPr>
          <p:cNvSpPr txBox="1"/>
          <p:nvPr/>
        </p:nvSpPr>
        <p:spPr>
          <a:xfrm>
            <a:off x="1527893" y="720132"/>
            <a:ext cx="11753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Looping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34260FD-CAA3-43A0-977C-7E4B57013872}"/>
              </a:ext>
            </a:extLst>
          </p:cNvPr>
          <p:cNvCxnSpPr>
            <a:cxnSpLocks/>
            <a:stCxn id="6" idx="4"/>
          </p:cNvCxnSpPr>
          <p:nvPr/>
        </p:nvCxnSpPr>
        <p:spPr>
          <a:xfrm>
            <a:off x="1191446" y="1009551"/>
            <a:ext cx="0" cy="50292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DA2F9A4-6988-4274-8384-12496EC9D59D}"/>
              </a:ext>
            </a:extLst>
          </p:cNvPr>
          <p:cNvSpPr txBox="1"/>
          <p:nvPr/>
        </p:nvSpPr>
        <p:spPr>
          <a:xfrm>
            <a:off x="1512751" y="530001"/>
            <a:ext cx="6824426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AD1457"/>
                </a:solidFill>
              </a:rPr>
              <a:t>Outline</a:t>
            </a:r>
          </a:p>
          <a:p>
            <a:pPr marL="800100" lvl="1" indent="-342900">
              <a:spcBef>
                <a:spcPts val="1200"/>
              </a:spcBef>
              <a:buClr>
                <a:srgbClr val="424242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424242"/>
                </a:solidFill>
              </a:rPr>
              <a:t>Introduction to Algorithm</a:t>
            </a:r>
          </a:p>
          <a:p>
            <a:pPr marL="1200150" lvl="2" indent="-285750">
              <a:spcBef>
                <a:spcPts val="1200"/>
              </a:spcBef>
              <a:buClr>
                <a:srgbClr val="424242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Definition </a:t>
            </a:r>
          </a:p>
          <a:p>
            <a:pPr marL="1200150" lvl="2" indent="-285750">
              <a:spcBef>
                <a:spcPts val="1200"/>
              </a:spcBef>
              <a:buClr>
                <a:srgbClr val="424242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Characteristics</a:t>
            </a:r>
          </a:p>
          <a:p>
            <a:pPr marL="1200150" lvl="2" indent="-285750">
              <a:spcBef>
                <a:spcPts val="1200"/>
              </a:spcBef>
              <a:buClr>
                <a:srgbClr val="424242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Types</a:t>
            </a:r>
          </a:p>
          <a:p>
            <a:pPr marL="1200150" lvl="2" indent="-285750">
              <a:spcBef>
                <a:spcPts val="1200"/>
              </a:spcBef>
              <a:buClr>
                <a:srgbClr val="424242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Simple Multiplication Methods</a:t>
            </a:r>
          </a:p>
          <a:p>
            <a:pPr marL="800100" lvl="1" indent="-342900">
              <a:spcBef>
                <a:spcPts val="1200"/>
              </a:spcBef>
              <a:buClr>
                <a:srgbClr val="424242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424242"/>
                </a:solidFill>
              </a:rPr>
              <a:t>Mathematics for Algorithmic Sets</a:t>
            </a:r>
          </a:p>
          <a:p>
            <a:pPr marL="1200150" lvl="2" indent="-285750">
              <a:spcBef>
                <a:spcPts val="1200"/>
              </a:spcBef>
              <a:buClr>
                <a:srgbClr val="424242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Set Theory</a:t>
            </a:r>
          </a:p>
          <a:p>
            <a:pPr marL="1200150" lvl="2" indent="-285750">
              <a:spcBef>
                <a:spcPts val="1200"/>
              </a:spcBef>
              <a:buClr>
                <a:srgbClr val="424242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Functions and Relations </a:t>
            </a:r>
          </a:p>
          <a:p>
            <a:pPr marL="1200150" lvl="2" indent="-285750">
              <a:spcBef>
                <a:spcPts val="1200"/>
              </a:spcBef>
              <a:buClr>
                <a:srgbClr val="424242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Vectors and Matrices</a:t>
            </a:r>
          </a:p>
          <a:p>
            <a:pPr marL="1200150" lvl="2" indent="-285750">
              <a:spcBef>
                <a:spcPts val="1200"/>
              </a:spcBef>
              <a:buClr>
                <a:srgbClr val="424242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Linear Inequalities and Linear Equations</a:t>
            </a:r>
          </a:p>
          <a:p>
            <a:pPr marL="1200150" lvl="2" indent="-285750">
              <a:spcBef>
                <a:spcPts val="1200"/>
              </a:spcBef>
              <a:buClr>
                <a:srgbClr val="424242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Logic and Quantifiers</a:t>
            </a:r>
          </a:p>
        </p:txBody>
      </p:sp>
    </p:spTree>
    <p:extLst>
      <p:ext uri="{BB962C8B-B14F-4D97-AF65-F5344CB8AC3E}">
        <p14:creationId xmlns:p14="http://schemas.microsoft.com/office/powerpoint/2010/main" val="272453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Set Operations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/>
              <p:cNvSpPr txBox="1">
                <a:spLocks/>
              </p:cNvSpPr>
              <p:nvPr/>
            </p:nvSpPr>
            <p:spPr>
              <a:xfrm>
                <a:off x="131180" y="858982"/>
                <a:ext cx="11929641" cy="553211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65113" indent="-265113" algn="just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accent6"/>
                  </a:buClr>
                  <a:buFont typeface="Wingdings 3" panose="05040102010807070707" pitchFamily="18" charset="2"/>
                  <a:buChar char="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809625" indent="-352425" algn="just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6"/>
                  </a:buClr>
                  <a:buFont typeface="Wingdings 3" panose="05040102010807070707" pitchFamily="18" charset="2"/>
                  <a:buChar char="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just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6"/>
                  </a:buClr>
                  <a:buFont typeface="Wingdings" panose="05000000000000000000" pitchFamily="2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just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6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just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6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/>
                  <a:t>Symmetric Difference</a:t>
                </a:r>
                <a:r>
                  <a:rPr lang="en-US" dirty="0"/>
                  <a:t>: The symmetric difference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⊖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of two sets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is the elements that are </a:t>
                </a:r>
                <a:r>
                  <a:rPr lang="en-US" b="1" dirty="0"/>
                  <a:t>in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US" b="1" dirty="0"/>
                  <a:t> but not in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and the elements that are </a:t>
                </a:r>
                <a:r>
                  <a:rPr lang="en-US" b="1" dirty="0"/>
                  <a:t>in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US" b="1" dirty="0"/>
                  <a:t> but not in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0" indent="0">
                  <a:buClr>
                    <a:srgbClr val="A3115D"/>
                  </a:buClr>
                  <a:buNone/>
                </a:pPr>
                <a:r>
                  <a:rPr lang="en-US" sz="2400" dirty="0">
                    <a:solidFill>
                      <a:srgbClr val="C00000"/>
                    </a:solidFill>
                  </a:rPr>
                  <a:t>	</a:t>
                </a:r>
                <a:endParaRPr lang="en-US" dirty="0"/>
              </a:p>
              <a:p>
                <a:pPr>
                  <a:buClr>
                    <a:srgbClr val="A3115D"/>
                  </a:buClr>
                </a:pPr>
                <a:endParaRPr lang="en-US" dirty="0"/>
              </a:p>
              <a:p>
                <a:r>
                  <a:rPr lang="en-US" dirty="0"/>
                  <a:t>Example:</a:t>
                </a:r>
              </a:p>
              <a:p>
                <a:pPr lvl="1"/>
                <a:r>
                  <a:rPr lang="en-US" dirty="0"/>
                  <a:t>Consider,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{1, 3, 5, 7, 9} </m:t>
                    </m:r>
                  </m:oMath>
                </a14:m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{1, 2, 3, 4, 5}</m:t>
                    </m:r>
                  </m:oMath>
                </a14:m>
                <a:endParaRPr lang="en-US" dirty="0"/>
              </a:p>
              <a:p>
                <a:pPr marL="739775" lvl="2" indent="0">
                  <a:buFont typeface="Wingdings" panose="05000000000000000000" pitchFamily="2" charset="2"/>
                  <a:buNone/>
                </a:pPr>
                <a:r>
                  <a:rPr lang="en-US" sz="2200" dirty="0"/>
                  <a:t>Then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 ⊖ 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 = {7, 9, 2, 4}</m:t>
                    </m:r>
                  </m:oMath>
                </a14:m>
                <a:endParaRPr lang="en-US" sz="2200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180" y="858982"/>
                <a:ext cx="11929641" cy="5532118"/>
              </a:xfrm>
              <a:prstGeom prst="rect">
                <a:avLst/>
              </a:prstGeom>
              <a:blipFill rotWithShape="0">
                <a:blip r:embed="rId2"/>
                <a:stretch>
                  <a:fillRect l="-716" t="-1433" r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Freeform 16"/>
          <p:cNvSpPr/>
          <p:nvPr/>
        </p:nvSpPr>
        <p:spPr>
          <a:xfrm>
            <a:off x="4057182" y="4188960"/>
            <a:ext cx="2031873" cy="1981200"/>
          </a:xfrm>
          <a:custGeom>
            <a:avLst/>
            <a:gdLst>
              <a:gd name="connsiteX0" fmla="*/ 0 w 1818513"/>
              <a:gd name="connsiteY0" fmla="*/ 909256 h 1818512"/>
              <a:gd name="connsiteX1" fmla="*/ 909257 w 1818513"/>
              <a:gd name="connsiteY1" fmla="*/ 0 h 1818512"/>
              <a:gd name="connsiteX2" fmla="*/ 1818514 w 1818513"/>
              <a:gd name="connsiteY2" fmla="*/ 909256 h 1818512"/>
              <a:gd name="connsiteX3" fmla="*/ 909257 w 1818513"/>
              <a:gd name="connsiteY3" fmla="*/ 1818512 h 1818512"/>
              <a:gd name="connsiteX4" fmla="*/ 0 w 1818513"/>
              <a:gd name="connsiteY4" fmla="*/ 909256 h 1818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8513" h="1818512">
                <a:moveTo>
                  <a:pt x="0" y="909256"/>
                </a:moveTo>
                <a:cubicBezTo>
                  <a:pt x="0" y="407088"/>
                  <a:pt x="407088" y="0"/>
                  <a:pt x="909257" y="0"/>
                </a:cubicBezTo>
                <a:cubicBezTo>
                  <a:pt x="1411426" y="0"/>
                  <a:pt x="1818514" y="407088"/>
                  <a:pt x="1818514" y="909256"/>
                </a:cubicBezTo>
                <a:cubicBezTo>
                  <a:pt x="1818514" y="1411424"/>
                  <a:pt x="1411426" y="1818512"/>
                  <a:pt x="909257" y="1818512"/>
                </a:cubicBezTo>
                <a:cubicBezTo>
                  <a:pt x="407088" y="1818512"/>
                  <a:pt x="0" y="1411424"/>
                  <a:pt x="0" y="909256"/>
                </a:cubicBezTo>
                <a:close/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53936" tIns="214442" rIns="516065" bIns="214441" numCol="1" spcCol="1270" anchor="ctr" anchorCtr="0">
            <a:noAutofit/>
          </a:bodyPr>
          <a:lstStyle/>
          <a:p>
            <a:pPr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6500" dirty="0"/>
              <a:t> </a:t>
            </a:r>
            <a:r>
              <a:rPr lang="en-US" sz="4400" dirty="0"/>
              <a:t>A</a:t>
            </a:r>
          </a:p>
        </p:txBody>
      </p:sp>
      <p:sp>
        <p:nvSpPr>
          <p:cNvPr id="18" name="Freeform 17"/>
          <p:cNvSpPr/>
          <p:nvPr/>
        </p:nvSpPr>
        <p:spPr>
          <a:xfrm>
            <a:off x="5367822" y="4188960"/>
            <a:ext cx="2031873" cy="1981200"/>
          </a:xfrm>
          <a:custGeom>
            <a:avLst/>
            <a:gdLst>
              <a:gd name="connsiteX0" fmla="*/ 0 w 1818513"/>
              <a:gd name="connsiteY0" fmla="*/ 909256 h 1818512"/>
              <a:gd name="connsiteX1" fmla="*/ 909257 w 1818513"/>
              <a:gd name="connsiteY1" fmla="*/ 0 h 1818512"/>
              <a:gd name="connsiteX2" fmla="*/ 1818514 w 1818513"/>
              <a:gd name="connsiteY2" fmla="*/ 909256 h 1818512"/>
              <a:gd name="connsiteX3" fmla="*/ 909257 w 1818513"/>
              <a:gd name="connsiteY3" fmla="*/ 1818512 h 1818512"/>
              <a:gd name="connsiteX4" fmla="*/ 0 w 1818513"/>
              <a:gd name="connsiteY4" fmla="*/ 909256 h 1818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8513" h="1818512">
                <a:moveTo>
                  <a:pt x="0" y="909256"/>
                </a:moveTo>
                <a:cubicBezTo>
                  <a:pt x="0" y="407088"/>
                  <a:pt x="407088" y="0"/>
                  <a:pt x="909257" y="0"/>
                </a:cubicBezTo>
                <a:cubicBezTo>
                  <a:pt x="1411426" y="0"/>
                  <a:pt x="1818514" y="407088"/>
                  <a:pt x="1818514" y="909256"/>
                </a:cubicBezTo>
                <a:cubicBezTo>
                  <a:pt x="1818514" y="1411424"/>
                  <a:pt x="1411426" y="1818512"/>
                  <a:pt x="909257" y="1818512"/>
                </a:cubicBezTo>
                <a:cubicBezTo>
                  <a:pt x="407088" y="1818512"/>
                  <a:pt x="0" y="1411424"/>
                  <a:pt x="0" y="909256"/>
                </a:cubicBezTo>
                <a:close/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516065" tIns="214442" rIns="253936" bIns="214441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400" dirty="0"/>
              <a:t>B</a:t>
            </a:r>
          </a:p>
        </p:txBody>
      </p:sp>
      <p:sp>
        <p:nvSpPr>
          <p:cNvPr id="19" name="Freeform 18"/>
          <p:cNvSpPr/>
          <p:nvPr/>
        </p:nvSpPr>
        <p:spPr>
          <a:xfrm>
            <a:off x="4057182" y="4188960"/>
            <a:ext cx="1671257" cy="1981200"/>
          </a:xfrm>
          <a:custGeom>
            <a:avLst/>
            <a:gdLst>
              <a:gd name="connsiteX0" fmla="*/ 1015937 w 1671257"/>
              <a:gd name="connsiteY0" fmla="*/ 0 h 1981200"/>
              <a:gd name="connsiteX1" fmla="*/ 1583958 w 1671257"/>
              <a:gd name="connsiteY1" fmla="*/ 169179 h 1981200"/>
              <a:gd name="connsiteX2" fmla="*/ 1671257 w 1671257"/>
              <a:gd name="connsiteY2" fmla="*/ 239412 h 1981200"/>
              <a:gd name="connsiteX3" fmla="*/ 1608201 w 1671257"/>
              <a:gd name="connsiteY3" fmla="*/ 290140 h 1981200"/>
              <a:gd name="connsiteX4" fmla="*/ 1310640 w 1671257"/>
              <a:gd name="connsiteY4" fmla="*/ 990600 h 1981200"/>
              <a:gd name="connsiteX5" fmla="*/ 1608201 w 1671257"/>
              <a:gd name="connsiteY5" fmla="*/ 1691060 h 1981200"/>
              <a:gd name="connsiteX6" fmla="*/ 1671257 w 1671257"/>
              <a:gd name="connsiteY6" fmla="*/ 1741789 h 1981200"/>
              <a:gd name="connsiteX7" fmla="*/ 1583958 w 1671257"/>
              <a:gd name="connsiteY7" fmla="*/ 1812021 h 1981200"/>
              <a:gd name="connsiteX8" fmla="*/ 1015937 w 1671257"/>
              <a:gd name="connsiteY8" fmla="*/ 1981200 h 1981200"/>
              <a:gd name="connsiteX9" fmla="*/ 0 w 1671257"/>
              <a:gd name="connsiteY9" fmla="*/ 990600 h 1981200"/>
              <a:gd name="connsiteX10" fmla="*/ 1015937 w 1671257"/>
              <a:gd name="connsiteY10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1257" h="1981200">
                <a:moveTo>
                  <a:pt x="1015937" y="0"/>
                </a:moveTo>
                <a:cubicBezTo>
                  <a:pt x="1226345" y="0"/>
                  <a:pt x="1421813" y="62368"/>
                  <a:pt x="1583958" y="169179"/>
                </a:cubicBezTo>
                <a:lnTo>
                  <a:pt x="1671257" y="239412"/>
                </a:lnTo>
                <a:lnTo>
                  <a:pt x="1608201" y="290140"/>
                </a:lnTo>
                <a:cubicBezTo>
                  <a:pt x="1424353" y="469404"/>
                  <a:pt x="1310640" y="717054"/>
                  <a:pt x="1310640" y="990600"/>
                </a:cubicBezTo>
                <a:cubicBezTo>
                  <a:pt x="1310640" y="1264147"/>
                  <a:pt x="1424353" y="1511797"/>
                  <a:pt x="1608201" y="1691060"/>
                </a:cubicBezTo>
                <a:lnTo>
                  <a:pt x="1671257" y="1741789"/>
                </a:lnTo>
                <a:lnTo>
                  <a:pt x="1583958" y="1812021"/>
                </a:lnTo>
                <a:cubicBezTo>
                  <a:pt x="1421813" y="1918832"/>
                  <a:pt x="1226345" y="1981200"/>
                  <a:pt x="1015937" y="1981200"/>
                </a:cubicBezTo>
                <a:cubicBezTo>
                  <a:pt x="454850" y="1981200"/>
                  <a:pt x="0" y="1537693"/>
                  <a:pt x="0" y="990600"/>
                </a:cubicBezTo>
                <a:cubicBezTo>
                  <a:pt x="0" y="443507"/>
                  <a:pt x="454850" y="0"/>
                  <a:pt x="1015937" y="0"/>
                </a:cubicBezTo>
                <a:close/>
              </a:path>
            </a:pathLst>
          </a:cu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   </a:t>
            </a:r>
          </a:p>
        </p:txBody>
      </p:sp>
      <p:sp>
        <p:nvSpPr>
          <p:cNvPr id="20" name="Freeform 19"/>
          <p:cNvSpPr/>
          <p:nvPr/>
        </p:nvSpPr>
        <p:spPr>
          <a:xfrm rot="10800000" flipV="1">
            <a:off x="5733582" y="4188960"/>
            <a:ext cx="1671257" cy="1981200"/>
          </a:xfrm>
          <a:custGeom>
            <a:avLst/>
            <a:gdLst>
              <a:gd name="connsiteX0" fmla="*/ 1015937 w 1671257"/>
              <a:gd name="connsiteY0" fmla="*/ 0 h 1981200"/>
              <a:gd name="connsiteX1" fmla="*/ 1583958 w 1671257"/>
              <a:gd name="connsiteY1" fmla="*/ 169179 h 1981200"/>
              <a:gd name="connsiteX2" fmla="*/ 1671257 w 1671257"/>
              <a:gd name="connsiteY2" fmla="*/ 239412 h 1981200"/>
              <a:gd name="connsiteX3" fmla="*/ 1608201 w 1671257"/>
              <a:gd name="connsiteY3" fmla="*/ 290140 h 1981200"/>
              <a:gd name="connsiteX4" fmla="*/ 1310640 w 1671257"/>
              <a:gd name="connsiteY4" fmla="*/ 990600 h 1981200"/>
              <a:gd name="connsiteX5" fmla="*/ 1608201 w 1671257"/>
              <a:gd name="connsiteY5" fmla="*/ 1691060 h 1981200"/>
              <a:gd name="connsiteX6" fmla="*/ 1671257 w 1671257"/>
              <a:gd name="connsiteY6" fmla="*/ 1741789 h 1981200"/>
              <a:gd name="connsiteX7" fmla="*/ 1583958 w 1671257"/>
              <a:gd name="connsiteY7" fmla="*/ 1812021 h 1981200"/>
              <a:gd name="connsiteX8" fmla="*/ 1015937 w 1671257"/>
              <a:gd name="connsiteY8" fmla="*/ 1981200 h 1981200"/>
              <a:gd name="connsiteX9" fmla="*/ 0 w 1671257"/>
              <a:gd name="connsiteY9" fmla="*/ 990600 h 1981200"/>
              <a:gd name="connsiteX10" fmla="*/ 1015937 w 1671257"/>
              <a:gd name="connsiteY10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1257" h="1981200">
                <a:moveTo>
                  <a:pt x="1015937" y="0"/>
                </a:moveTo>
                <a:cubicBezTo>
                  <a:pt x="1226345" y="0"/>
                  <a:pt x="1421813" y="62368"/>
                  <a:pt x="1583958" y="169179"/>
                </a:cubicBezTo>
                <a:lnTo>
                  <a:pt x="1671257" y="239412"/>
                </a:lnTo>
                <a:lnTo>
                  <a:pt x="1608201" y="290140"/>
                </a:lnTo>
                <a:cubicBezTo>
                  <a:pt x="1424353" y="469404"/>
                  <a:pt x="1310640" y="717054"/>
                  <a:pt x="1310640" y="990600"/>
                </a:cubicBezTo>
                <a:cubicBezTo>
                  <a:pt x="1310640" y="1264147"/>
                  <a:pt x="1424353" y="1511797"/>
                  <a:pt x="1608201" y="1691060"/>
                </a:cubicBezTo>
                <a:lnTo>
                  <a:pt x="1671257" y="1741789"/>
                </a:lnTo>
                <a:lnTo>
                  <a:pt x="1583958" y="1812021"/>
                </a:lnTo>
                <a:cubicBezTo>
                  <a:pt x="1421813" y="1918832"/>
                  <a:pt x="1226345" y="1981200"/>
                  <a:pt x="1015937" y="1981200"/>
                </a:cubicBezTo>
                <a:cubicBezTo>
                  <a:pt x="454850" y="1981200"/>
                  <a:pt x="0" y="1537693"/>
                  <a:pt x="0" y="990600"/>
                </a:cubicBezTo>
                <a:cubicBezTo>
                  <a:pt x="0" y="443507"/>
                  <a:pt x="454850" y="0"/>
                  <a:pt x="1015937" y="0"/>
                </a:cubicBezTo>
                <a:close/>
              </a:path>
            </a:pathLst>
          </a:cu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ounded Rectangle 22"/>
              <p:cNvSpPr/>
              <p:nvPr/>
            </p:nvSpPr>
            <p:spPr>
              <a:xfrm>
                <a:off x="3306932" y="1789609"/>
                <a:ext cx="4426279" cy="775854"/>
              </a:xfrm>
              <a:prstGeom prst="roundRect">
                <a:avLst/>
              </a:prstGeom>
              <a:solidFill>
                <a:srgbClr val="F6E7E6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400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⊖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=(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)∪(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3" name="Rounded 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6932" y="1789609"/>
                <a:ext cx="4426279" cy="775854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ounded Rectangle 21"/>
          <p:cNvSpPr/>
          <p:nvPr/>
        </p:nvSpPr>
        <p:spPr>
          <a:xfrm>
            <a:off x="3306932" y="1796536"/>
            <a:ext cx="4426279" cy="775854"/>
          </a:xfrm>
          <a:prstGeom prst="roundRect">
            <a:avLst/>
          </a:prstGeom>
          <a:noFill/>
          <a:ln w="28575">
            <a:solidFill>
              <a:srgbClr val="AD14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2400" dirty="0">
              <a:solidFill>
                <a:srgbClr val="4242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824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3" grpId="0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Operations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Sequences</a:t>
            </a:r>
            <a:r>
              <a:rPr lang="en-US" dirty="0"/>
              <a:t>: A sequence of objects is a list of objects in </a:t>
            </a:r>
            <a:r>
              <a:rPr lang="en-US" b="1" dirty="0"/>
              <a:t>some order</a:t>
            </a:r>
            <a:r>
              <a:rPr lang="en-US" dirty="0"/>
              <a:t>.</a:t>
            </a:r>
          </a:p>
          <a:p>
            <a:r>
              <a:rPr lang="en-US" dirty="0"/>
              <a:t>Example: the sequence 7, 21, 57 would be written as </a:t>
            </a:r>
            <a:r>
              <a:rPr lang="en-US" b="1" dirty="0">
                <a:solidFill>
                  <a:srgbClr val="AD1457"/>
                </a:solidFill>
              </a:rPr>
              <a:t>(7, 21, 57)</a:t>
            </a:r>
          </a:p>
          <a:p>
            <a:r>
              <a:rPr lang="en-US" dirty="0"/>
              <a:t>In a set the order </a:t>
            </a:r>
            <a:r>
              <a:rPr lang="en-US" b="1" dirty="0"/>
              <a:t>does not </a:t>
            </a:r>
            <a:r>
              <a:rPr lang="en-US" dirty="0"/>
              <a:t>matter but in a sequence it </a:t>
            </a:r>
            <a:r>
              <a:rPr lang="en-US" b="1" dirty="0"/>
              <a:t>does</a:t>
            </a:r>
            <a:r>
              <a:rPr lang="en-US" dirty="0"/>
              <a:t>.</a:t>
            </a:r>
          </a:p>
          <a:p>
            <a:r>
              <a:rPr lang="en-US" dirty="0"/>
              <a:t>Repetition is not permitted in a set but repetition is permitted in a sequence. So, (7, 7, 21, 57) is different from (7, 21, 57).</a:t>
            </a:r>
          </a:p>
          <a:p>
            <a:r>
              <a:rPr lang="en-US" b="1" dirty="0"/>
              <a:t>Tuples</a:t>
            </a:r>
            <a:r>
              <a:rPr lang="en-US" dirty="0"/>
              <a:t>: Finite sequences are called </a:t>
            </a:r>
            <a:r>
              <a:rPr lang="en-US" b="1" dirty="0"/>
              <a:t>tuples</a:t>
            </a:r>
            <a:r>
              <a:rPr lang="en-US" dirty="0"/>
              <a:t>. </a:t>
            </a:r>
          </a:p>
          <a:p>
            <a:r>
              <a:rPr lang="en-US" dirty="0"/>
              <a:t>Examples: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(7, 21)             2-tuple or pair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(7, 21, 57)       3-tuple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(7, 21, ..., k )   k-tuple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69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Set Operations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1" dirty="0"/>
                  <a:t>Cartesian Product</a:t>
                </a:r>
                <a:r>
                  <a:rPr lang="en-US" dirty="0"/>
                  <a:t>: The Cartesian product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×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of two sets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is the </a:t>
                </a:r>
                <a:r>
                  <a:rPr lang="en-US" b="1" dirty="0"/>
                  <a:t>set of all ordered pairs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.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pPr marL="544512" lvl="1" indent="0">
                  <a:buNone/>
                </a:pPr>
                <a:endParaRPr lang="en-US" sz="2400" i="1" dirty="0">
                  <a:solidFill>
                    <a:srgbClr val="002060"/>
                  </a:solidFill>
                  <a:latin typeface="Cambria Math" panose="02040503050406030204" pitchFamily="18" charset="0"/>
                </a:endParaRPr>
              </a:p>
              <a:p>
                <a:pPr marL="544512" lvl="1" indent="0">
                  <a:buNone/>
                </a:pPr>
                <a:endParaRPr lang="en-US" sz="2400" i="1" dirty="0">
                  <a:solidFill>
                    <a:srgbClr val="002060"/>
                  </a:solidFill>
                  <a:latin typeface="Cambria Math" panose="02040503050406030204" pitchFamily="18" charset="0"/>
                </a:endParaRPr>
              </a:p>
              <a:p>
                <a:pPr marL="544512" lvl="1" indent="0">
                  <a:buNone/>
                </a:pPr>
                <a:endParaRPr lang="en-US" sz="2400" i="1" dirty="0">
                  <a:solidFill>
                    <a:srgbClr val="002060"/>
                  </a:solidFill>
                  <a:latin typeface="Cambria Math" panose="02040503050406030204" pitchFamily="18" charset="0"/>
                </a:endParaRPr>
              </a:p>
              <a:p>
                <a:r>
                  <a:rPr lang="en-US" dirty="0"/>
                  <a:t>Example: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716" t="-1418" r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Oval 3"/>
              <p:cNvSpPr/>
              <p:nvPr/>
            </p:nvSpPr>
            <p:spPr>
              <a:xfrm>
                <a:off x="3718263" y="2962210"/>
                <a:ext cx="1371600" cy="1371600"/>
              </a:xfrm>
              <a:prstGeom prst="ellipse">
                <a:avLst/>
              </a:prstGeom>
              <a:noFill/>
              <a:ln w="254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F19D19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i="1" dirty="0" smtClean="0">
                          <a:solidFill>
                            <a:srgbClr val="F19D19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400" i="1" dirty="0">
                  <a:solidFill>
                    <a:srgbClr val="F19D19"/>
                  </a:solidFill>
                </a:endParaRPr>
              </a:p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solidFill>
                            <a:srgbClr val="F19D19"/>
                          </a:solidFill>
                          <a:latin typeface="Cambria Math" panose="02040503050406030204" pitchFamily="18" charset="0"/>
                        </a:rPr>
                        <m:t>{1,2,3}</m:t>
                      </m:r>
                    </m:oMath>
                  </m:oMathPara>
                </a14:m>
                <a:endParaRPr lang="en-US" sz="2400" dirty="0">
                  <a:solidFill>
                    <a:srgbClr val="F19D19"/>
                  </a:solidFill>
                </a:endParaRPr>
              </a:p>
            </p:txBody>
          </p:sp>
        </mc:Choice>
        <mc:Fallback xmlns="">
          <p:sp>
            <p:nvSpPr>
              <p:cNvPr id="4" name="Oval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8263" y="2962210"/>
                <a:ext cx="1371600" cy="1371600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  <a:ln w="25400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Oval 4"/>
              <p:cNvSpPr/>
              <p:nvPr/>
            </p:nvSpPr>
            <p:spPr>
              <a:xfrm>
                <a:off x="3694018" y="4687459"/>
                <a:ext cx="1371600" cy="1371600"/>
              </a:xfrm>
              <a:prstGeom prst="ellipse">
                <a:avLst/>
              </a:prstGeom>
              <a:noFill/>
              <a:ln w="254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" name="Oval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4018" y="4687459"/>
                <a:ext cx="1371600" cy="1371600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 w="25400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/>
          <p:cNvSpPr/>
          <p:nvPr/>
        </p:nvSpPr>
        <p:spPr>
          <a:xfrm>
            <a:off x="6012031" y="3002133"/>
            <a:ext cx="2819399" cy="2743200"/>
          </a:xfrm>
          <a:prstGeom prst="ellipse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424203" y="3535042"/>
                <a:ext cx="838200" cy="461665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>
                <a:solidFill>
                  <a:srgbClr val="F9C5D7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 dirty="0" smtClean="0">
                          <a:solidFill>
                            <a:srgbClr val="F19D19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4203" y="3535042"/>
                <a:ext cx="838200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5755" r="-11511" b="-16667"/>
                </a:stretch>
              </a:blipFill>
              <a:ln>
                <a:solidFill>
                  <a:srgbClr val="F9C5D7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529103" y="3535042"/>
                <a:ext cx="838200" cy="461665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>
                <a:solidFill>
                  <a:srgbClr val="F9C5D7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 dirty="0" smtClean="0">
                          <a:solidFill>
                            <a:srgbClr val="F19D19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9103" y="3535042"/>
                <a:ext cx="838200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5000" r="-12143" b="-16667"/>
                </a:stretch>
              </a:blipFill>
              <a:ln>
                <a:solidFill>
                  <a:srgbClr val="F9C5D7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424203" y="4152684"/>
                <a:ext cx="838200" cy="461665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>
                <a:solidFill>
                  <a:srgbClr val="F9C5D7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 dirty="0" smtClean="0">
                          <a:solidFill>
                            <a:srgbClr val="F19D19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4203" y="4152684"/>
                <a:ext cx="838200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5755" r="-11511" b="-16667"/>
                </a:stretch>
              </a:blipFill>
              <a:ln>
                <a:solidFill>
                  <a:srgbClr val="F9C5D7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529103" y="4183414"/>
                <a:ext cx="838200" cy="461665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>
                <a:solidFill>
                  <a:srgbClr val="F9C5D7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 dirty="0" smtClean="0">
                          <a:solidFill>
                            <a:srgbClr val="F19D19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9103" y="4183414"/>
                <a:ext cx="838200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5000" r="-12143" b="-16667"/>
                </a:stretch>
              </a:blipFill>
              <a:ln>
                <a:solidFill>
                  <a:srgbClr val="F9C5D7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424203" y="4770326"/>
                <a:ext cx="838200" cy="461665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>
                <a:solidFill>
                  <a:srgbClr val="F9C5D7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 dirty="0" smtClean="0">
                          <a:solidFill>
                            <a:srgbClr val="F19D19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4203" y="4770326"/>
                <a:ext cx="838200" cy="461665"/>
              </a:xfrm>
              <a:prstGeom prst="rect">
                <a:avLst/>
              </a:prstGeom>
              <a:blipFill rotWithShape="0">
                <a:blip r:embed="rId9"/>
                <a:stretch>
                  <a:fillRect l="-5755" r="-11511" b="-18182"/>
                </a:stretch>
              </a:blipFill>
              <a:ln>
                <a:solidFill>
                  <a:srgbClr val="F9C5D7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529103" y="4770326"/>
                <a:ext cx="838200" cy="461665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>
                <a:solidFill>
                  <a:srgbClr val="F9C5D7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 dirty="0" smtClean="0">
                          <a:solidFill>
                            <a:srgbClr val="F19D19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9103" y="4770326"/>
                <a:ext cx="838200" cy="461665"/>
              </a:xfrm>
              <a:prstGeom prst="rect">
                <a:avLst/>
              </a:prstGeom>
              <a:blipFill rotWithShape="0">
                <a:blip r:embed="rId10"/>
                <a:stretch>
                  <a:fillRect l="-5000" r="-12143" b="-18182"/>
                </a:stretch>
              </a:blipFill>
              <a:ln>
                <a:solidFill>
                  <a:srgbClr val="F9C5D7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557553" y="5780092"/>
                <a:ext cx="194309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3200" i="1" dirty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sz="3200" i="1" dirty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7553" y="5780092"/>
                <a:ext cx="1943099" cy="584775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ounded Rectangle 14"/>
              <p:cNvSpPr/>
              <p:nvPr/>
            </p:nvSpPr>
            <p:spPr>
              <a:xfrm>
                <a:off x="3306930" y="1789609"/>
                <a:ext cx="5524499" cy="775854"/>
              </a:xfrm>
              <a:prstGeom prst="roundRect">
                <a:avLst/>
              </a:prstGeom>
              <a:solidFill>
                <a:srgbClr val="F6E7E6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87312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= {(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 | 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∈ 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𝒂𝒏𝒅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∈ 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Rounded 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6930" y="1789609"/>
                <a:ext cx="5524499" cy="775854"/>
              </a:xfrm>
              <a:prstGeom prst="roundRect">
                <a:avLst/>
              </a:prstGeom>
              <a:blipFill rotWithShape="0">
                <a:blip r:embed="rId12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ounded Rectangle 15"/>
          <p:cNvSpPr/>
          <p:nvPr/>
        </p:nvSpPr>
        <p:spPr>
          <a:xfrm>
            <a:off x="3306931" y="1796536"/>
            <a:ext cx="5524497" cy="775854"/>
          </a:xfrm>
          <a:prstGeom prst="roundRect">
            <a:avLst/>
          </a:prstGeom>
          <a:noFill/>
          <a:ln w="28575">
            <a:solidFill>
              <a:srgbClr val="AD14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2400" dirty="0">
              <a:solidFill>
                <a:srgbClr val="4242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725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5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be two sets. </a:t>
                </a:r>
                <a:r>
                  <a:rPr lang="en-US" b="1" dirty="0"/>
                  <a:t>Any</a:t>
                </a:r>
                <a:r>
                  <a:rPr lang="en-US" dirty="0"/>
                  <a:t> </a:t>
                </a:r>
                <a:r>
                  <a:rPr lang="en-US" b="1" dirty="0"/>
                  <a:t>subset </a:t>
                </a:r>
                <a14:m>
                  <m:oMath xmlns:m="http://schemas.openxmlformats.org/officeDocument/2006/math">
                    <m:r>
                      <a:rPr lang="en-US" b="1" i="1" dirty="0"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of their Cartesian product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 a relation.</a:t>
                </a:r>
              </a:p>
              <a:p>
                <a:r>
                  <a:rPr lang="en-US" dirty="0"/>
                  <a:t>A relation defines the relationship between values of sets. </a:t>
                </a:r>
              </a:p>
              <a:p>
                <a:r>
                  <a:rPr lang="en-US" dirty="0"/>
                  <a:t>It is defined between the x-values and y-values of the ordered pairs. </a:t>
                </a:r>
              </a:p>
              <a:p>
                <a:r>
                  <a:rPr lang="en-US" dirty="0"/>
                  <a:t>The set of all x-values is called </a:t>
                </a:r>
                <a:r>
                  <a:rPr lang="en-US" b="1" dirty="0"/>
                  <a:t>the domain</a:t>
                </a:r>
                <a:r>
                  <a:rPr lang="en-US" dirty="0"/>
                  <a:t>, and the set of all y-values is called </a:t>
                </a:r>
                <a:r>
                  <a:rPr lang="en-US" b="1" dirty="0"/>
                  <a:t>the range</a:t>
                </a:r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6" t="-14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250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the Relation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31180" y="863444"/>
                <a:ext cx="11929641" cy="4972579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/>
                  <a:t>Reflexive</a:t>
                </a:r>
                <a:r>
                  <a:rPr lang="en-US" dirty="0"/>
                  <a:t>: 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be a set, and 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be a binary relation 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. Relation </a:t>
                </a:r>
                <a14:m>
                  <m:oMath xmlns:m="http://schemas.openxmlformats.org/officeDocument/2006/math">
                    <m:r>
                      <a:rPr lang="pt-BR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pt-BR" dirty="0"/>
                  <a:t> is reflexive if,</a:t>
                </a:r>
              </a:p>
              <a:p>
                <a:pPr marL="0" indent="0" algn="ctr">
                  <a:buNone/>
                </a:pPr>
                <a:r>
                  <a:rPr lang="pt-BR" dirty="0">
                    <a:solidFill>
                      <a:srgbClr val="002060"/>
                    </a:solidFill>
                  </a:rPr>
                  <a:t> 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1180" y="863444"/>
                <a:ext cx="11929641" cy="4972579"/>
              </a:xfrm>
              <a:blipFill>
                <a:blip r:embed="rId2"/>
                <a:stretch>
                  <a:fillRect l="-716" t="-15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/>
          <p:cNvGrpSpPr/>
          <p:nvPr/>
        </p:nvGrpSpPr>
        <p:grpSpPr>
          <a:xfrm>
            <a:off x="455896" y="2721117"/>
            <a:ext cx="4869139" cy="2194560"/>
            <a:chOff x="323850" y="1387923"/>
            <a:chExt cx="5486401" cy="2832689"/>
          </a:xfrm>
        </p:grpSpPr>
        <p:sp>
          <p:nvSpPr>
            <p:cNvPr id="25" name="Rectangle 24"/>
            <p:cNvSpPr/>
            <p:nvPr/>
          </p:nvSpPr>
          <p:spPr>
            <a:xfrm>
              <a:off x="323851" y="1387923"/>
              <a:ext cx="5486400" cy="54864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Example 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/>
                <p:cNvSpPr/>
                <p:nvPr/>
              </p:nvSpPr>
              <p:spPr>
                <a:xfrm>
                  <a:off x="323850" y="1934612"/>
                  <a:ext cx="5486400" cy="2286000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indent="-57150" algn="ctr">
                    <a:spcAft>
                      <a:spcPts val="1200"/>
                    </a:spcAft>
                  </a:pP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en-US" sz="2200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={1, 2} </m:t>
                      </m:r>
                    </m:oMath>
                  </a14:m>
                  <a:r>
                    <a:rPr lang="en-US" sz="2200" dirty="0">
                      <a:solidFill>
                        <a:srgbClr val="C00000"/>
                      </a:solidFill>
                    </a:rPr>
                    <a:t>and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i="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lang="en-US" sz="2200" b="0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200" i="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= {(</m:t>
                      </m:r>
                      <m:r>
                        <m:rPr>
                          <m:sty m:val="p"/>
                        </m:rPr>
                        <a:rPr lang="en-US" sz="2200" i="0" dirty="0" err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en-US" sz="2200" i="0" dirty="0" err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US" sz="2200" i="0" dirty="0" err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en-US" sz="2200" i="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 | </m:t>
                      </m:r>
                      <m:r>
                        <m:rPr>
                          <m:sty m:val="p"/>
                        </m:rPr>
                        <a:rPr lang="en-US" sz="2200" i="0" dirty="0" err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en-US" sz="2200" i="0" dirty="0" err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m:rPr>
                          <m:sty m:val="p"/>
                        </m:rPr>
                        <a:rPr lang="en-US" sz="2200" i="0" dirty="0" err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en-US" sz="2200" i="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a14:m>
                  <a:br>
                    <a:rPr lang="en-US" sz="2200" dirty="0">
                      <a:solidFill>
                        <a:srgbClr val="C00000"/>
                      </a:solidFill>
                    </a:rPr>
                  </a:br>
                  <a:r>
                    <a:rPr lang="en-US" sz="2200" i="0" dirty="0">
                      <a:solidFill>
                        <a:srgbClr val="C00000"/>
                      </a:solidFill>
                      <a:latin typeface="+mj-lt"/>
                    </a:rPr>
                    <a:t>so,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i="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lang="en-US" sz="2200" b="0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200" i="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200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200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0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1,1</m:t>
                              </m:r>
                            </m:e>
                          </m:d>
                          <m:r>
                            <a:rPr lang="en-US" sz="2200" i="0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d>
                            <m:dPr>
                              <m:ctrlPr>
                                <a:rPr lang="en-US" sz="2200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0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1,2</m:t>
                              </m:r>
                            </m:e>
                          </m:d>
                          <m:r>
                            <a:rPr lang="en-US" sz="2200" i="0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d>
                            <m:dPr>
                              <m:ctrlPr>
                                <a:rPr lang="en-US" sz="2200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0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2,2</m:t>
                              </m:r>
                            </m:e>
                          </m:d>
                        </m:e>
                      </m:d>
                    </m:oMath>
                  </a14:m>
                  <a:endParaRPr lang="en-US" sz="22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Rectangle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850" y="1934612"/>
                  <a:ext cx="5486400" cy="2286000"/>
                </a:xfrm>
                <a:prstGeom prst="rect">
                  <a:avLst/>
                </a:prstGeom>
                <a:blipFill>
                  <a:blip r:embed="rId3"/>
                  <a:stretch>
                    <a:fillRect t="-1712"/>
                  </a:stretch>
                </a:blip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/>
          <p:cNvGrpSpPr/>
          <p:nvPr/>
        </p:nvGrpSpPr>
        <p:grpSpPr>
          <a:xfrm>
            <a:off x="5943600" y="2721117"/>
            <a:ext cx="5709063" cy="2194560"/>
            <a:chOff x="6574970" y="1451423"/>
            <a:chExt cx="5486400" cy="283464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ctangle 27"/>
                <p:cNvSpPr/>
                <p:nvPr/>
              </p:nvSpPr>
              <p:spPr>
                <a:xfrm>
                  <a:off x="6574970" y="2000063"/>
                  <a:ext cx="5486400" cy="2286000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en-US" sz="220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200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1,2,3</m:t>
                          </m:r>
                        </m:e>
                      </m:d>
                      <m:r>
                        <a:rPr lang="en-US" sz="22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</m:oMath>
                  </a14:m>
                  <a:r>
                    <a:rPr lang="en-US" sz="2200" dirty="0">
                      <a:solidFill>
                        <a:srgbClr val="002060"/>
                      </a:solidFill>
                      <a:latin typeface="Cambria Math" panose="02040503050406030204" pitchFamily="18" charset="0"/>
                    </a:rPr>
                    <a:t>and 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lang="en-US" sz="2200" b="0" i="0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= {(1,1), (1,2), (2,1), (2,2), (3,</m:t>
                        </m:r>
                        <m:r>
                          <a:rPr lang="en-US" sz="2200" b="0" i="0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z="2200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}</m:t>
                        </m:r>
                      </m:oMath>
                    </m:oMathPara>
                  </a14:m>
                  <a:endParaRPr lang="en-US" sz="2200" dirty="0">
                    <a:solidFill>
                      <a:srgbClr val="002060"/>
                    </a:solidFill>
                  </a:endParaRPr>
                </a:p>
                <a:p>
                  <a:pPr algn="just">
                    <a:spcAft>
                      <a:spcPts val="1200"/>
                    </a:spcAft>
                    <a:buClr>
                      <a:srgbClr val="B53F23"/>
                    </a:buClr>
                  </a:pPr>
                  <a:endParaRPr lang="en-US" sz="2200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Rectangle 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74970" y="2000063"/>
                  <a:ext cx="5486400" cy="2286000"/>
                </a:xfrm>
                <a:prstGeom prst="rect">
                  <a:avLst/>
                </a:prstGeom>
                <a:blipFill>
                  <a:blip r:embed="rId4"/>
                  <a:stretch>
                    <a:fillRect t="-2055"/>
                  </a:stretch>
                </a:blip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Rectangle 28"/>
            <p:cNvSpPr/>
            <p:nvPr/>
          </p:nvSpPr>
          <p:spPr>
            <a:xfrm>
              <a:off x="6574970" y="1451423"/>
              <a:ext cx="5486400" cy="54864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Example 2</a:t>
              </a:r>
            </a:p>
          </p:txBody>
        </p:sp>
      </p:grpSp>
      <p:cxnSp>
        <p:nvCxnSpPr>
          <p:cNvPr id="32" name="Straight Connector 31"/>
          <p:cNvCxnSpPr/>
          <p:nvPr/>
        </p:nvCxnSpPr>
        <p:spPr>
          <a:xfrm flipV="1">
            <a:off x="2584513" y="3907975"/>
            <a:ext cx="36576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993118" y="3925010"/>
            <a:ext cx="36576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82021" y="4443433"/>
            <a:ext cx="164592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kern="0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defRPr>
            </a:lvl1pPr>
          </a:lstStyle>
          <a:p>
            <a:r>
              <a:rPr lang="en-US" sz="2400" b="1" dirty="0">
                <a:solidFill>
                  <a:srgbClr val="A3115D"/>
                </a:solidFill>
              </a:rPr>
              <a:t>Reflexive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969725" y="4456496"/>
                <a:ext cx="3828012" cy="4572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>
                <a:defPPr>
                  <a:defRPr lang="en-US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2000" b="0" i="0" u="none" strike="noStrike" kern="0" cap="none" spc="0" normalizeH="0" baseline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</a:defRPr>
                </a:lvl1pPr>
              </a:lstStyle>
              <a:p>
                <a:pPr marL="0" lvl="2" algn="ctr"/>
                <a:r>
                  <a:rPr lang="en-US" sz="2200" b="1" dirty="0">
                    <a:solidFill>
                      <a:srgbClr val="A3115D"/>
                    </a:solidFill>
                  </a:rPr>
                  <a:t>Not Reflexive since </a:t>
                </a:r>
                <a14:m>
                  <m:oMath xmlns:m="http://schemas.openxmlformats.org/officeDocument/2006/math">
                    <m:r>
                      <a:rPr lang="en-US" sz="2200" b="1" i="1" dirty="0">
                        <a:solidFill>
                          <a:srgbClr val="A3115D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b="1" i="1" dirty="0">
                        <a:solidFill>
                          <a:srgbClr val="A3115D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2200" b="1" i="1" dirty="0">
                        <a:solidFill>
                          <a:srgbClr val="A3115D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200" b="1" i="1" dirty="0">
                        <a:solidFill>
                          <a:srgbClr val="A3115D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2200" b="1" i="1" dirty="0">
                        <a:solidFill>
                          <a:srgbClr val="A3115D"/>
                        </a:solidFill>
                        <a:latin typeface="Cambria Math" panose="02040503050406030204" pitchFamily="18" charset="0"/>
                      </a:rPr>
                      <m:t>)∉</m:t>
                    </m:r>
                    <m:r>
                      <a:rPr lang="en-US" sz="2200" b="1" i="0" dirty="0">
                        <a:solidFill>
                          <a:srgbClr val="A3115D"/>
                        </a:solidFill>
                        <a:latin typeface="Cambria Math" panose="02040503050406030204" pitchFamily="18" charset="0"/>
                      </a:rPr>
                      <m:t>𝐑</m:t>
                    </m:r>
                    <m:r>
                      <a:rPr lang="en-US" sz="2200" b="1" i="0" dirty="0" smtClean="0">
                        <a:solidFill>
                          <a:srgbClr val="A3115D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US" sz="2200" b="1" dirty="0">
                  <a:solidFill>
                    <a:srgbClr val="A3115D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9725" y="4456496"/>
                <a:ext cx="3828012" cy="457200"/>
              </a:xfrm>
              <a:prstGeom prst="rect">
                <a:avLst/>
              </a:prstGeom>
              <a:blipFill>
                <a:blip r:embed="rId5"/>
                <a:stretch>
                  <a:fillRect l="-1274" t="-4000" b="-25333"/>
                </a:stretch>
              </a:blipFill>
              <a:ln w="12700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ounded Rectangle 16"/>
              <p:cNvSpPr/>
              <p:nvPr/>
            </p:nvSpPr>
            <p:spPr>
              <a:xfrm>
                <a:off x="3306932" y="1502223"/>
                <a:ext cx="4023360" cy="775854"/>
              </a:xfrm>
              <a:prstGeom prst="roundRect">
                <a:avLst/>
              </a:prstGeom>
              <a:solidFill>
                <a:srgbClr val="F6E7E6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:[(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)→((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)∈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)]</m:t>
                      </m:r>
                    </m:oMath>
                  </m:oMathPara>
                </a14:m>
                <a:endParaRPr lang="en-US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7" name="Rounded 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6932" y="1502223"/>
                <a:ext cx="4023360" cy="775854"/>
              </a:xfrm>
              <a:prstGeom prst="round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ounded Rectangle 17"/>
          <p:cNvSpPr/>
          <p:nvPr/>
        </p:nvSpPr>
        <p:spPr>
          <a:xfrm>
            <a:off x="3306932" y="1483027"/>
            <a:ext cx="4023360" cy="775854"/>
          </a:xfrm>
          <a:prstGeom prst="roundRect">
            <a:avLst/>
          </a:prstGeom>
          <a:noFill/>
          <a:ln w="28575">
            <a:solidFill>
              <a:srgbClr val="AD14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2400" dirty="0">
              <a:solidFill>
                <a:srgbClr val="4242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21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the Relation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31180" y="863444"/>
                <a:ext cx="11929641" cy="4972579"/>
              </a:xfrm>
            </p:spPr>
            <p:txBody>
              <a:bodyPr>
                <a:normAutofit/>
              </a:bodyPr>
              <a:lstStyle/>
              <a:p>
                <a:pPr marL="400050"/>
                <a:r>
                  <a:rPr lang="en-US" b="1" dirty="0"/>
                  <a:t>Symmetric</a:t>
                </a:r>
                <a:r>
                  <a:rPr lang="en-US" dirty="0"/>
                  <a:t>: A relation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on a set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is called symmetric if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pt-BR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pt-BR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pt-BR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)∈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whenever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pt-BR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pt-BR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pt-BR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)∈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, for some </a:t>
                </a:r>
                <a14:m>
                  <m:oMath xmlns:m="http://schemas.openxmlformats.org/officeDocument/2006/math">
                    <m:r>
                      <a:rPr lang="pt-BR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pt-BR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pt-BR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1180" y="863444"/>
                <a:ext cx="11929641" cy="4972579"/>
              </a:xfrm>
              <a:blipFill>
                <a:blip r:embed="rId2"/>
                <a:stretch>
                  <a:fillRect t="-1595" r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/>
          <p:cNvGrpSpPr/>
          <p:nvPr/>
        </p:nvGrpSpPr>
        <p:grpSpPr>
          <a:xfrm>
            <a:off x="697942" y="3590116"/>
            <a:ext cx="5029200" cy="1661364"/>
            <a:chOff x="323850" y="1370566"/>
            <a:chExt cx="5486401" cy="2144451"/>
          </a:xfrm>
        </p:grpSpPr>
        <p:sp>
          <p:nvSpPr>
            <p:cNvPr id="25" name="Rectangle 24"/>
            <p:cNvSpPr/>
            <p:nvPr/>
          </p:nvSpPr>
          <p:spPr>
            <a:xfrm>
              <a:off x="323851" y="1370566"/>
              <a:ext cx="5486400" cy="54864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Example 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/>
                <p:cNvSpPr/>
                <p:nvPr/>
              </p:nvSpPr>
              <p:spPr>
                <a:xfrm>
                  <a:off x="323850" y="1934613"/>
                  <a:ext cx="5486400" cy="1580404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marL="0" lvl="1" indent="-57150" algn="ctr">
                    <a:spcAft>
                      <a:spcPts val="1200"/>
                    </a:spcAft>
                  </a:pP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 sz="20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pt-BR" sz="20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={1,2,3} </m:t>
                      </m:r>
                    </m:oMath>
                  </a14:m>
                  <a:r>
                    <a:rPr lang="pt-BR" sz="2000" dirty="0">
                      <a:solidFill>
                        <a:srgbClr val="C00000"/>
                      </a:solidFill>
                    </a:rPr>
                    <a:t>and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 sz="200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lang="en-US" sz="2000" b="0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pt-BR" sz="200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={(</m:t>
                      </m:r>
                      <m:r>
                        <m:rPr>
                          <m:sty m:val="p"/>
                        </m:rPr>
                        <a:rPr lang="pt-BR" sz="200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pt-BR" sz="200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pt-BR" sz="200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pt-BR" sz="200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)|</m:t>
                      </m:r>
                      <m:r>
                        <m:rPr>
                          <m:sty m:val="p"/>
                        </m:rPr>
                        <a:rPr lang="pt-BR" sz="200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pt-BR" sz="200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m:rPr>
                          <m:sty m:val="p"/>
                        </m:rPr>
                        <a:rPr lang="pt-BR" sz="200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pt-BR" sz="200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a14:m>
                  <a:br>
                    <a:rPr lang="en-US" sz="2000" dirty="0">
                      <a:solidFill>
                        <a:srgbClr val="C00000"/>
                      </a:solidFill>
                    </a:rPr>
                  </a:b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pt-BR" sz="20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lang="en-US" sz="2000" b="0" i="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pt-BR" sz="20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={(1,2),(1,3),(2,1),(2,3),(3,1),(3,2)}</m:t>
                        </m:r>
                      </m:oMath>
                    </m:oMathPara>
                  </a14:m>
                  <a:endParaRPr lang="pt-BR" sz="2000" dirty="0">
                    <a:solidFill>
                      <a:srgbClr val="C00000"/>
                    </a:solidFill>
                  </a:endParaRPr>
                </a:p>
                <a:p>
                  <a:pPr indent="-57150" algn="ctr">
                    <a:spcAft>
                      <a:spcPts val="1200"/>
                    </a:spcAft>
                  </a:pPr>
                  <a:endParaRPr lang="en-US" sz="24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Rectangle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850" y="1934613"/>
                  <a:ext cx="5486400" cy="1580404"/>
                </a:xfrm>
                <a:prstGeom prst="rect">
                  <a:avLst/>
                </a:prstGeom>
                <a:blipFill>
                  <a:blip r:embed="rId3"/>
                  <a:stretch>
                    <a:fillRect t="-1980"/>
                  </a:stretch>
                </a:blip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/>
          <p:cNvGrpSpPr/>
          <p:nvPr/>
        </p:nvGrpSpPr>
        <p:grpSpPr>
          <a:xfrm>
            <a:off x="6130706" y="3581478"/>
            <a:ext cx="5394960" cy="1670002"/>
            <a:chOff x="6574970" y="1451423"/>
            <a:chExt cx="5486400" cy="21570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ctangle 27"/>
                <p:cNvSpPr/>
                <p:nvPr/>
              </p:nvSpPr>
              <p:spPr>
                <a:xfrm>
                  <a:off x="6574970" y="2000064"/>
                  <a:ext cx="5486400" cy="1608445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marL="57150" algn="ctr"/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b="0" i="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pt-BR" sz="200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= { 1, 2, 3} </m:t>
                      </m:r>
                    </m:oMath>
                  </a14:m>
                  <a:r>
                    <a:rPr lang="pt-BR" sz="2000" dirty="0">
                      <a:solidFill>
                        <a:srgbClr val="002060"/>
                      </a:solidFill>
                    </a:rPr>
                    <a:t>and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 sz="20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lang="en-US" sz="2000" b="0" i="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pt-BR" sz="20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= {(</m:t>
                      </m:r>
                      <m:r>
                        <m:rPr>
                          <m:sty m:val="p"/>
                        </m:rPr>
                        <a:rPr lang="pt-BR" sz="20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pt-BR" sz="20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pt-BR" sz="20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pt-BR" sz="20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 | </m:t>
                      </m:r>
                      <m:r>
                        <m:rPr>
                          <m:sty m:val="p"/>
                        </m:rPr>
                        <a:rPr lang="pt-BR" sz="20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pt-BR" sz="20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≤ </m:t>
                      </m:r>
                      <m:r>
                        <m:rPr>
                          <m:sty m:val="p"/>
                        </m:rPr>
                        <a:rPr lang="pt-BR" sz="20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pt-BR" sz="20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a14:m>
                  <a:br>
                    <a:rPr lang="en-US" sz="2000" dirty="0">
                      <a:solidFill>
                        <a:srgbClr val="002060"/>
                      </a:solidFill>
                    </a:rPr>
                  </a:br>
                  <a:r>
                    <a:rPr lang="pt-BR" sz="2000" dirty="0">
                      <a:solidFill>
                        <a:srgbClr val="002060"/>
                      </a:solidFill>
                    </a:rPr>
                    <a:t>So, </a:t>
                  </a:r>
                  <a14:m>
                    <m:oMath xmlns:m="http://schemas.openxmlformats.org/officeDocument/2006/math">
                      <m:r>
                        <a:rPr lang="en-US" sz="20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pt-BR" sz="20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lang="en-US" sz="2000" b="0" i="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pt-BR" sz="20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{(1,1), (1,2), (1,3), (2,2),(2,3),(3,3)}</m:t>
                      </m:r>
                    </m:oMath>
                  </a14:m>
                  <a:endParaRPr lang="pt-BR" sz="2000" dirty="0">
                    <a:solidFill>
                      <a:srgbClr val="002060"/>
                    </a:solidFill>
                  </a:endParaRPr>
                </a:p>
                <a:p>
                  <a:pPr algn="ctr">
                    <a:spcAft>
                      <a:spcPts val="1200"/>
                    </a:spcAft>
                    <a:buClr>
                      <a:srgbClr val="B53F23"/>
                    </a:buClr>
                  </a:pPr>
                  <a:endParaRPr lang="en-US" sz="2000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Rectangle 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74970" y="2000064"/>
                  <a:ext cx="5486400" cy="1608445"/>
                </a:xfrm>
                <a:prstGeom prst="rect">
                  <a:avLst/>
                </a:prstGeom>
                <a:blipFill>
                  <a:blip r:embed="rId4"/>
                  <a:stretch>
                    <a:fillRect t="-1456"/>
                  </a:stretch>
                </a:blip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Rectangle 28"/>
            <p:cNvSpPr/>
            <p:nvPr/>
          </p:nvSpPr>
          <p:spPr>
            <a:xfrm>
              <a:off x="6574970" y="1451423"/>
              <a:ext cx="5486400" cy="54864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Example 2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697942" y="3132916"/>
            <a:ext cx="164592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kern="0" cap="none" spc="0" normalizeH="0" baseline="0">
                <a:ln>
                  <a:noFill/>
                </a:ln>
                <a:solidFill>
                  <a:srgbClr val="A3115D"/>
                </a:solidFill>
                <a:effectLst/>
                <a:uLnTx/>
                <a:uFillTx/>
              </a:defRPr>
            </a:lvl1pPr>
          </a:lstStyle>
          <a:p>
            <a:r>
              <a:rPr lang="en-US" dirty="0"/>
              <a:t>Symmetric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130706" y="3106022"/>
            <a:ext cx="18288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kern="0" cap="none" spc="0" normalizeH="0" baseline="0">
                <a:ln>
                  <a:noFill/>
                </a:ln>
                <a:solidFill>
                  <a:srgbClr val="A3115D"/>
                </a:solidFill>
                <a:effectLst/>
                <a:uLnTx/>
                <a:uFillTx/>
              </a:defRPr>
            </a:lvl1pPr>
          </a:lstStyle>
          <a:p>
            <a:r>
              <a:rPr lang="en-US" dirty="0"/>
              <a:t>Asymmetric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ounded Rectangle 12"/>
              <p:cNvSpPr/>
              <p:nvPr/>
            </p:nvSpPr>
            <p:spPr>
              <a:xfrm>
                <a:off x="3621333" y="1735506"/>
                <a:ext cx="5213386" cy="775854"/>
              </a:xfrm>
              <a:prstGeom prst="roundRect">
                <a:avLst/>
              </a:prstGeom>
              <a:solidFill>
                <a:srgbClr val="F6E7E6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715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:∀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:[((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)∈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)→((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)∈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)]</m:t>
                      </m:r>
                    </m:oMath>
                  </m:oMathPara>
                </a14:m>
                <a:endParaRPr lang="pt-BR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" name="Rounded 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1333" y="1735506"/>
                <a:ext cx="5213386" cy="775854"/>
              </a:xfrm>
              <a:prstGeom prst="round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ounded Rectangle 13"/>
          <p:cNvSpPr/>
          <p:nvPr/>
        </p:nvSpPr>
        <p:spPr>
          <a:xfrm>
            <a:off x="3621332" y="1737154"/>
            <a:ext cx="5213387" cy="775854"/>
          </a:xfrm>
          <a:prstGeom prst="roundRect">
            <a:avLst/>
          </a:prstGeom>
          <a:noFill/>
          <a:ln w="28575">
            <a:solidFill>
              <a:srgbClr val="AD14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2400" dirty="0">
              <a:solidFill>
                <a:srgbClr val="424242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1761549" y="4708787"/>
            <a:ext cx="36576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026460" y="4708787"/>
            <a:ext cx="36576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2401631" y="4708787"/>
            <a:ext cx="36576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319688" y="4708787"/>
            <a:ext cx="36576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3655667" y="4708787"/>
            <a:ext cx="3657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946707" y="4708787"/>
            <a:ext cx="3657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002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0" grpId="0" animBg="1"/>
      <p:bldP spid="31" grpId="0" animBg="1"/>
      <p:bldP spid="13" grpId="0" animBg="1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the Relation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31180" y="863444"/>
                <a:ext cx="11929641" cy="4972579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/>
                  <a:t>Transitive</a:t>
                </a:r>
                <a:r>
                  <a:rPr lang="en-US" dirty="0"/>
                  <a:t>: A relation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on a set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, is called transitive if whenever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)∈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)∈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, then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)∈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, for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.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1180" y="863444"/>
                <a:ext cx="11929641" cy="4972579"/>
              </a:xfrm>
              <a:blipFill>
                <a:blip r:embed="rId2"/>
                <a:stretch>
                  <a:fillRect l="-716" t="-1595" r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/>
          <p:cNvGrpSpPr/>
          <p:nvPr/>
        </p:nvGrpSpPr>
        <p:grpSpPr>
          <a:xfrm>
            <a:off x="444766" y="3274820"/>
            <a:ext cx="5185249" cy="2194560"/>
            <a:chOff x="323850" y="1387923"/>
            <a:chExt cx="5486401" cy="2832689"/>
          </a:xfrm>
        </p:grpSpPr>
        <p:sp>
          <p:nvSpPr>
            <p:cNvPr id="25" name="Rectangle 24"/>
            <p:cNvSpPr/>
            <p:nvPr/>
          </p:nvSpPr>
          <p:spPr>
            <a:xfrm>
              <a:off x="323851" y="1387923"/>
              <a:ext cx="5486400" cy="54864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Example 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/>
                <p:cNvSpPr/>
                <p:nvPr/>
              </p:nvSpPr>
              <p:spPr>
                <a:xfrm>
                  <a:off x="323850" y="1934612"/>
                  <a:ext cx="5486400" cy="2286000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marL="857250" lvl="1" indent="-342900"/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 sz="2000" b="0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pt-BR" sz="2000" b="0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={ 1, 2, 3} </m:t>
                      </m:r>
                    </m:oMath>
                  </a14:m>
                  <a:r>
                    <a:rPr lang="pt-BR" sz="2000" dirty="0">
                      <a:solidFill>
                        <a:srgbClr val="C00000"/>
                      </a:solidFill>
                    </a:rPr>
                    <a:t>and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 sz="2000" b="0" i="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lang="en-US" sz="2000" b="0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pt-BR" sz="2000" b="0" i="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={(</m:t>
                      </m:r>
                      <m:r>
                        <m:rPr>
                          <m:sty m:val="p"/>
                        </m:rPr>
                        <a:rPr lang="pt-BR" sz="2000" b="0" i="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pt-BR" sz="2000" b="0" i="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pt-BR" sz="2000" b="0" i="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pt-BR" sz="2000" b="0" i="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 | </m:t>
                      </m:r>
                      <m:r>
                        <m:rPr>
                          <m:sty m:val="p"/>
                        </m:rPr>
                        <a:rPr lang="pt-BR" sz="2000" b="0" i="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pt-BR" sz="2000" b="0" i="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≤ </m:t>
                      </m:r>
                      <m:r>
                        <m:rPr>
                          <m:sty m:val="p"/>
                        </m:rPr>
                        <a:rPr lang="pt-BR" sz="2000" b="0" i="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pt-BR" sz="2000" b="0" i="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a14:m>
                  <a:endParaRPr lang="en-US" sz="2000" dirty="0">
                    <a:solidFill>
                      <a:srgbClr val="C00000"/>
                    </a:solidFill>
                  </a:endParaRPr>
                </a:p>
                <a:p>
                  <a:pPr marL="400050" indent="-342900"/>
                  <a:r>
                    <a:rPr lang="pt-BR" sz="2000" dirty="0">
                      <a:solidFill>
                        <a:srgbClr val="C00000"/>
                      </a:solidFill>
                    </a:rPr>
                    <a:t>So,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 sz="2000" b="0" i="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lang="en-US" sz="2000" b="0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pt-BR" sz="2000" b="0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={(1,1), (1,2), (1,3), (2,2),(2,3),(3,3)}</m:t>
                      </m:r>
                    </m:oMath>
                  </a14:m>
                  <a:endParaRPr lang="pt-BR" sz="2000" dirty="0">
                    <a:solidFill>
                      <a:srgbClr val="C00000"/>
                    </a:solidFill>
                  </a:endParaRPr>
                </a:p>
                <a:p>
                  <a:pPr marL="857250" lvl="1" indent="-342900"/>
                  <a:endParaRPr lang="pt-BR" sz="20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Rectangle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850" y="1934612"/>
                  <a:ext cx="5486400" cy="2286000"/>
                </a:xfrm>
                <a:prstGeom prst="rect">
                  <a:avLst/>
                </a:prstGeom>
                <a:blipFill>
                  <a:blip r:embed="rId3"/>
                  <a:stretch>
                    <a:fillRect l="-117" t="-1370" r="-117"/>
                  </a:stretch>
                </a:blip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/>
          <p:cNvGrpSpPr/>
          <p:nvPr/>
        </p:nvGrpSpPr>
        <p:grpSpPr>
          <a:xfrm>
            <a:off x="5990885" y="3239859"/>
            <a:ext cx="5709063" cy="2194560"/>
            <a:chOff x="6574970" y="1451423"/>
            <a:chExt cx="5486400" cy="283464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ctangle 27"/>
                <p:cNvSpPr/>
                <p:nvPr/>
              </p:nvSpPr>
              <p:spPr>
                <a:xfrm>
                  <a:off x="6574970" y="2000063"/>
                  <a:ext cx="5486400" cy="2286000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>
                    <a:buClr>
                      <a:srgbClr val="B53F23"/>
                    </a:buClr>
                  </a:pP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pt-BR" sz="200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pt-BR" sz="2000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2000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 1, 2, 3</m:t>
                          </m:r>
                          <m:r>
                            <a:rPr lang="en-US" sz="2000" b="0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,4</m:t>
                          </m:r>
                        </m:e>
                      </m:d>
                      <m:r>
                        <a:rPr lang="en-US" sz="2000" b="0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</m:oMath>
                  </a14:m>
                  <a:r>
                    <a:rPr lang="en-US" sz="2000" b="0" i="0" dirty="0">
                      <a:solidFill>
                        <a:srgbClr val="002060"/>
                      </a:solidFill>
                      <a:latin typeface="+mj-lt"/>
                    </a:rPr>
                    <a:t>and</a:t>
                  </a:r>
                  <a14:m>
                    <m:oMath xmlns:m="http://schemas.openxmlformats.org/officeDocument/2006/math">
                      <m:r>
                        <a:rPr lang="en-US" sz="2000" b="0" i="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endParaRPr lang="en-US" sz="2000" b="0" i="0" dirty="0">
                    <a:solidFill>
                      <a:srgbClr val="002060"/>
                    </a:solidFill>
                    <a:latin typeface="Cambria Math" panose="02040503050406030204" pitchFamily="18" charset="0"/>
                  </a:endParaRPr>
                </a:p>
                <a:p>
                  <a:pPr>
                    <a:buClr>
                      <a:srgbClr val="B53F23"/>
                    </a:buClr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000" b="0" i="0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lang="en-US" sz="2000" b="0" i="0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 =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pt-BR" sz="200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sz="200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sz="2000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a</m:t>
                                </m:r>
                                <m:r>
                                  <a:rPr lang="en-US" sz="2000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000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</m:d>
                            <m:r>
                              <a:rPr lang="en-US" sz="20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 | </m:t>
                            </m:r>
                            <m:r>
                              <a:rPr lang="en-US" sz="20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𝑤h𝑒𝑟𝑒</m:t>
                            </m:r>
                            <m:r>
                              <a:rPr lang="en-US" sz="20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20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𝑖𝑠</m:t>
                            </m:r>
                            <m:r>
                              <a:rPr lang="en-US" sz="20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20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𝑠𝑢𝑐𝑐𝑒𝑠𝑠𝑜𝑟</m:t>
                            </m:r>
                            <m:r>
                              <a:rPr lang="en-US" sz="20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𝑜𝑓</m:t>
                            </m:r>
                            <m:r>
                              <a:rPr lang="en-US" sz="20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oMath>
                    </m:oMathPara>
                  </a14:m>
                  <a:endParaRPr lang="en-US" sz="2000" dirty="0">
                    <a:solidFill>
                      <a:srgbClr val="002060"/>
                    </a:solidFill>
                    <a:latin typeface="Cambria Math" panose="02040503050406030204" pitchFamily="18" charset="0"/>
                  </a:endParaRPr>
                </a:p>
                <a:p>
                  <a:pPr>
                    <a:buClr>
                      <a:srgbClr val="B53F23"/>
                    </a:buClr>
                  </a:pPr>
                  <a:r>
                    <a:rPr lang="en-US" sz="2000" dirty="0">
                      <a:solidFill>
                        <a:srgbClr val="002060"/>
                      </a:solidFill>
                      <a:latin typeface="Cambria Math" panose="02040503050406030204" pitchFamily="18" charset="0"/>
                    </a:rPr>
                    <a:t>So,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 sz="200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lang="en-US" sz="2000" b="0" i="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pt-BR" sz="20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ctrlPr>
                            <a:rPr lang="pt-BR" sz="2000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2000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US" sz="2000" b="0" i="0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pt-BR" sz="20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pt-BR" sz="2000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0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pt-BR" sz="2000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0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US" sz="2000" b="0" i="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,(3,4)</m:t>
                      </m:r>
                      <m:r>
                        <a:rPr lang="pt-BR" sz="20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a14:m>
                  <a:endParaRPr lang="pt-BR" sz="2000" dirty="0">
                    <a:solidFill>
                      <a:srgbClr val="002060"/>
                    </a:solidFill>
                  </a:endParaRPr>
                </a:p>
                <a:p>
                  <a:pPr algn="ctr">
                    <a:spcAft>
                      <a:spcPts val="1200"/>
                    </a:spcAft>
                    <a:buClr>
                      <a:srgbClr val="B53F23"/>
                    </a:buClr>
                  </a:pPr>
                  <a:endParaRPr lang="en-US" sz="2000" dirty="0">
                    <a:solidFill>
                      <a:srgbClr val="002060"/>
                    </a:solidFill>
                    <a:latin typeface="Cambria Math" panose="02040503050406030204" pitchFamily="18" charset="0"/>
                  </a:endParaRPr>
                </a:p>
                <a:p>
                  <a:pPr algn="ctr">
                    <a:spcAft>
                      <a:spcPts val="1200"/>
                    </a:spcAft>
                    <a:buClr>
                      <a:srgbClr val="B53F23"/>
                    </a:buClr>
                  </a:pPr>
                  <a:endParaRPr lang="en-US" sz="2000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Rectangle 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74970" y="2000063"/>
                  <a:ext cx="5486400" cy="2286000"/>
                </a:xfrm>
                <a:prstGeom prst="rect">
                  <a:avLst/>
                </a:prstGeom>
                <a:blipFill>
                  <a:blip r:embed="rId4"/>
                  <a:stretch>
                    <a:fillRect l="-1066" t="-1027"/>
                  </a:stretch>
                </a:blip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Rectangle 28"/>
            <p:cNvSpPr/>
            <p:nvPr/>
          </p:nvSpPr>
          <p:spPr>
            <a:xfrm>
              <a:off x="6574970" y="1451423"/>
              <a:ext cx="5486400" cy="54864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Example 2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3801212" y="2813797"/>
            <a:ext cx="18288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kern="0" cap="none" spc="0" normalizeH="0" baseline="0">
                <a:ln>
                  <a:noFill/>
                </a:ln>
                <a:solidFill>
                  <a:srgbClr val="A3115D"/>
                </a:solidFill>
                <a:effectLst/>
                <a:uLnTx/>
                <a:uFillTx/>
              </a:defRPr>
            </a:lvl1pPr>
          </a:lstStyle>
          <a:p>
            <a:r>
              <a:rPr lang="en-US" dirty="0"/>
              <a:t>Transitive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ounded Rectangle 11"/>
              <p:cNvSpPr/>
              <p:nvPr/>
            </p:nvSpPr>
            <p:spPr>
              <a:xfrm>
                <a:off x="2785077" y="1772220"/>
                <a:ext cx="7315200" cy="775854"/>
              </a:xfrm>
              <a:prstGeom prst="roundRect">
                <a:avLst/>
              </a:prstGeom>
              <a:solidFill>
                <a:srgbClr val="F6E7E6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715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:∀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:∀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[([(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)∈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]∧[(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)∈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]→((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pt-BR" sz="24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pt-BR" sz="24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)]</m:t>
                      </m:r>
                    </m:oMath>
                  </m:oMathPara>
                </a14:m>
                <a:endParaRPr lang="pt-BR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Rounded 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5077" y="1772220"/>
                <a:ext cx="7315200" cy="77585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ounded Rectangle 12"/>
          <p:cNvSpPr/>
          <p:nvPr/>
        </p:nvSpPr>
        <p:spPr>
          <a:xfrm>
            <a:off x="2785077" y="1776043"/>
            <a:ext cx="7315200" cy="775854"/>
          </a:xfrm>
          <a:prstGeom prst="roundRect">
            <a:avLst/>
          </a:prstGeom>
          <a:noFill/>
          <a:ln w="28575">
            <a:solidFill>
              <a:srgbClr val="AD14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2400" dirty="0">
              <a:solidFill>
                <a:srgbClr val="424242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961416" y="4052721"/>
            <a:ext cx="548640" cy="320040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2419317" y="4372761"/>
            <a:ext cx="36576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351964" y="4372761"/>
            <a:ext cx="36576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661374" y="2766436"/>
            <a:ext cx="201168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kern="0" cap="none" spc="0" normalizeH="0" baseline="0">
                <a:ln>
                  <a:noFill/>
                </a:ln>
                <a:solidFill>
                  <a:srgbClr val="A3115D"/>
                </a:solidFill>
                <a:effectLst/>
                <a:uLnTx/>
                <a:uFillTx/>
              </a:defRPr>
            </a:lvl1pPr>
          </a:lstStyle>
          <a:p>
            <a:r>
              <a:rPr lang="en-US" dirty="0"/>
              <a:t>Not Transitive </a:t>
            </a:r>
          </a:p>
        </p:txBody>
      </p:sp>
    </p:spTree>
    <p:extLst>
      <p:ext uri="{BB962C8B-B14F-4D97-AF65-F5344CB8AC3E}">
        <p14:creationId xmlns:p14="http://schemas.microsoft.com/office/powerpoint/2010/main" val="154671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2" grpId="0" animBg="1"/>
      <p:bldP spid="13" grpId="0" animBg="1"/>
      <p:bldP spid="14" grpId="0" animBg="1"/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Equivalence Relation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/>
                  <a:t>Equivalence Relation </a:t>
                </a:r>
                <a:r>
                  <a:rPr lang="en-US" dirty="0"/>
                  <a:t>declares or shows some kind of equality or equivalence.</a:t>
                </a:r>
              </a:p>
              <a:p>
                <a:r>
                  <a:rPr lang="en-US" dirty="0"/>
                  <a:t>If the relation satisfies all three properties </a:t>
                </a:r>
                <a:r>
                  <a:rPr lang="en-US" b="1" dirty="0"/>
                  <a:t>reflexive, symmetric and transitive </a:t>
                </a:r>
                <a:r>
                  <a:rPr lang="en-US" dirty="0"/>
                  <a:t>then it is called an Equivalence Relation.</a:t>
                </a:r>
              </a:p>
              <a:p>
                <a:r>
                  <a:rPr lang="en-US" dirty="0"/>
                  <a:t>Equality ‘=’ relation is the equivalence relation because equality proves the required conditions.</a:t>
                </a:r>
              </a:p>
              <a:p>
                <a:pPr marL="857250" lvl="1" indent="-342900">
                  <a:buFont typeface="+mj-lt"/>
                  <a:buAutoNum type="arabicPeriod"/>
                </a:pPr>
                <a:r>
                  <a:rPr lang="en-US" sz="2400" b="1" dirty="0"/>
                  <a:t>Reflexive</a:t>
                </a:r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400" dirty="0"/>
                  <a:t> is true for all values of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400" dirty="0"/>
                  <a:t>. </a:t>
                </a:r>
              </a:p>
              <a:p>
                <a:pPr marL="857250" lvl="1" indent="-342900">
                  <a:buFont typeface="+mj-lt"/>
                  <a:buAutoNum type="arabicPeriod"/>
                </a:pPr>
                <a:r>
                  <a:rPr lang="en-US" sz="2400" b="1" dirty="0"/>
                  <a:t>Symmetric</a:t>
                </a:r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400" dirty="0"/>
                  <a:t> is true for all values of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400" dirty="0"/>
                  <a:t>.</a:t>
                </a:r>
              </a:p>
              <a:p>
                <a:pPr marL="857250" lvl="1" indent="-342900">
                  <a:buFont typeface="+mj-lt"/>
                  <a:buAutoNum type="arabicPeriod"/>
                </a:pPr>
                <a:r>
                  <a:rPr lang="en-US" sz="2400" b="1" dirty="0"/>
                  <a:t>Transitive</a:t>
                </a:r>
                <a:r>
                  <a:rPr lang="en-US" sz="2400" dirty="0"/>
                  <a:t>: if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2400" dirty="0"/>
                  <a:t> is true for all values then we can say that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2400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716" t="-1418" r="-81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523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Relationship between </a:t>
                </a:r>
                <a:r>
                  <a:rPr lang="en-US" b="1" dirty="0"/>
                  <a:t>two sets of numbers </a:t>
                </a:r>
                <a:r>
                  <a:rPr lang="en-US" dirty="0"/>
                  <a:t>is known as a function.</a:t>
                </a:r>
              </a:p>
              <a:p>
                <a:r>
                  <a:rPr lang="en-US" dirty="0"/>
                  <a:t>Function is the special kind of relation in which there is </a:t>
                </a:r>
                <a:r>
                  <a:rPr lang="en-US" b="1" dirty="0"/>
                  <a:t>only one output for each input</a:t>
                </a:r>
                <a:r>
                  <a:rPr lang="en-US" dirty="0"/>
                  <a:t>. </a:t>
                </a:r>
              </a:p>
              <a:p>
                <a:r>
                  <a:rPr lang="en-US" dirty="0"/>
                  <a:t>A number in one set is </a:t>
                </a:r>
                <a:r>
                  <a:rPr lang="en-US" b="1" dirty="0"/>
                  <a:t>mapped to </a:t>
                </a:r>
                <a:r>
                  <a:rPr lang="en-US" dirty="0"/>
                  <a:t>number in another set by the function. </a:t>
                </a:r>
              </a:p>
              <a:p>
                <a:r>
                  <a:rPr lang="en-US" dirty="0"/>
                  <a:t>Example: this tree </a:t>
                </a:r>
                <a:r>
                  <a:rPr lang="en-US" b="1" dirty="0"/>
                  <a:t>grows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𝟐𝟎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1" dirty="0"/>
                  <a:t>cm </a:t>
                </a:r>
                <a:r>
                  <a:rPr lang="en-US" dirty="0"/>
                  <a:t>every year, so the height of the tree is related to its age using the function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dirty="0"/>
                  <a:t>:</a:t>
                </a:r>
              </a:p>
              <a:p>
                <a:pPr marL="1770063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𝒂𝒈𝒆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) = 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𝒂𝒈𝒆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en-US" dirty="0"/>
              </a:p>
              <a:p>
                <a:pPr marL="0" indent="0" algn="l">
                  <a:buNone/>
                </a:pPr>
                <a:r>
                  <a:rPr lang="en-US" dirty="0"/>
                  <a:t>		</a:t>
                </a:r>
                <a:r>
                  <a:rPr lang="en-US" dirty="0">
                    <a:solidFill>
                      <a:srgbClr val="C00000"/>
                    </a:solidFill>
                  </a:rPr>
                  <a:t>So, if the </a:t>
                </a:r>
                <a:r>
                  <a:rPr lang="en-US" b="1" dirty="0">
                    <a:solidFill>
                      <a:srgbClr val="C00000"/>
                    </a:solidFill>
                  </a:rPr>
                  <a:t>age is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r>
                  <a:rPr lang="en-US" b="1" dirty="0">
                    <a:solidFill>
                      <a:srgbClr val="C00000"/>
                    </a:solidFill>
                  </a:rPr>
                  <a:t> years</a:t>
                </a:r>
                <a:r>
                  <a:rPr lang="en-US" dirty="0">
                    <a:solidFill>
                      <a:srgbClr val="C00000"/>
                    </a:solidFill>
                  </a:rPr>
                  <a:t>, </a:t>
                </a:r>
              </a:p>
              <a:p>
                <a:pPr marL="0" indent="0" algn="l">
                  <a:buNone/>
                </a:pPr>
                <a:r>
                  <a:rPr lang="en-US" dirty="0">
                    <a:solidFill>
                      <a:srgbClr val="C00000"/>
                    </a:solidFill>
                  </a:rPr>
                  <a:t>			then height is 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𝒉</m:t>
                    </m:r>
                    <m:d>
                      <m:dPr>
                        <m:ctrlPr>
                          <a:rPr lang="en-US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</m:d>
                    <m:r>
                      <a:rPr lang="en-US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×</m:t>
                    </m:r>
                    <m:r>
                      <a:rPr lang="en-US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𝟐𝟎</m:t>
                    </m:r>
                    <m:r>
                      <a:rPr lang="en-US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r>
                      <a:rPr lang="en-US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𝟐𝟎𝟎</m:t>
                    </m:r>
                    <m:r>
                      <a:rPr lang="en-US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srgbClr val="C00000"/>
                    </a:solidFill>
                  </a:rPr>
                  <a:t>cm</a:t>
                </a:r>
              </a:p>
              <a:p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𝒉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b="1" i="1" dirty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𝟐𝟎𝟎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 like saying </a:t>
                </a:r>
                <a:r>
                  <a:rPr lang="en-US" b="1" dirty="0"/>
                  <a:t>10 is related to 200</a:t>
                </a:r>
                <a:r>
                  <a:rPr lang="en-US" dirty="0"/>
                  <a:t>. </a:t>
                </a:r>
              </a:p>
              <a:p>
                <a:r>
                  <a:rPr lang="en-US" dirty="0">
                    <a:solidFill>
                      <a:srgbClr val="002060"/>
                    </a:solidFill>
                  </a:rPr>
                  <a:t>Here, age is called Domain and height is called Codomain</a:t>
                </a:r>
                <a:r>
                  <a:rPr lang="en-US" b="1" dirty="0">
                    <a:solidFill>
                      <a:srgbClr val="002060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6" t="-1418" r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5194" y="3070094"/>
            <a:ext cx="1333500" cy="114743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12344" y="4677262"/>
            <a:ext cx="7132320" cy="457200"/>
          </a:xfrm>
          <a:prstGeom prst="roundRect">
            <a:avLst/>
          </a:prstGeom>
          <a:noFill/>
          <a:ln w="28575">
            <a:solidFill>
              <a:srgbClr val="AD14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7427685" y="3760324"/>
            <a:ext cx="1066800" cy="457200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63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Notations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31180" y="863444"/>
                <a:ext cx="11929641" cy="5590565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n-US" b="1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Domain</a:t>
                </a:r>
                <a:r>
                  <a:rPr lang="en-US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: Values given as </a:t>
                </a:r>
                <a:r>
                  <a:rPr lang="en-US" b="1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input to the function </a:t>
                </a:r>
                <a:r>
                  <a:rPr lang="en-US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is called the domain of the function.</a:t>
                </a:r>
              </a:p>
              <a:p>
                <a:pPr algn="just"/>
                <a:r>
                  <a:rPr lang="en-US" b="1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Codomain</a:t>
                </a:r>
                <a:r>
                  <a:rPr lang="en-US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: Values that </a:t>
                </a:r>
                <a:r>
                  <a:rPr lang="en-US" b="1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may possibly </a:t>
                </a:r>
                <a:r>
                  <a:rPr lang="en-US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come out of a function is the codomain.</a:t>
                </a:r>
              </a:p>
              <a:p>
                <a:pPr algn="just"/>
                <a:r>
                  <a:rPr lang="en-US" b="1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Range</a:t>
                </a:r>
                <a:r>
                  <a:rPr lang="en-US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: </a:t>
                </a:r>
                <a:r>
                  <a:rPr lang="en-US" b="1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Actual values </a:t>
                </a:r>
                <a:r>
                  <a:rPr lang="en-US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that come out of a function is a range.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0" indent="0" algn="just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r>
                  <a:rPr lang="en-US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Example: </a:t>
                </a:r>
              </a:p>
              <a:p>
                <a:pPr marL="1481138" lvl="1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anose="05000000000000000000" pitchFamily="2" charset="2"/>
                        </a:rPr>
                        <m:t></m:t>
                      </m:r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anose="05000000000000000000" pitchFamily="2" charset="2"/>
                        </a:rPr>
                        <m:t>𝐵</m:t>
                      </m:r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anose="05000000000000000000" pitchFamily="2" charset="2"/>
                        </a:rPr>
                        <m:t>, </m:t>
                      </m:r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anose="05000000000000000000" pitchFamily="2" charset="2"/>
                        </a:rPr>
                        <m:t>𝑓</m:t>
                      </m:r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anose="05000000000000000000" pitchFamily="2" charset="2"/>
                        </a:rPr>
                        <m:t>(</m:t>
                      </m:r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anose="05000000000000000000" pitchFamily="2" charset="2"/>
                        </a:rPr>
                        <m:t>𝑥</m:t>
                      </m:r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anose="05000000000000000000" pitchFamily="2" charset="2"/>
                        </a:rPr>
                        <m:t>)=2</m:t>
                      </m:r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anose="05000000000000000000" pitchFamily="2" charset="2"/>
                        </a:rPr>
                        <m:t>𝑥</m:t>
                      </m:r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anose="05000000000000000000" pitchFamily="2" charset="2"/>
                        </a:rPr>
                        <m:t>+1</m:t>
                      </m:r>
                    </m:oMath>
                  </m:oMathPara>
                </a14:m>
                <a:endParaRPr lang="en-US" sz="2400" i="1" dirty="0">
                  <a:ea typeface="Cambria Math" panose="02040503050406030204" pitchFamily="18" charset="0"/>
                </a:endParaRPr>
              </a:p>
              <a:p>
                <a:pPr marL="2519363" lvl="1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(1)=2(1)+1=3</m:t>
                      </m:r>
                    </m:oMath>
                  </m:oMathPara>
                </a14:m>
                <a:endParaRPr lang="en-US" sz="2400" i="1" dirty="0">
                  <a:ea typeface="Cambria Math" panose="02040503050406030204" pitchFamily="18" charset="0"/>
                </a:endParaRPr>
              </a:p>
              <a:p>
                <a:pPr marL="2519363" lvl="1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(2)=2(2)+1=5</m:t>
                      </m:r>
                    </m:oMath>
                  </m:oMathPara>
                </a14:m>
                <a:endParaRPr lang="en-US" sz="2400" i="1" dirty="0">
                  <a:ea typeface="Cambria Math" panose="02040503050406030204" pitchFamily="18" charset="0"/>
                </a:endParaRPr>
              </a:p>
              <a:p>
                <a:pPr marL="2519363" lvl="1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+1=7</m:t>
                      </m:r>
                    </m:oMath>
                  </m:oMathPara>
                </a14:m>
                <a:endParaRPr lang="en-US" sz="2400" i="1" dirty="0">
                  <a:ea typeface="Cambria Math" panose="02040503050406030204" pitchFamily="18" charset="0"/>
                </a:endParaRPr>
              </a:p>
              <a:p>
                <a:pPr marL="2519363" lvl="1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(4)=2(4)+1=9</m:t>
                      </m:r>
                    </m:oMath>
                  </m:oMathPara>
                </a14:m>
                <a:endParaRPr lang="en-US" sz="2400" i="1" dirty="0">
                  <a:ea typeface="Cambria Math" panose="02040503050406030204" pitchFamily="18" charset="0"/>
                </a:endParaRPr>
              </a:p>
              <a:p>
                <a:r>
                  <a:rPr lang="en-US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The </a:t>
                </a:r>
                <a:r>
                  <a:rPr lang="en-US" b="1" dirty="0">
                    <a:ea typeface="Cambria Math" panose="02040503050406030204" pitchFamily="18" charset="0"/>
                  </a:rPr>
                  <a:t>R</a:t>
                </a:r>
                <a:r>
                  <a:rPr lang="en-US" b="1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ange </a:t>
                </a:r>
                <a:r>
                  <a:rPr lang="en-US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of the function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3, 5, 7, 9</m:t>
                        </m:r>
                      </m:e>
                    </m:d>
                  </m:oMath>
                </a14:m>
                <a:endParaRPr lang="en-US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1180" y="863444"/>
                <a:ext cx="11929641" cy="5590565"/>
              </a:xfrm>
              <a:blipFill rotWithShape="0">
                <a:blip r:embed="rId2"/>
                <a:stretch>
                  <a:fillRect l="-716" t="-14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7843768" y="5840603"/>
            <a:ext cx="1071632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AD1457"/>
                </a:solidFill>
              </a:rPr>
              <a:t>Domain </a:t>
            </a:r>
          </a:p>
        </p:txBody>
      </p:sp>
      <p:sp>
        <p:nvSpPr>
          <p:cNvPr id="7" name="Rectangle 6"/>
          <p:cNvSpPr/>
          <p:nvPr/>
        </p:nvSpPr>
        <p:spPr>
          <a:xfrm>
            <a:off x="9296400" y="5873983"/>
            <a:ext cx="11811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AD1457"/>
                </a:solidFill>
              </a:rPr>
              <a:t>Codomain </a:t>
            </a:r>
          </a:p>
        </p:txBody>
      </p:sp>
      <p:sp>
        <p:nvSpPr>
          <p:cNvPr id="8" name="Rectangle 7"/>
          <p:cNvSpPr/>
          <p:nvPr/>
        </p:nvSpPr>
        <p:spPr>
          <a:xfrm>
            <a:off x="5157649" y="3451266"/>
            <a:ext cx="396618" cy="155448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7877036" y="3429000"/>
            <a:ext cx="809764" cy="197550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9448800" y="2819401"/>
            <a:ext cx="914400" cy="30616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8116437" y="3530224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6437" y="3530224"/>
                <a:ext cx="381000" cy="3810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8124209" y="3979083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4209" y="3979083"/>
                <a:ext cx="381000" cy="3810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8131981" y="4427942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1981" y="4427942"/>
                <a:ext cx="381000" cy="38100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8139752" y="4876800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9752" y="4876800"/>
                <a:ext cx="381000" cy="38100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9677400" y="3048000"/>
                <a:ext cx="495300" cy="283304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>
                  <a:solidFill>
                    <a:srgbClr val="002060"/>
                  </a:solidFill>
                </a:endParaRPr>
              </a:p>
              <a:p>
                <a:pPr algn="ctr"/>
                <a:r>
                  <a:rPr lang="en-US" dirty="0">
                    <a:solidFill>
                      <a:srgbClr val="002060"/>
                    </a:solidFill>
                  </a:rPr>
                  <a:t>2</a:t>
                </a:r>
              </a:p>
              <a:p>
                <a:pPr algn="ctr"/>
                <a:r>
                  <a:rPr lang="en-US" dirty="0">
                    <a:solidFill>
                      <a:srgbClr val="002060"/>
                    </a:solidFill>
                  </a:rPr>
                  <a:t>3</a:t>
                </a:r>
              </a:p>
              <a:p>
                <a:pPr algn="ctr"/>
                <a:r>
                  <a:rPr lang="en-US" dirty="0">
                    <a:solidFill>
                      <a:srgbClr val="002060"/>
                    </a:solidFill>
                  </a:rPr>
                  <a:t>4</a:t>
                </a:r>
              </a:p>
              <a:p>
                <a:pPr algn="ctr"/>
                <a:r>
                  <a:rPr lang="en-US" dirty="0">
                    <a:solidFill>
                      <a:srgbClr val="002060"/>
                    </a:solidFill>
                  </a:rPr>
                  <a:t>5</a:t>
                </a:r>
              </a:p>
              <a:p>
                <a:pPr algn="ctr"/>
                <a:r>
                  <a:rPr lang="en-US" dirty="0">
                    <a:solidFill>
                      <a:srgbClr val="002060"/>
                    </a:solidFill>
                  </a:rPr>
                  <a:t>6</a:t>
                </a:r>
              </a:p>
              <a:p>
                <a:pPr algn="ctr"/>
                <a:r>
                  <a:rPr lang="en-US" dirty="0">
                    <a:solidFill>
                      <a:srgbClr val="002060"/>
                    </a:solidFill>
                  </a:rPr>
                  <a:t>7</a:t>
                </a:r>
              </a:p>
              <a:p>
                <a:pPr algn="ctr"/>
                <a:r>
                  <a:rPr lang="en-US" dirty="0">
                    <a:solidFill>
                      <a:srgbClr val="002060"/>
                    </a:solidFill>
                  </a:rPr>
                  <a:t>8</a:t>
                </a:r>
              </a:p>
              <a:p>
                <a:pPr algn="ctr"/>
                <a:r>
                  <a:rPr lang="en-US" dirty="0">
                    <a:solidFill>
                      <a:srgbClr val="002060"/>
                    </a:solidFill>
                  </a:rPr>
                  <a:t>9</a:t>
                </a:r>
              </a:p>
              <a:p>
                <a:pPr algn="ctr"/>
                <a:r>
                  <a:rPr lang="en-US" dirty="0">
                    <a:solidFill>
                      <a:srgbClr val="002060"/>
                    </a:solidFill>
                  </a:rPr>
                  <a:t>10</a:t>
                </a:r>
              </a:p>
              <a:p>
                <a:pPr algn="ctr"/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7400" y="3048000"/>
                <a:ext cx="495300" cy="2833045"/>
              </a:xfrm>
              <a:prstGeom prst="rect">
                <a:avLst/>
              </a:prstGeom>
              <a:blipFill>
                <a:blip r:embed="rId7"/>
                <a:stretch>
                  <a:fillRect l="-3704" t="-2581" r="-123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 flipV="1">
            <a:off x="8382001" y="3643745"/>
            <a:ext cx="1400175" cy="96642"/>
          </a:xfrm>
          <a:prstGeom prst="straightConnector1">
            <a:avLst/>
          </a:prstGeom>
          <a:ln w="19050">
            <a:solidFill>
              <a:srgbClr val="F19D1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8382001" y="4180014"/>
            <a:ext cx="1400175" cy="0"/>
          </a:xfrm>
          <a:prstGeom prst="straightConnector1">
            <a:avLst/>
          </a:prstGeom>
          <a:ln w="19050">
            <a:solidFill>
              <a:srgbClr val="F19D1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8382001" y="4611283"/>
            <a:ext cx="1400175" cy="85824"/>
          </a:xfrm>
          <a:prstGeom prst="straightConnector1">
            <a:avLst/>
          </a:prstGeom>
          <a:ln w="19050">
            <a:solidFill>
              <a:srgbClr val="F19D1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8382001" y="5056870"/>
            <a:ext cx="1400175" cy="200931"/>
          </a:xfrm>
          <a:prstGeom prst="straightConnector1">
            <a:avLst/>
          </a:prstGeom>
          <a:ln w="19050">
            <a:solidFill>
              <a:srgbClr val="F19D1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ular Callout 19"/>
          <p:cNvSpPr/>
          <p:nvPr/>
        </p:nvSpPr>
        <p:spPr>
          <a:xfrm>
            <a:off x="2474547" y="2532637"/>
            <a:ext cx="1295400" cy="318656"/>
          </a:xfrm>
          <a:prstGeom prst="wedgeRoundRectCallout">
            <a:avLst>
              <a:gd name="adj1" fmla="val -37681"/>
              <a:gd name="adj2" fmla="val 110501"/>
              <a:gd name="adj3" fmla="val 16667"/>
            </a:avLst>
          </a:prstGeom>
          <a:noFill/>
          <a:ln w="28575">
            <a:solidFill>
              <a:srgbClr val="AD14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19D19"/>
                </a:solidFill>
              </a:rPr>
              <a:t>Codomain</a:t>
            </a:r>
          </a:p>
        </p:txBody>
      </p:sp>
      <p:sp>
        <p:nvSpPr>
          <p:cNvPr id="21" name="Rounded Rectangular Callout 20"/>
          <p:cNvSpPr/>
          <p:nvPr/>
        </p:nvSpPr>
        <p:spPr>
          <a:xfrm>
            <a:off x="857267" y="3546266"/>
            <a:ext cx="1047412" cy="352762"/>
          </a:xfrm>
          <a:prstGeom prst="wedgeRoundRectCallout">
            <a:avLst>
              <a:gd name="adj1" fmla="val 62279"/>
              <a:gd name="adj2" fmla="val -105954"/>
              <a:gd name="adj3" fmla="val 16667"/>
            </a:avLst>
          </a:prstGeom>
          <a:noFill/>
          <a:ln w="28575">
            <a:solidFill>
              <a:srgbClr val="AD14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19D19"/>
                </a:solidFill>
              </a:rPr>
              <a:t>Domain</a:t>
            </a:r>
          </a:p>
        </p:txBody>
      </p:sp>
    </p:spTree>
    <p:extLst>
      <p:ext uri="{BB962C8B-B14F-4D97-AF65-F5344CB8AC3E}">
        <p14:creationId xmlns:p14="http://schemas.microsoft.com/office/powerpoint/2010/main" val="416697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15" grpId="0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Algorithm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1762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 &amp; Function</a:t>
            </a:r>
          </a:p>
        </p:txBody>
      </p:sp>
      <p:sp>
        <p:nvSpPr>
          <p:cNvPr id="4" name="Oval 3"/>
          <p:cNvSpPr/>
          <p:nvPr/>
        </p:nvSpPr>
        <p:spPr>
          <a:xfrm>
            <a:off x="1869887" y="2923280"/>
            <a:ext cx="809764" cy="239137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441651" y="2085030"/>
            <a:ext cx="914400" cy="370617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653830" y="3018822"/>
            <a:ext cx="809764" cy="2391379"/>
          </a:xfrm>
          <a:prstGeom prst="ellipse">
            <a:avLst/>
          </a:pr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225595" y="3016914"/>
            <a:ext cx="787841" cy="2393286"/>
          </a:xfrm>
          <a:prstGeom prst="ellipse">
            <a:avLst/>
          </a:pr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291394" y="5727986"/>
            <a:ext cx="1645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D1457"/>
                </a:solidFill>
              </a:rPr>
              <a:t>Division </a:t>
            </a:r>
            <a:r>
              <a:rPr lang="en-US" sz="2000" b="1" dirty="0">
                <a:solidFill>
                  <a:srgbClr val="424242"/>
                </a:solidFill>
              </a:rPr>
              <a:t>(Domain)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84451" y="5727986"/>
            <a:ext cx="1645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19D19"/>
                </a:solidFill>
              </a:rPr>
              <a:t>Students  </a:t>
            </a:r>
            <a:r>
              <a:rPr lang="en-US" sz="2000" b="1" dirty="0">
                <a:solidFill>
                  <a:srgbClr val="424242"/>
                </a:solidFill>
              </a:rPr>
              <a:t>(Codomain)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46087" y="3432738"/>
            <a:ext cx="65736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400" b="1" dirty="0"/>
              <a:t>CX</a:t>
            </a:r>
          </a:p>
          <a:p>
            <a:pPr algn="ctr">
              <a:spcBef>
                <a:spcPts val="600"/>
              </a:spcBef>
            </a:pPr>
            <a:r>
              <a:rPr lang="en-US" sz="2400" b="1" dirty="0"/>
              <a:t>CY</a:t>
            </a:r>
          </a:p>
          <a:p>
            <a:pPr algn="ctr">
              <a:spcBef>
                <a:spcPts val="600"/>
              </a:spcBef>
            </a:pPr>
            <a:r>
              <a:rPr lang="en-US" sz="2400" b="1" dirty="0"/>
              <a:t>CZ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46287" y="2348554"/>
            <a:ext cx="685800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</a:pPr>
            <a:r>
              <a:rPr lang="en-US" sz="2000" b="1" dirty="0"/>
              <a:t>Ana</a:t>
            </a:r>
          </a:p>
          <a:p>
            <a:pPr algn="r">
              <a:spcBef>
                <a:spcPts val="600"/>
              </a:spcBef>
            </a:pPr>
            <a:r>
              <a:rPr lang="en-US" sz="2000" b="1" dirty="0" err="1"/>
              <a:t>Mit</a:t>
            </a:r>
            <a:endParaRPr lang="en-US" sz="2000" b="1" dirty="0"/>
          </a:p>
          <a:p>
            <a:pPr algn="r">
              <a:spcBef>
                <a:spcPts val="600"/>
              </a:spcBef>
            </a:pPr>
            <a:r>
              <a:rPr lang="en-US" sz="2000" b="1" dirty="0"/>
              <a:t>Sam</a:t>
            </a:r>
          </a:p>
          <a:p>
            <a:pPr algn="r">
              <a:spcBef>
                <a:spcPts val="600"/>
              </a:spcBef>
            </a:pPr>
            <a:r>
              <a:rPr lang="en-US" sz="2000" b="1" dirty="0" err="1"/>
              <a:t>Yug</a:t>
            </a:r>
            <a:endParaRPr lang="en-US" sz="2000" b="1" dirty="0"/>
          </a:p>
          <a:p>
            <a:pPr algn="r">
              <a:spcBef>
                <a:spcPts val="600"/>
              </a:spcBef>
            </a:pPr>
            <a:r>
              <a:rPr lang="en-US" sz="2000" b="1" dirty="0"/>
              <a:t>Jen</a:t>
            </a:r>
          </a:p>
          <a:p>
            <a:pPr algn="r">
              <a:spcBef>
                <a:spcPts val="600"/>
              </a:spcBef>
            </a:pPr>
            <a:r>
              <a:rPr lang="en-US" sz="2000" b="1" dirty="0"/>
              <a:t>Tom</a:t>
            </a:r>
          </a:p>
          <a:p>
            <a:pPr algn="r">
              <a:spcBef>
                <a:spcPts val="600"/>
              </a:spcBef>
            </a:pPr>
            <a:r>
              <a:rPr lang="en-US" sz="2000" b="1" dirty="0"/>
              <a:t>Ram</a:t>
            </a:r>
          </a:p>
          <a:p>
            <a:pPr algn="r">
              <a:spcBef>
                <a:spcPts val="600"/>
              </a:spcBef>
            </a:pPr>
            <a:r>
              <a:rPr lang="en-US" sz="2000" b="1" dirty="0"/>
              <a:t>Neel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425791" y="2553814"/>
            <a:ext cx="1253569" cy="109014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2424203" y="3294591"/>
            <a:ext cx="1226720" cy="36063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425790" y="3643954"/>
            <a:ext cx="1193522" cy="83820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2458162" y="2923281"/>
            <a:ext cx="1237351" cy="1225897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2458161" y="3747242"/>
            <a:ext cx="1364490" cy="401937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452053" y="4149178"/>
            <a:ext cx="1189161" cy="1147235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2395800" y="4053329"/>
            <a:ext cx="1299713" cy="523528"/>
          </a:xfrm>
          <a:prstGeom prst="straightConnector1">
            <a:avLst/>
          </a:prstGeom>
          <a:ln>
            <a:solidFill>
              <a:srgbClr val="00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2381934" y="4576858"/>
            <a:ext cx="1237379" cy="286347"/>
          </a:xfrm>
          <a:prstGeom prst="straightConnector1">
            <a:avLst/>
          </a:prstGeom>
          <a:ln>
            <a:solidFill>
              <a:srgbClr val="00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022154" y="1332314"/>
            <a:ext cx="4114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rgbClr val="C00000"/>
                </a:solidFill>
              </a:rPr>
              <a:t>Is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b="1" dirty="0">
                <a:solidFill>
                  <a:srgbClr val="C00000"/>
                </a:solidFill>
              </a:rPr>
              <a:t>not a function </a:t>
            </a:r>
            <a:r>
              <a:rPr lang="en-US" sz="2000" dirty="0">
                <a:solidFill>
                  <a:srgbClr val="C00000"/>
                </a:solidFill>
              </a:rPr>
              <a:t>since elements of domain point to multiple elements of codomain.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22154" y="887159"/>
            <a:ext cx="1638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Relation 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95241" y="1332313"/>
            <a:ext cx="411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rgbClr val="002060"/>
                </a:solidFill>
              </a:rPr>
              <a:t>Is a function </a:t>
            </a:r>
            <a:r>
              <a:rPr lang="en-US" sz="2000" dirty="0">
                <a:solidFill>
                  <a:srgbClr val="002060"/>
                </a:solidFill>
              </a:rPr>
              <a:t>since elements of domain point to only one element of codomain.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95241" y="887159"/>
            <a:ext cx="1638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Relation 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03532" y="3355313"/>
            <a:ext cx="76006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/>
              <a:t>Ana </a:t>
            </a:r>
          </a:p>
          <a:p>
            <a:pPr>
              <a:spcBef>
                <a:spcPts val="600"/>
              </a:spcBef>
            </a:pPr>
            <a:r>
              <a:rPr lang="en-US" sz="2400" b="1" dirty="0" err="1"/>
              <a:t>Yug</a:t>
            </a:r>
            <a:endParaRPr lang="en-US" sz="2400" b="1" dirty="0"/>
          </a:p>
          <a:p>
            <a:pPr>
              <a:spcBef>
                <a:spcPts val="600"/>
              </a:spcBef>
            </a:pPr>
            <a:r>
              <a:rPr lang="en-US" sz="2400" b="1" dirty="0"/>
              <a:t>Ram</a:t>
            </a:r>
          </a:p>
          <a:p>
            <a:pPr>
              <a:spcBef>
                <a:spcPts val="600"/>
              </a:spcBef>
            </a:pPr>
            <a:r>
              <a:rPr lang="en-US" sz="2400" b="1" dirty="0" err="1"/>
              <a:t>Mit</a:t>
            </a:r>
            <a:endParaRPr lang="en-US" sz="2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8433552" y="3444912"/>
            <a:ext cx="685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/>
              <a:t>CX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/>
              <a:t>CY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/>
              <a:t>CZ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7283416" y="3632186"/>
            <a:ext cx="1150137" cy="1042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25" idx="1"/>
          </p:cNvCxnSpPr>
          <p:nvPr/>
        </p:nvCxnSpPr>
        <p:spPr>
          <a:xfrm>
            <a:off x="7259846" y="4029687"/>
            <a:ext cx="1173707" cy="76945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7319724" y="4506456"/>
            <a:ext cx="1210671" cy="28172"/>
          </a:xfrm>
          <a:prstGeom prst="straightConnector1">
            <a:avLst/>
          </a:prstGeom>
          <a:ln>
            <a:solidFill>
              <a:srgbClr val="00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7259846" y="4612278"/>
            <a:ext cx="1270549" cy="279058"/>
          </a:xfrm>
          <a:prstGeom prst="straightConnector1">
            <a:avLst/>
          </a:prstGeom>
          <a:ln>
            <a:solidFill>
              <a:srgbClr val="00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846698" y="5727986"/>
            <a:ext cx="1645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19D19"/>
                </a:solidFill>
              </a:rPr>
              <a:t>Division </a:t>
            </a:r>
            <a:r>
              <a:rPr lang="en-US" sz="2000" b="1" dirty="0">
                <a:solidFill>
                  <a:srgbClr val="424242"/>
                </a:solidFill>
              </a:rPr>
              <a:t>(Codomain)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284598" y="5727986"/>
            <a:ext cx="1645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D1457"/>
                </a:solidFill>
              </a:rPr>
              <a:t>Students  </a:t>
            </a:r>
            <a:r>
              <a:rPr lang="en-US" sz="2000" b="1" dirty="0">
                <a:solidFill>
                  <a:srgbClr val="424242"/>
                </a:solidFill>
              </a:rPr>
              <a:t>(Domain)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5217809" y="1302314"/>
            <a:ext cx="100584" cy="4816499"/>
            <a:chOff x="5217809" y="1223936"/>
            <a:chExt cx="100584" cy="4816499"/>
          </a:xfrm>
        </p:grpSpPr>
        <p:cxnSp>
          <p:nvCxnSpPr>
            <p:cNvPr id="33" name="Straight Connector 32"/>
            <p:cNvCxnSpPr/>
            <p:nvPr/>
          </p:nvCxnSpPr>
          <p:spPr>
            <a:xfrm flipH="1">
              <a:off x="5268101" y="1268936"/>
              <a:ext cx="0" cy="4771499"/>
            </a:xfrm>
            <a:prstGeom prst="line">
              <a:avLst/>
            </a:prstGeom>
            <a:solidFill>
              <a:srgbClr val="424242"/>
            </a:solidFill>
            <a:ln w="38100">
              <a:solidFill>
                <a:srgbClr val="42424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 33"/>
            <p:cNvSpPr/>
            <p:nvPr/>
          </p:nvSpPr>
          <p:spPr>
            <a:xfrm>
              <a:off x="5217809" y="1223936"/>
              <a:ext cx="100584" cy="91440"/>
            </a:xfrm>
            <a:prstGeom prst="ellipse">
              <a:avLst/>
            </a:prstGeom>
            <a:solidFill>
              <a:srgbClr val="424242"/>
            </a:solidFill>
            <a:ln>
              <a:solidFill>
                <a:srgbClr val="424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Rounded Rectangle 34"/>
          <p:cNvSpPr/>
          <p:nvPr/>
        </p:nvSpPr>
        <p:spPr>
          <a:xfrm>
            <a:off x="953589" y="887159"/>
            <a:ext cx="2109240" cy="771824"/>
          </a:xfrm>
          <a:prstGeom prst="round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5438437" y="894785"/>
            <a:ext cx="1463040" cy="771824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54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20" grpId="0"/>
      <p:bldP spid="21" grpId="0"/>
      <p:bldP spid="22" grpId="0"/>
      <p:bldP spid="23" grpId="0"/>
      <p:bldP spid="24" grpId="0"/>
      <p:bldP spid="25" grpId="0"/>
      <p:bldP spid="30" grpId="0"/>
      <p:bldP spid="31" grpId="0"/>
      <p:bldP spid="35" grpId="0" animBg="1"/>
      <p:bldP spid="3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Types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31180" y="863444"/>
                <a:ext cx="11929641" cy="559056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If the </a:t>
                </a:r>
                <a:r>
                  <a:rPr lang="en-US" b="1" dirty="0"/>
                  <a:t>range of function </a:t>
                </a:r>
                <a:r>
                  <a:rPr lang="en-US" dirty="0"/>
                  <a:t>and </a:t>
                </a:r>
                <a:r>
                  <a:rPr lang="en-US" b="1" dirty="0"/>
                  <a:t>codomain of function </a:t>
                </a:r>
                <a:r>
                  <a:rPr lang="en-US" dirty="0"/>
                  <a:t>are equal then the function is said to be </a:t>
                </a:r>
                <a:r>
                  <a:rPr lang="en-US" dirty="0">
                    <a:solidFill>
                      <a:srgbClr val="0066FF"/>
                    </a:solidFill>
                  </a:rPr>
                  <a:t>onto or surjective or surjection.</a:t>
                </a:r>
              </a:p>
              <a:p>
                <a:r>
                  <a:rPr lang="en-US" dirty="0"/>
                  <a:t>Example: </a:t>
                </a:r>
              </a:p>
              <a:p>
                <a:pPr marL="914400" lvl="1" indent="0"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2200" i="1" dirty="0"/>
                  <a:t>, </a:t>
                </a:r>
                <a14:m>
                  <m:oMath xmlns:m="http://schemas.openxmlformats.org/officeDocument/2006/math"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2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baseline="30000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en-US" sz="2200" i="1" dirty="0"/>
              </a:p>
              <a:p>
                <a:pPr marL="914400" lvl="2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:r>
                  <a:rPr lang="en-US" sz="2200" dirty="0"/>
                  <a:t>where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={−2,−1,1,2,3,4} </m:t>
                    </m:r>
                  </m:oMath>
                </a14:m>
                <a:r>
                  <a:rPr lang="en-US" sz="2200" dirty="0"/>
                  <a:t>and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={1,4,9,16}</m:t>
                    </m:r>
                  </m:oMath>
                </a14:m>
                <a:endParaRPr lang="en-US" sz="2200" i="1" dirty="0"/>
              </a:p>
              <a:p>
                <a:pPr marL="2006600" lvl="3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=4, </m:t>
                      </m:r>
                    </m:oMath>
                  </m:oMathPara>
                </a14:m>
                <a:endParaRPr lang="en-US" sz="2200" i="1" dirty="0"/>
              </a:p>
              <a:p>
                <a:pPr marL="2006600" lvl="3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=1, </m:t>
                      </m:r>
                    </m:oMath>
                  </m:oMathPara>
                </a14:m>
                <a:endParaRPr lang="en-US" sz="2200" i="1" dirty="0"/>
              </a:p>
              <a:p>
                <a:pPr marL="2006600" lvl="3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=1, </m:t>
                      </m:r>
                    </m:oMath>
                  </m:oMathPara>
                </a14:m>
                <a:endParaRPr lang="en-US" sz="2200" i="1" dirty="0"/>
              </a:p>
              <a:p>
                <a:pPr marL="2006600" lvl="3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=4, </m:t>
                      </m:r>
                    </m:oMath>
                  </m:oMathPara>
                </a14:m>
                <a:endParaRPr lang="en-US" sz="2200" i="1" dirty="0"/>
              </a:p>
              <a:p>
                <a:pPr marL="2006600" lvl="3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=9, </m:t>
                      </m:r>
                    </m:oMath>
                  </m:oMathPara>
                </a14:m>
                <a:endParaRPr lang="en-US" sz="2200" i="1" dirty="0"/>
              </a:p>
              <a:p>
                <a:pPr marL="2006600" lvl="3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(4)=16</m:t>
                      </m:r>
                    </m:oMath>
                  </m:oMathPara>
                </a14:m>
                <a:endParaRPr lang="en-US" sz="2200" i="1" dirty="0"/>
              </a:p>
              <a:p>
                <a:r>
                  <a:rPr lang="en-US" b="1" dirty="0"/>
                  <a:t>Range</a:t>
                </a:r>
                <a:r>
                  <a:rPr lang="en-US" dirty="0"/>
                  <a:t> of function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)={1, 4, 9, 16}=</m:t>
                    </m:r>
                    <m:r>
                      <a:rPr lang="en-US" b="1" i="1" dirty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endParaRPr lang="en-US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1180" y="863444"/>
                <a:ext cx="11929641" cy="5590565"/>
              </a:xfrm>
              <a:blipFill>
                <a:blip r:embed="rId2"/>
                <a:stretch>
                  <a:fillRect l="-716" t="-1418" r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856560" y="3403792"/>
            <a:ext cx="914400" cy="2997008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9448800" y="3703662"/>
            <a:ext cx="914400" cy="269713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093125" y="2950188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en-US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3125" y="2950188"/>
                <a:ext cx="381000" cy="381000"/>
              </a:xfrm>
              <a:prstGeom prst="rect">
                <a:avLst/>
              </a:prstGeom>
              <a:blipFill>
                <a:blip r:embed="rId3"/>
                <a:stretch>
                  <a:fillRect l="-14516" b="-80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9740856" y="2877583"/>
                <a:ext cx="381000" cy="52620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en-US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0856" y="2877583"/>
                <a:ext cx="381000" cy="526209"/>
              </a:xfrm>
              <a:prstGeom prst="rect">
                <a:avLst/>
              </a:prstGeom>
              <a:blipFill>
                <a:blip r:embed="rId4"/>
                <a:stretch>
                  <a:fillRect l="-1612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8113066" y="4465009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3066" y="4465009"/>
                <a:ext cx="381000" cy="3810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8113066" y="4930577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3066" y="4930577"/>
                <a:ext cx="381000" cy="3810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8113066" y="5396145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3066" y="5396145"/>
                <a:ext cx="381000" cy="3810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8113066" y="5861712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US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3066" y="5861712"/>
                <a:ext cx="381000" cy="3810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9698440" y="4009599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8440" y="4009599"/>
                <a:ext cx="381000" cy="38100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9712656" y="4573137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US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2656" y="4573137"/>
                <a:ext cx="381000" cy="38100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9726304" y="5104265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en-US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6304" y="5104265"/>
                <a:ext cx="381000" cy="38100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9680244" y="5728648"/>
                <a:ext cx="468004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𝟏𝟔</m:t>
                      </m:r>
                    </m:oMath>
                  </m:oMathPara>
                </a14:m>
                <a:endParaRPr lang="en-US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0244" y="5728648"/>
                <a:ext cx="468004" cy="381000"/>
              </a:xfrm>
              <a:prstGeom prst="rect">
                <a:avLst/>
              </a:prstGeom>
              <a:blipFill>
                <a:blip r:embed="rId12"/>
                <a:stretch>
                  <a:fillRect l="-259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/>
          <p:cNvCxnSpPr/>
          <p:nvPr/>
        </p:nvCxnSpPr>
        <p:spPr>
          <a:xfrm>
            <a:off x="8418642" y="3770557"/>
            <a:ext cx="1279798" cy="999335"/>
          </a:xfrm>
          <a:prstGeom prst="straightConnector1">
            <a:avLst/>
          </a:prstGeom>
          <a:ln w="19050">
            <a:solidFill>
              <a:srgbClr val="F19D1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8468450" y="4210052"/>
            <a:ext cx="1313726" cy="10512"/>
          </a:xfrm>
          <a:prstGeom prst="straightConnector1">
            <a:avLst/>
          </a:prstGeom>
          <a:ln w="19050">
            <a:solidFill>
              <a:srgbClr val="F19D1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8452177" y="4304731"/>
            <a:ext cx="1344215" cy="336156"/>
          </a:xfrm>
          <a:prstGeom prst="straightConnector1">
            <a:avLst/>
          </a:prstGeom>
          <a:ln w="19050">
            <a:solidFill>
              <a:srgbClr val="F19D1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8452177" y="4896139"/>
            <a:ext cx="1274127" cy="208126"/>
          </a:xfrm>
          <a:prstGeom prst="straightConnector1">
            <a:avLst/>
          </a:prstGeom>
          <a:ln w="19050">
            <a:solidFill>
              <a:srgbClr val="F19D1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8011250" y="3533873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0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US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1250" y="3533873"/>
                <a:ext cx="457200" cy="381000"/>
              </a:xfrm>
              <a:prstGeom prst="rect">
                <a:avLst/>
              </a:prstGeom>
              <a:blipFill>
                <a:blip r:embed="rId13"/>
                <a:stretch>
                  <a:fillRect l="-10667" t="-9677" b="-322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8072210" y="3999441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0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US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2210" y="3999441"/>
                <a:ext cx="457200" cy="381000"/>
              </a:xfrm>
              <a:prstGeom prst="rect">
                <a:avLst/>
              </a:prstGeom>
              <a:blipFill>
                <a:blip r:embed="rId14"/>
                <a:stretch>
                  <a:fillRect l="-10667" t="-9524" b="-317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/>
          <p:cNvCxnSpPr/>
          <p:nvPr/>
        </p:nvCxnSpPr>
        <p:spPr>
          <a:xfrm flipV="1">
            <a:off x="8393336" y="5332868"/>
            <a:ext cx="1355716" cy="266940"/>
          </a:xfrm>
          <a:prstGeom prst="straightConnector1">
            <a:avLst/>
          </a:prstGeom>
          <a:ln w="19050">
            <a:solidFill>
              <a:srgbClr val="F19D1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8393336" y="5957249"/>
            <a:ext cx="1355716" cy="84241"/>
          </a:xfrm>
          <a:prstGeom prst="straightConnector1">
            <a:avLst/>
          </a:prstGeom>
          <a:ln w="19050">
            <a:solidFill>
              <a:srgbClr val="F19D1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5280638" y="2465557"/>
            <a:ext cx="1371600" cy="432180"/>
          </a:xfrm>
          <a:prstGeom prst="roundRect">
            <a:avLst/>
          </a:prstGeom>
          <a:noFill/>
          <a:ln w="28575">
            <a:solidFill>
              <a:srgbClr val="AD14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ular Callout 25"/>
          <p:cNvSpPr/>
          <p:nvPr/>
        </p:nvSpPr>
        <p:spPr>
          <a:xfrm>
            <a:off x="2081464" y="1620253"/>
            <a:ext cx="1295400" cy="360948"/>
          </a:xfrm>
          <a:prstGeom prst="wedgeRoundRectCallout">
            <a:avLst>
              <a:gd name="adj1" fmla="val -42125"/>
              <a:gd name="adj2" fmla="val 89871"/>
              <a:gd name="adj3" fmla="val 16667"/>
            </a:avLst>
          </a:prstGeom>
          <a:noFill/>
          <a:ln w="28575">
            <a:solidFill>
              <a:srgbClr val="AD14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19D19"/>
                </a:solidFill>
              </a:rPr>
              <a:t>Codomain</a:t>
            </a:r>
          </a:p>
        </p:txBody>
      </p:sp>
    </p:spTree>
    <p:extLst>
      <p:ext uri="{BB962C8B-B14F-4D97-AF65-F5344CB8AC3E}">
        <p14:creationId xmlns:p14="http://schemas.microsoft.com/office/powerpoint/2010/main" val="395165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1" grpId="0"/>
      <p:bldP spid="22" grpId="0"/>
      <p:bldP spid="25" grpId="0" animBg="1"/>
      <p:bldP spid="2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Types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function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 </a:t>
                </a:r>
                <a:r>
                  <a:rPr lang="en-US" dirty="0">
                    <a:solidFill>
                      <a:srgbClr val="0066FF"/>
                    </a:solidFill>
                  </a:rPr>
                  <a:t>injective or one-to-one </a:t>
                </a:r>
                <a:r>
                  <a:rPr lang="en-US" dirty="0"/>
                  <a:t>if there </a:t>
                </a:r>
                <a:r>
                  <a:rPr lang="en-US" b="1" dirty="0"/>
                  <a:t>do not exist </a:t>
                </a:r>
                <a:r>
                  <a:rPr lang="en-US" dirty="0"/>
                  <a:t>two distinct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1 </m:t>
                    </m:r>
                  </m:oMath>
                </a14:m>
                <a:r>
                  <a:rPr lang="en-US" dirty="0"/>
                  <a:t>and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such that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).</m:t>
                    </m:r>
                  </m:oMath>
                </a14:m>
                <a:endParaRPr lang="en-US" dirty="0"/>
              </a:p>
              <a:p>
                <a:r>
                  <a:rPr lang="en-US" dirty="0"/>
                  <a:t>Example: </a:t>
                </a:r>
              </a:p>
              <a:p>
                <a:pPr marL="544512" lvl="1" indent="0">
                  <a:buNone/>
                </a:pPr>
                <a:r>
                  <a:rPr lang="en-US" sz="2200" dirty="0"/>
                  <a:t>	The function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 →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2200" dirty="0"/>
                  <a:t>,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+1 </m:t>
                    </m:r>
                  </m:oMath>
                </a14:m>
                <a:r>
                  <a:rPr lang="en-US" sz="2200" dirty="0"/>
                  <a:t>is a one-to-one function, </a:t>
                </a:r>
              </a:p>
              <a:p>
                <a:pPr marL="544512" lvl="1" indent="0">
                  <a:buNone/>
                </a:pPr>
                <a:r>
                  <a:rPr lang="en-US" sz="2200" dirty="0"/>
                  <a:t> 	where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={1, 2, 3, 4} </m:t>
                    </m:r>
                  </m:oMath>
                </a14:m>
                <a:r>
                  <a:rPr lang="en-US" sz="2200" dirty="0"/>
                  <a:t>and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={2, 3, 4, 5}</m:t>
                    </m:r>
                  </m:oMath>
                </a14:m>
                <a:endParaRPr lang="en-US" sz="2200" dirty="0"/>
              </a:p>
              <a:p>
                <a:endParaRPr lang="en-US" sz="2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6" t="-1418" r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/>
          <p:cNvSpPr/>
          <p:nvPr/>
        </p:nvSpPr>
        <p:spPr>
          <a:xfrm>
            <a:off x="6664586" y="3136801"/>
            <a:ext cx="914400" cy="2697138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8267630" y="3090739"/>
            <a:ext cx="914400" cy="269713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8506466" y="3342938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6466" y="3342938"/>
                <a:ext cx="381000" cy="381000"/>
              </a:xfrm>
              <a:prstGeom prst="rect">
                <a:avLst/>
              </a:prstGeom>
              <a:blipFill>
                <a:blip r:embed="rId3"/>
                <a:stretch>
                  <a:fillRect l="-11111" b="-63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520682" y="3906476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0682" y="3906476"/>
                <a:ext cx="381000" cy="381000"/>
              </a:xfrm>
              <a:prstGeom prst="rect">
                <a:avLst/>
              </a:prstGeom>
              <a:blipFill>
                <a:blip r:embed="rId4"/>
                <a:stretch>
                  <a:fillRect l="-11290" b="-80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8534330" y="4437604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US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4330" y="4437604"/>
                <a:ext cx="381000" cy="381000"/>
              </a:xfrm>
              <a:prstGeom prst="rect">
                <a:avLst/>
              </a:prstGeom>
              <a:blipFill>
                <a:blip r:embed="rId5"/>
                <a:stretch>
                  <a:fillRect l="-11290" b="-80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8488270" y="5061987"/>
                <a:ext cx="468004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US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8270" y="5061987"/>
                <a:ext cx="468004" cy="381000"/>
              </a:xfrm>
              <a:prstGeom prst="rect">
                <a:avLst/>
              </a:prstGeom>
              <a:blipFill>
                <a:blip r:embed="rId6"/>
                <a:stretch>
                  <a:fillRect l="-1299" b="-793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900578" y="3342938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0578" y="3342938"/>
                <a:ext cx="381000" cy="381000"/>
              </a:xfrm>
              <a:prstGeom prst="rect">
                <a:avLst/>
              </a:prstGeom>
              <a:blipFill>
                <a:blip r:embed="rId7"/>
                <a:stretch>
                  <a:fillRect l="-11290" b="-63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6914794" y="3906476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4794" y="3906476"/>
                <a:ext cx="381000" cy="381000"/>
              </a:xfrm>
              <a:prstGeom prst="rect">
                <a:avLst/>
              </a:prstGeom>
              <a:blipFill>
                <a:blip r:embed="rId8"/>
                <a:stretch>
                  <a:fillRect l="-11111" b="-80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928442" y="4437604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8442" y="4437604"/>
                <a:ext cx="381000" cy="381000"/>
              </a:xfrm>
              <a:prstGeom prst="rect">
                <a:avLst/>
              </a:prstGeom>
              <a:blipFill>
                <a:blip r:embed="rId9"/>
                <a:stretch>
                  <a:fillRect l="-12903" b="-80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882382" y="5061987"/>
                <a:ext cx="468004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US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2382" y="5061987"/>
                <a:ext cx="468004" cy="381000"/>
              </a:xfrm>
              <a:prstGeom prst="rect">
                <a:avLst/>
              </a:prstGeom>
              <a:blipFill>
                <a:blip r:embed="rId10"/>
                <a:stretch>
                  <a:fillRect b="-63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>
            <a:stCxn id="10" idx="3"/>
            <a:endCxn id="6" idx="1"/>
          </p:cNvCxnSpPr>
          <p:nvPr/>
        </p:nvCxnSpPr>
        <p:spPr>
          <a:xfrm>
            <a:off x="7281578" y="3533438"/>
            <a:ext cx="1224888" cy="0"/>
          </a:xfrm>
          <a:prstGeom prst="straightConnector1">
            <a:avLst/>
          </a:prstGeom>
          <a:ln w="19050">
            <a:solidFill>
              <a:srgbClr val="F19D1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1" idx="3"/>
            <a:endCxn id="7" idx="1"/>
          </p:cNvCxnSpPr>
          <p:nvPr/>
        </p:nvCxnSpPr>
        <p:spPr>
          <a:xfrm>
            <a:off x="7295794" y="4096976"/>
            <a:ext cx="1224888" cy="0"/>
          </a:xfrm>
          <a:prstGeom prst="straightConnector1">
            <a:avLst/>
          </a:prstGeom>
          <a:ln w="19050">
            <a:solidFill>
              <a:srgbClr val="F19D1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2" idx="3"/>
            <a:endCxn id="8" idx="1"/>
          </p:cNvCxnSpPr>
          <p:nvPr/>
        </p:nvCxnSpPr>
        <p:spPr>
          <a:xfrm>
            <a:off x="7309442" y="4628104"/>
            <a:ext cx="1224888" cy="0"/>
          </a:xfrm>
          <a:prstGeom prst="straightConnector1">
            <a:avLst/>
          </a:prstGeom>
          <a:ln w="19050">
            <a:solidFill>
              <a:srgbClr val="F19D1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7281578" y="5199889"/>
            <a:ext cx="1252752" cy="52599"/>
          </a:xfrm>
          <a:prstGeom prst="straightConnector1">
            <a:avLst/>
          </a:prstGeom>
          <a:ln w="19050">
            <a:solidFill>
              <a:srgbClr val="F19D1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7010330" y="5833939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en-US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330" y="5833939"/>
                <a:ext cx="381000" cy="381000"/>
              </a:xfrm>
              <a:prstGeom prst="rect">
                <a:avLst/>
              </a:prstGeom>
              <a:blipFill>
                <a:blip r:embed="rId11"/>
                <a:stretch>
                  <a:fillRect l="-14516" b="-63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8569586" y="5833939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en-US" sz="2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9586" y="5833939"/>
                <a:ext cx="381000" cy="381000"/>
              </a:xfrm>
              <a:prstGeom prst="rect">
                <a:avLst/>
              </a:prstGeom>
              <a:blipFill>
                <a:blip r:embed="rId12"/>
                <a:stretch>
                  <a:fillRect l="-483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3405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8" grpId="0"/>
      <p:bldP spid="1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Types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If function is both </a:t>
                </a:r>
                <a:r>
                  <a:rPr lang="en-US" b="1" dirty="0"/>
                  <a:t>one-to-one and onto </a:t>
                </a:r>
                <a:r>
                  <a:rPr lang="en-US" dirty="0"/>
                  <a:t>then the function is called </a:t>
                </a:r>
                <a:r>
                  <a:rPr lang="en-US" dirty="0">
                    <a:solidFill>
                      <a:srgbClr val="0066FF"/>
                    </a:solidFill>
                  </a:rPr>
                  <a:t>Bijection function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Example: </a:t>
                </a:r>
              </a:p>
              <a:p>
                <a:pPr marL="311151" indent="0">
                  <a:spcBef>
                    <a:spcPts val="600"/>
                  </a:spcBef>
                  <a:buNone/>
                </a:pPr>
                <a:r>
                  <a:rPr lang="en-US" sz="2200" dirty="0"/>
                  <a:t>	function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 :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)=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en-US" sz="2200" dirty="0"/>
              </a:p>
              <a:p>
                <a:pPr marL="311151" indent="0">
                  <a:spcBef>
                    <a:spcPts val="600"/>
                  </a:spcBef>
                  <a:buNone/>
                </a:pPr>
                <a:r>
                  <a:rPr lang="en-US" sz="2200" dirty="0"/>
                  <a:t>	where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={1,2,3,4,5} </m:t>
                    </m:r>
                  </m:oMath>
                </a14:m>
                <a:r>
                  <a:rPr lang="en-US" sz="2200" dirty="0"/>
                  <a:t>and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={2,3,4,5,6}</m:t>
                    </m:r>
                  </m:oMath>
                </a14:m>
                <a:endParaRPr lang="en-US" sz="22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828800" lvl="4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2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2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2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2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828800" lvl="4" indent="0"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(2) = </m:t>
                    </m:r>
                  </m:oMath>
                </a14:m>
                <a:r>
                  <a:rPr lang="en-US" sz="2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</a:t>
                </a:r>
              </a:p>
              <a:p>
                <a:pPr marL="1828800" lvl="4" indent="0"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(3) = </m:t>
                    </m:r>
                  </m:oMath>
                </a14:m>
                <a:r>
                  <a:rPr lang="en-US" sz="2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4</a:t>
                </a:r>
              </a:p>
              <a:p>
                <a:pPr marL="1828800" lvl="4" indent="0"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(4) = </m:t>
                    </m:r>
                  </m:oMath>
                </a14:m>
                <a:r>
                  <a:rPr lang="en-US" sz="2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5</a:t>
                </a:r>
              </a:p>
              <a:p>
                <a:pPr marL="1828800" lvl="4" indent="0"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(5) = </m:t>
                    </m:r>
                  </m:oMath>
                </a14:m>
                <a:r>
                  <a:rPr lang="en-US" sz="2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6</a:t>
                </a:r>
              </a:p>
              <a:p>
                <a:pPr marL="1828800" lvl="4" indent="0">
                  <a:spcBef>
                    <a:spcPts val="600"/>
                  </a:spcBef>
                  <a:buNone/>
                </a:pPr>
                <a:endParaRPr lang="en-US" sz="22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6" t="-14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/>
          <p:cNvSpPr/>
          <p:nvPr/>
        </p:nvSpPr>
        <p:spPr>
          <a:xfrm>
            <a:off x="6970799" y="3102814"/>
            <a:ext cx="914400" cy="320040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8563039" y="3102814"/>
            <a:ext cx="914400" cy="3200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8894934" y="2628658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𝐁</m:t>
                      </m:r>
                    </m:oMath>
                  </m:oMathPara>
                </a14:m>
                <a:endParaRPr lang="en-US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4934" y="2628658"/>
                <a:ext cx="381000" cy="381000"/>
              </a:xfrm>
              <a:prstGeom prst="rect">
                <a:avLst/>
              </a:prstGeom>
              <a:blipFill>
                <a:blip r:embed="rId3"/>
                <a:stretch>
                  <a:fillRect l="-14286" b="-63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7230676" y="3474023"/>
            <a:ext cx="3810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8" name="Rectangle 7"/>
          <p:cNvSpPr/>
          <p:nvPr/>
        </p:nvSpPr>
        <p:spPr>
          <a:xfrm>
            <a:off x="7230676" y="4015267"/>
            <a:ext cx="3810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9" name="Rectangle 8"/>
          <p:cNvSpPr/>
          <p:nvPr/>
        </p:nvSpPr>
        <p:spPr>
          <a:xfrm>
            <a:off x="7230676" y="4556511"/>
            <a:ext cx="3810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10" name="Rectangle 9"/>
          <p:cNvSpPr/>
          <p:nvPr/>
        </p:nvSpPr>
        <p:spPr>
          <a:xfrm>
            <a:off x="7230676" y="5097755"/>
            <a:ext cx="3810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813178" y="3460375"/>
            <a:ext cx="3810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813178" y="3977720"/>
            <a:ext cx="3810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813178" y="4495065"/>
            <a:ext cx="3810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799731" y="5012410"/>
            <a:ext cx="507425" cy="3660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5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7634991" y="3688975"/>
            <a:ext cx="1228300" cy="11376"/>
          </a:xfrm>
          <a:prstGeom prst="straightConnector1">
            <a:avLst/>
          </a:prstGeom>
          <a:ln w="19050">
            <a:solidFill>
              <a:srgbClr val="F19D1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7642387" y="4153851"/>
            <a:ext cx="1170292" cy="53742"/>
          </a:xfrm>
          <a:prstGeom prst="straightConnector1">
            <a:avLst/>
          </a:prstGeom>
          <a:ln w="19050">
            <a:solidFill>
              <a:srgbClr val="F19D1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7642387" y="4692090"/>
            <a:ext cx="1220904" cy="74770"/>
          </a:xfrm>
          <a:prstGeom prst="straightConnector1">
            <a:avLst/>
          </a:prstGeom>
          <a:ln w="19050">
            <a:solidFill>
              <a:srgbClr val="F19D1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endCxn id="14" idx="1"/>
          </p:cNvCxnSpPr>
          <p:nvPr/>
        </p:nvCxnSpPr>
        <p:spPr>
          <a:xfrm flipV="1">
            <a:off x="7626647" y="5195457"/>
            <a:ext cx="1173084" cy="35256"/>
          </a:xfrm>
          <a:prstGeom prst="straightConnector1">
            <a:avLst/>
          </a:prstGeom>
          <a:ln w="19050">
            <a:solidFill>
              <a:srgbClr val="F19D1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7186902" y="2628658"/>
                <a:ext cx="416585" cy="43131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en-US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6902" y="2628658"/>
                <a:ext cx="416585" cy="431316"/>
              </a:xfrm>
              <a:prstGeom prst="rect">
                <a:avLst/>
              </a:prstGeom>
              <a:blipFill>
                <a:blip r:embed="rId4"/>
                <a:stretch>
                  <a:fillRect l="-735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7230676" y="5638999"/>
            <a:ext cx="3810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813178" y="5514847"/>
            <a:ext cx="507425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6</a:t>
            </a:r>
          </a:p>
        </p:txBody>
      </p:sp>
      <p:cxnSp>
        <p:nvCxnSpPr>
          <p:cNvPr id="23" name="Straight Arrow Connector 22"/>
          <p:cNvCxnSpPr>
            <a:endCxn id="21" idx="1"/>
          </p:cNvCxnSpPr>
          <p:nvPr/>
        </p:nvCxnSpPr>
        <p:spPr>
          <a:xfrm flipV="1">
            <a:off x="7622677" y="5705347"/>
            <a:ext cx="1190501" cy="69652"/>
          </a:xfrm>
          <a:prstGeom prst="straightConnector1">
            <a:avLst/>
          </a:prstGeom>
          <a:ln w="19050">
            <a:solidFill>
              <a:srgbClr val="F19D1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578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9" grpId="0"/>
      <p:bldP spid="20" grpId="0"/>
      <p:bldP spid="2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Vectors and Matrices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lnSpc>
                    <a:spcPct val="114000"/>
                  </a:lnSpc>
                </a:pPr>
                <a:r>
                  <a:rPr lang="en-US" dirty="0"/>
                  <a:t>A vector,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dirty="0"/>
                  <a:t>, means a list (or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-tuple) of numbers:</a:t>
                </a:r>
              </a:p>
              <a:p>
                <a:pPr marL="0" lvl="1" indent="0">
                  <a:lnSpc>
                    <a:spcPct val="114000"/>
                  </a:lnSpc>
                  <a:spcBef>
                    <a:spcPts val="10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1" i="1" dirty="0">
                          <a:solidFill>
                            <a:srgbClr val="AD1457"/>
                          </a:solidFill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US" sz="2400" b="1" i="1" dirty="0">
                          <a:solidFill>
                            <a:srgbClr val="AD1457"/>
                          </a:solidFill>
                          <a:latin typeface="Cambria Math" panose="02040503050406030204" pitchFamily="18" charset="0"/>
                        </a:rPr>
                        <m:t> = (</m:t>
                      </m:r>
                      <m:sSub>
                        <m:sSubPr>
                          <m:ctrlPr>
                            <a:rPr lang="en-US" sz="2400" b="1" i="1" dirty="0">
                              <a:solidFill>
                                <a:srgbClr val="AD145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dirty="0">
                              <a:solidFill>
                                <a:srgbClr val="AD1457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en-US" sz="2400" b="1" i="1" dirty="0">
                              <a:solidFill>
                                <a:srgbClr val="AD1457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dirty="0">
                          <a:solidFill>
                            <a:srgbClr val="AD1457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2400" b="1" i="1" dirty="0">
                              <a:solidFill>
                                <a:srgbClr val="AD145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dirty="0">
                              <a:solidFill>
                                <a:srgbClr val="AD1457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en-US" sz="2400" b="1" i="1" dirty="0">
                              <a:solidFill>
                                <a:srgbClr val="AD1457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400" b="1" i="1" dirty="0">
                          <a:solidFill>
                            <a:srgbClr val="AD1457"/>
                          </a:solidFill>
                          <a:latin typeface="Cambria Math" panose="02040503050406030204" pitchFamily="18" charset="0"/>
                        </a:rPr>
                        <m:t>, . . . , </m:t>
                      </m:r>
                      <m:sSub>
                        <m:sSubPr>
                          <m:ctrlPr>
                            <a:rPr lang="en-US" sz="2400" b="1" i="1" dirty="0">
                              <a:solidFill>
                                <a:srgbClr val="AD145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dirty="0">
                              <a:solidFill>
                                <a:srgbClr val="AD1457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en-US" sz="2400" b="1" i="1" dirty="0">
                              <a:solidFill>
                                <a:srgbClr val="AD1457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US" sz="2400" b="1" i="1" dirty="0">
                          <a:solidFill>
                            <a:srgbClr val="AD1457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1" dirty="0">
                  <a:solidFill>
                    <a:srgbClr val="AD1457"/>
                  </a:solidFill>
                </a:endParaRPr>
              </a:p>
              <a:p>
                <a:pPr marL="457200" lvl="1" indent="0">
                  <a:buNone/>
                </a:pPr>
                <a:r>
                  <a:rPr lang="en-US" sz="2400" dirty="0"/>
                  <a:t>Where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are called the components of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sz="2400" dirty="0"/>
                  <a:t>. </a:t>
                </a:r>
              </a:p>
              <a:p>
                <a:pPr marL="457200" lvl="1" indent="0">
                  <a:buNone/>
                </a:pPr>
                <a:r>
                  <a:rPr lang="en-US" sz="2400" dirty="0"/>
                  <a:t>If all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/>
                  <a:t> are zero, then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sz="2400" dirty="0"/>
                  <a:t> is called the zero vector.</a:t>
                </a:r>
              </a:p>
              <a:p>
                <a:r>
                  <a:rPr lang="en-US" b="1" dirty="0"/>
                  <a:t>Vector operations : Addition, Subtraction, Scalar Multiplication</a:t>
                </a:r>
              </a:p>
              <a:p>
                <a:r>
                  <a:rPr lang="en-US" dirty="0"/>
                  <a:t>Matrix A, means a rectangular array of numbers.</a:t>
                </a:r>
              </a:p>
              <a:p>
                <a:r>
                  <a:rPr lang="en-US" dirty="0"/>
                  <a:t>3x3 Matrix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:  </m:t>
                    </m:r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r>
                  <a:rPr lang="en-US" b="1" dirty="0"/>
                  <a:t>Matrix operations: Addition, Subtraction, </a:t>
                </a:r>
                <a:r>
                  <a:rPr lang="en-US" b="1" dirty="0">
                    <a:solidFill>
                      <a:srgbClr val="AD1457"/>
                    </a:solidFill>
                  </a:rPr>
                  <a:t>Multiplication</a:t>
                </a:r>
                <a:endParaRPr lang="en-US" dirty="0">
                  <a:solidFill>
                    <a:srgbClr val="AD1457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716" t="-4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4632960" y="1320786"/>
            <a:ext cx="2926080" cy="461665"/>
          </a:xfrm>
          <a:prstGeom prst="rect">
            <a:avLst/>
          </a:prstGeom>
          <a:noFill/>
          <a:ln w="28575">
            <a:solidFill>
              <a:srgbClr val="F19D19"/>
            </a:solidFill>
          </a:ln>
        </p:spPr>
        <p:txBody>
          <a:bodyPr wrap="square" rtlCol="0">
            <a:spAutoFit/>
          </a:bodyPr>
          <a:lstStyle/>
          <a:p>
            <a:pPr marL="0" lvl="1" algn="ctr"/>
            <a:endParaRPr lang="en-US" sz="2400" b="1" dirty="0">
              <a:solidFill>
                <a:srgbClr val="AD1457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10943" y="4465767"/>
            <a:ext cx="1740131" cy="461665"/>
          </a:xfrm>
          <a:prstGeom prst="rect">
            <a:avLst/>
          </a:prstGeom>
          <a:noFill/>
          <a:ln w="28575">
            <a:solidFill>
              <a:srgbClr val="F19D19"/>
            </a:solidFill>
          </a:ln>
        </p:spPr>
        <p:txBody>
          <a:bodyPr wrap="square" rtlCol="0">
            <a:spAutoFit/>
          </a:bodyPr>
          <a:lstStyle/>
          <a:p>
            <a:pPr marL="0" lvl="1" algn="ctr"/>
            <a:endParaRPr lang="en-US" sz="2400" b="1" dirty="0">
              <a:solidFill>
                <a:srgbClr val="AD14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28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animBg="1"/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Inequalities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1" dirty="0"/>
                  <a:t>Inequalities</a:t>
                </a:r>
                <a:r>
                  <a:rPr lang="en-US" dirty="0"/>
                  <a:t>: The term inequality is applied to any statement involving one of the symbols &lt;, &gt;, ≤, ≥.</a:t>
                </a:r>
              </a:p>
              <a:p>
                <a:r>
                  <a:rPr lang="en-US" dirty="0"/>
                  <a:t>Examples of inequalities are:</a:t>
                </a:r>
              </a:p>
              <a:p>
                <a:pPr marL="91440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i="0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200" i="0" dirty="0" smtClean="0">
                        <a:latin typeface="Cambria Math" panose="02040503050406030204" pitchFamily="18" charset="0"/>
                      </a:rPr>
                      <m:t>≥1</m:t>
                    </m:r>
                  </m:oMath>
                </a14:m>
                <a:r>
                  <a:rPr lang="en-US" sz="2200" dirty="0"/>
                  <a:t> </a:t>
                </a:r>
              </a:p>
              <a:p>
                <a:pPr marL="91440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i="0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200" i="0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m:rPr>
                        <m:sty m:val="p"/>
                      </m:rPr>
                      <a:rPr lang="en-US" sz="2200" i="0" dirty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2200" i="0" dirty="0" smtClean="0">
                        <a:latin typeface="Cambria Math" panose="02040503050406030204" pitchFamily="18" charset="0"/>
                      </a:rPr>
                      <m:t> + 2</m:t>
                    </m:r>
                    <m:r>
                      <m:rPr>
                        <m:sty m:val="p"/>
                      </m:rPr>
                      <a:rPr lang="en-US" sz="2200" i="0" dirty="0" smtClean="0">
                        <a:latin typeface="Cambria Math" panose="02040503050406030204" pitchFamily="18" charset="0"/>
                      </a:rPr>
                      <m:t>z</m:t>
                    </m:r>
                    <m:r>
                      <a:rPr lang="en-US" sz="2200" i="0" dirty="0" smtClean="0">
                        <a:latin typeface="Cambria Math" panose="02040503050406030204" pitchFamily="18" charset="0"/>
                      </a:rPr>
                      <m:t> &gt; 16 </m:t>
                    </m:r>
                  </m:oMath>
                </a14:m>
                <a:endParaRPr lang="en-US" sz="2200" dirty="0"/>
              </a:p>
              <a:p>
                <a:pPr marL="91440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i="0" dirty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sz="2200" i="0" dirty="0" smtClean="0">
                        <a:latin typeface="Cambria Math" panose="02040503050406030204" pitchFamily="18" charset="0"/>
                      </a:rPr>
                      <m:t>2 + </m:t>
                    </m:r>
                    <m:r>
                      <m:rPr>
                        <m:sty m:val="p"/>
                      </m:rPr>
                      <a:rPr lang="en-US" sz="2200" i="0" dirty="0" smtClean="0">
                        <a:latin typeface="Cambria Math" panose="02040503050406030204" pitchFamily="18" charset="0"/>
                      </a:rPr>
                      <m:t>q</m:t>
                    </m:r>
                    <m:r>
                      <a:rPr lang="en-US" sz="2200" i="0" dirty="0" smtClean="0">
                        <a:latin typeface="Cambria Math" panose="02040503050406030204" pitchFamily="18" charset="0"/>
                      </a:rPr>
                      <m:t>2 ≤1/2</m:t>
                    </m:r>
                  </m:oMath>
                </a14:m>
                <a:endParaRPr lang="en-US" sz="2200" dirty="0"/>
              </a:p>
              <a:p>
                <a:pPr marL="91440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i="0" dirty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200" i="0" dirty="0" smtClean="0">
                        <a:latin typeface="Cambria Math" panose="02040503050406030204" pitchFamily="18" charset="0"/>
                      </a:rPr>
                      <m:t>2 + </m:t>
                    </m:r>
                    <m:r>
                      <m:rPr>
                        <m:sty m:val="p"/>
                      </m:rPr>
                      <a:rPr lang="en-US" sz="2200" i="0" dirty="0" smtClean="0">
                        <a:latin typeface="Cambria Math" panose="02040503050406030204" pitchFamily="18" charset="0"/>
                      </a:rPr>
                      <m:t>ab</m:t>
                    </m:r>
                    <m:r>
                      <a:rPr lang="en-US" sz="2200" i="0" dirty="0" smtClean="0">
                        <a:latin typeface="Cambria Math" panose="02040503050406030204" pitchFamily="18" charset="0"/>
                      </a:rPr>
                      <m:t> &gt; 1</m:t>
                    </m:r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716" t="-1418" r="-81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73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/>
                  <a:t>Linear equation with one Unknown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b="1" dirty="0"/>
                  <a:t>Two Equations with Two Unknowns</a:t>
                </a:r>
              </a:p>
              <a:p>
                <a:pPr lvl="1"/>
                <a:r>
                  <a:rPr lang="en-US" dirty="0"/>
                  <a:t>A system of two linear equations in the two unknowns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 is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+ </m:t>
                      </m:r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= </m:t>
                      </m:r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+ </m:t>
                      </m:r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= </m:t>
                      </m:r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/>
                  <a:t>The solution of above can be obtained by the elimination process, whereby reduce the system to a single equation in only one unknown.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716" t="-1418" r="-562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886200" y="1676401"/>
                <a:ext cx="1447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AD1457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en-US" sz="2400" b="1" i="1" dirty="0" smtClean="0">
                          <a:solidFill>
                            <a:srgbClr val="AD1457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2400" b="1" i="1" dirty="0" smtClean="0">
                          <a:solidFill>
                            <a:srgbClr val="AD1457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sz="2400" b="1" dirty="0">
                  <a:solidFill>
                    <a:srgbClr val="AD1457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0" y="1676401"/>
                <a:ext cx="1447800" cy="461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838895" y="1510425"/>
                <a:ext cx="1752600" cy="793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AD1457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AD145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AD145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AD1457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AD1457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AD1457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b="1" dirty="0">
                  <a:solidFill>
                    <a:srgbClr val="AD1457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8895" y="1510425"/>
                <a:ext cx="1752600" cy="79361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734105" y="1707176"/>
            <a:ext cx="1104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Solution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40791" y="1689406"/>
            <a:ext cx="1313597" cy="461665"/>
          </a:xfrm>
          <a:prstGeom prst="rect">
            <a:avLst/>
          </a:prstGeom>
          <a:noFill/>
          <a:ln w="28575">
            <a:solidFill>
              <a:srgbClr val="F19D19"/>
            </a:solidFill>
          </a:ln>
        </p:spPr>
        <p:txBody>
          <a:bodyPr wrap="square" rtlCol="0">
            <a:spAutoFit/>
          </a:bodyPr>
          <a:lstStyle/>
          <a:p>
            <a:pPr marL="0" lvl="1" algn="ctr"/>
            <a:endParaRPr lang="en-US" sz="2400" b="1" dirty="0">
              <a:solidFill>
                <a:srgbClr val="AD1457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70760" y="1481080"/>
            <a:ext cx="1215335" cy="822960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marL="0" lvl="1" algn="ctr"/>
            <a:endParaRPr lang="en-US" sz="2400" b="1" dirty="0">
              <a:solidFill>
                <a:srgbClr val="AD14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973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Declarative statement that is sufficiently objective, meaningful and precise </a:t>
                </a:r>
                <a:r>
                  <a:rPr lang="en-US" b="1" dirty="0"/>
                  <a:t>to have a truth value (true or false) </a:t>
                </a:r>
                <a:r>
                  <a:rPr lang="en-US" dirty="0"/>
                  <a:t>is known as proposition.</a:t>
                </a:r>
              </a:p>
              <a:p>
                <a:r>
                  <a:rPr lang="en-US" dirty="0"/>
                  <a:t>Proposition examples:</a:t>
                </a:r>
              </a:p>
              <a:p>
                <a:pPr marL="91440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p</m:t>
                    </m:r>
                  </m:oMath>
                </a14:m>
                <a:r>
                  <a:rPr lang="en-US" dirty="0"/>
                  <a:t> : Fourteen is an even integer.</a:t>
                </a:r>
              </a:p>
              <a:p>
                <a:pPr marL="91440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q</m:t>
                    </m:r>
                  </m:oMath>
                </a14:m>
                <a:r>
                  <a:rPr lang="en-US" dirty="0"/>
                  <a:t> : Mumbai is the capital city of India.</a:t>
                </a:r>
              </a:p>
              <a:p>
                <a:pPr marL="91440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r</m:t>
                    </m:r>
                  </m:oMath>
                </a14:m>
                <a:r>
                  <a:rPr lang="en-US" dirty="0"/>
                  <a:t> : 0 = 0</a:t>
                </a:r>
              </a:p>
              <a:p>
                <a:r>
                  <a:rPr lang="en-US" dirty="0"/>
                  <a:t>Following statements </a:t>
                </a:r>
                <a:r>
                  <a:rPr lang="en-US" b="1" dirty="0"/>
                  <a:t>are not propositions</a:t>
                </a:r>
                <a:r>
                  <a:rPr lang="en-US" dirty="0"/>
                  <a:t>.</a:t>
                </a:r>
              </a:p>
              <a:p>
                <a:pPr marL="971550" lvl="1" indent="-457200">
                  <a:buFont typeface="+mj-lt"/>
                  <a:buAutoNum type="arabicPeriod"/>
                </a:pPr>
                <a:r>
                  <a:rPr lang="en-US" dirty="0"/>
                  <a:t>Close the door.</a:t>
                </a:r>
              </a:p>
              <a:p>
                <a:pPr marL="971550" lvl="1" indent="-457200">
                  <a:buFont typeface="+mj-lt"/>
                  <a:buAutoNum type="arabicPeriod"/>
                </a:pPr>
                <a:r>
                  <a:rPr lang="en-US" dirty="0"/>
                  <a:t>Where are you?</a:t>
                </a:r>
              </a:p>
              <a:p>
                <a:pPr marL="97155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n-US" dirty="0"/>
                  <a:t> is greater than </a:t>
                </a:r>
                <a14:m>
                  <m:oMath xmlns:m="http://schemas.openxmlformats.org/officeDocument/2006/math">
                    <m:r>
                      <a:rPr lang="en-US" i="0" dirty="0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716" t="-1418" r="-81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2748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Logical Connectives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31181" y="863444"/>
                <a:ext cx="4328524" cy="5590565"/>
              </a:xfrm>
            </p:spPr>
            <p:txBody>
              <a:bodyPr/>
              <a:lstStyle/>
              <a:p>
                <a:r>
                  <a:rPr lang="en-US" b="1" dirty="0"/>
                  <a:t>Conjunction 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b="1" dirty="0"/>
                      <m:t>Ʌ</m:t>
                    </m:r>
                  </m:oMath>
                </a14:m>
                <a:r>
                  <a:rPr lang="en-US" b="1" dirty="0"/>
                  <a:t>)</a:t>
                </a:r>
                <a:r>
                  <a:rPr lang="en-US" dirty="0"/>
                  <a:t>:</a:t>
                </a:r>
                <a:r>
                  <a:rPr lang="en-US" b="1" dirty="0"/>
                  <a:t> </a:t>
                </a:r>
                <a:r>
                  <a:rPr lang="en-US" dirty="0"/>
                  <a:t>The logical connective Conjunction </a:t>
                </a:r>
                <a:r>
                  <a:rPr lang="en-US" dirty="0">
                    <a:solidFill>
                      <a:srgbClr val="0066FF"/>
                    </a:solidFill>
                  </a:rPr>
                  <a:t>(logical AND) </a:t>
                </a:r>
                <a:r>
                  <a:rPr lang="en-US" dirty="0"/>
                  <a:t>is true only when </a:t>
                </a:r>
                <a:r>
                  <a:rPr lang="en-US" b="1" dirty="0"/>
                  <a:t>both of the propositions </a:t>
                </a:r>
                <a:r>
                  <a:rPr lang="en-US" dirty="0"/>
                  <a:t>are true. </a:t>
                </a:r>
              </a:p>
              <a:p>
                <a:r>
                  <a:rPr lang="en-US" dirty="0"/>
                  <a:t>Example:</a:t>
                </a:r>
              </a:p>
              <a:p>
                <a:pPr marL="457200" lvl="1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: It is raining</a:t>
                </a:r>
              </a:p>
              <a:p>
                <a:pPr marL="914400" lvl="2" indent="0">
                  <a:buNone/>
                </a:pP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2200" dirty="0"/>
                  <a:t> : It is cold</a:t>
                </a:r>
              </a:p>
              <a:p>
                <a:pPr marL="914400" lvl="2" indent="0">
                  <a:buNone/>
                </a:pP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2200" dirty="0"/>
                  <a:t> : It is raining </a:t>
                </a:r>
                <a:r>
                  <a:rPr lang="en-US" sz="2200" b="1" dirty="0"/>
                  <a:t>AND</a:t>
                </a:r>
                <a:r>
                  <a:rPr lang="en-US" sz="2200" dirty="0"/>
                  <a:t> it is cold</a:t>
                </a:r>
              </a:p>
              <a:p>
                <a:r>
                  <a:rPr lang="en-US" dirty="0"/>
                  <a:t>Truth table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1181" y="863444"/>
                <a:ext cx="4328524" cy="5590565"/>
              </a:xfrm>
              <a:blipFill>
                <a:blip r:embed="rId2"/>
                <a:stretch>
                  <a:fillRect l="-1972" t="-1418" r="-21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74359711"/>
                  </p:ext>
                </p:extLst>
              </p:nvPr>
            </p:nvGraphicFramePr>
            <p:xfrm>
              <a:off x="308811" y="4270483"/>
              <a:ext cx="2896552" cy="1981200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86233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6233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7189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dirty="0" smtClean="0"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en-US" sz="2000" b="1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dirty="0" smtClean="0"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en-US" sz="2000" b="1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1" i="1" dirty="0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oMath>
                          </a14:m>
                          <a:r>
                            <a:rPr lang="en-US" sz="2000" b="1" dirty="0">
                              <a:latin typeface="+mn-lt"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1" i="1" dirty="0" smtClean="0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m:rPr>
                                  <m:nor/>
                                </m:rPr>
                                <a:rPr lang="en-US" sz="1800" b="1" i="0" dirty="0" smtClean="0">
                                  <a:latin typeface="+mn-lt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 b="1" dirty="0" smtClean="0">
                                  <a:latin typeface="+mn-lt"/>
                                </a:rPr>
                                <m:t>Ʌ</m:t>
                              </m:r>
                              <m:r>
                                <m:rPr>
                                  <m:nor/>
                                </m:rPr>
                                <a:rPr lang="en-US" sz="2000" b="1" i="0" dirty="0" smtClean="0">
                                  <a:latin typeface="+mn-lt"/>
                                </a:rPr>
                                <m:t> </m:t>
                              </m:r>
                              <m:r>
                                <a:rPr lang="en-US" sz="1800" b="1" i="1" dirty="0" smtClean="0"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oMath>
                          </a14:m>
                          <a:endParaRPr lang="en-US" sz="2000" b="1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latin typeface="Cambria Math" panose="02040503050406030204" pitchFamily="18" charset="0"/>
                                  </a:rPr>
                                  <m:t>𝑇𝑟𝑢𝑒</m:t>
                                </m:r>
                              </m:oMath>
                            </m:oMathPara>
                          </a14:m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latin typeface="Cambria Math" panose="02040503050406030204" pitchFamily="18" charset="0"/>
                                  </a:rPr>
                                  <m:t>𝑇𝑟𝑢𝑒</m:t>
                                </m:r>
                              </m:oMath>
                            </m:oMathPara>
                          </a14:m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152701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latin typeface="Cambria Math" panose="02040503050406030204" pitchFamily="18" charset="0"/>
                                  </a:rPr>
                                  <m:t>𝑇𝑟𝑢𝑒</m:t>
                                </m:r>
                              </m:oMath>
                            </m:oMathPara>
                          </a14:m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latin typeface="Cambria Math" panose="02040503050406030204" pitchFamily="18" charset="0"/>
                                  </a:rPr>
                                  <m:t>𝐹𝑎𝑙𝑠𝑒</m:t>
                                </m:r>
                              </m:oMath>
                            </m:oMathPara>
                          </a14:m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5270574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latin typeface="Cambria Math" panose="02040503050406030204" pitchFamily="18" charset="0"/>
                                  </a:rPr>
                                  <m:t>𝐹𝑎𝑙𝑠𝑒</m:t>
                                </m:r>
                              </m:oMath>
                            </m:oMathPara>
                          </a14:m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latin typeface="Cambria Math" panose="02040503050406030204" pitchFamily="18" charset="0"/>
                                  </a:rPr>
                                  <m:t>𝑇𝑟𝑢𝑒</m:t>
                                </m:r>
                              </m:oMath>
                            </m:oMathPara>
                          </a14:m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69529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latin typeface="Cambria Math" panose="02040503050406030204" pitchFamily="18" charset="0"/>
                                  </a:rPr>
                                  <m:t>𝐹𝑎𝑙𝑠𝑒</m:t>
                                </m:r>
                              </m:oMath>
                            </m:oMathPara>
                          </a14:m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latin typeface="Cambria Math" panose="02040503050406030204" pitchFamily="18" charset="0"/>
                                  </a:rPr>
                                  <m:t>𝐹𝑎𝑙𝑠𝑒</m:t>
                                </m:r>
                              </m:oMath>
                            </m:oMathPara>
                          </a14:m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5439757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74359711"/>
                  </p:ext>
                </p:extLst>
              </p:nvPr>
            </p:nvGraphicFramePr>
            <p:xfrm>
              <a:off x="308811" y="4270483"/>
              <a:ext cx="2896552" cy="1981200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862330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0000"/>
                        </a:ext>
                      </a:extLst>
                    </a:gridCol>
                    <a:gridCol w="862330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0001"/>
                        </a:ext>
                      </a:extLst>
                    </a:gridCol>
                    <a:gridCol w="1171892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0002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704" t="-6154" r="-237324" b="-404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1418" t="-6154" r="-139007" b="-404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7150" t="-6154" r="-1554" b="-4046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00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704" t="-106154" r="-237324" b="-304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1418" t="-106154" r="-139007" b="-304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215270198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704" t="-203030" r="-237324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1418" t="-203030" r="-139007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52705742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704" t="-307692" r="-237324" b="-10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1418" t="-307692" r="-139007" b="-10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96952977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704" t="-407692" r="-237324" b="-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1418" t="-407692" r="-139007" b="-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55439757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146899" y="4651119"/>
                <a:ext cx="8675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𝑇𝑟𝑢𝑒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6899" y="4651119"/>
                <a:ext cx="867541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146899" y="5064385"/>
                <a:ext cx="8675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𝐹𝑎𝑙𝑠𝑒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6899" y="5064385"/>
                <a:ext cx="867541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146899" y="5477651"/>
                <a:ext cx="8675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𝐹𝑎𝑙𝑠𝑒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6899" y="5477651"/>
                <a:ext cx="867541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146899" y="5858651"/>
                <a:ext cx="8675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𝐹𝑎𝑙𝑠𝑒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6899" y="5858651"/>
                <a:ext cx="867541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4459706" y="863444"/>
                <a:ext cx="3898232" cy="559056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65113" indent="-265113" algn="just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accent6"/>
                  </a:buClr>
                  <a:buFont typeface="Wingdings 3" panose="05040102010807070707" pitchFamily="18" charset="2"/>
                  <a:buChar char="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809625" indent="-352425" algn="just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6"/>
                  </a:buClr>
                  <a:buFont typeface="Wingdings 3" panose="05040102010807070707" pitchFamily="18" charset="2"/>
                  <a:buChar char="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just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6"/>
                  </a:buClr>
                  <a:buFont typeface="Wingdings" panose="05000000000000000000" pitchFamily="2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just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6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just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6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/>
                  <a:t>Disjunction (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𝐕</m:t>
                    </m:r>
                  </m:oMath>
                </a14:m>
                <a:r>
                  <a:rPr lang="en-US" b="1" dirty="0"/>
                  <a:t>)</a:t>
                </a:r>
                <a:r>
                  <a:rPr lang="en-US" dirty="0"/>
                  <a:t>:</a:t>
                </a:r>
                <a:r>
                  <a:rPr lang="en-US" b="1" dirty="0"/>
                  <a:t> </a:t>
                </a:r>
                <a:r>
                  <a:rPr lang="en-US" dirty="0"/>
                  <a:t>The logical disjunction, or </a:t>
                </a:r>
                <a:r>
                  <a:rPr lang="en-US" dirty="0">
                    <a:solidFill>
                      <a:srgbClr val="0066FF"/>
                    </a:solidFill>
                  </a:rPr>
                  <a:t>logical OR</a:t>
                </a:r>
                <a:r>
                  <a:rPr lang="en-US" dirty="0"/>
                  <a:t>, is true if </a:t>
                </a:r>
                <a:r>
                  <a:rPr lang="en-US" b="1" dirty="0"/>
                  <a:t>one or both</a:t>
                </a:r>
                <a:r>
                  <a:rPr lang="en-US" dirty="0"/>
                  <a:t> of the propositions are true.</a:t>
                </a:r>
              </a:p>
              <a:p>
                <a:r>
                  <a:rPr lang="en-US" dirty="0"/>
                  <a:t>Example:</a:t>
                </a:r>
              </a:p>
              <a:p>
                <a:pPr marL="914400" lvl="1" indent="-58738" defTabSz="798513">
                  <a:buFont typeface="Wingdings 3" panose="05040102010807070707" pitchFamily="18" charset="2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US" dirty="0" smtClean="0">
                          <a:latin typeface="Cambria Math" panose="02040503050406030204" pitchFamily="18" charset="0"/>
                        </a:rPr>
                        <m:t> : 2+2=5</m:t>
                      </m:r>
                    </m:oMath>
                  </m:oMathPara>
                </a14:m>
                <a:endParaRPr lang="en-US" dirty="0"/>
              </a:p>
              <a:p>
                <a:pPr marL="914400" lvl="2" indent="0">
                  <a:buFont typeface="Wingdings" panose="05000000000000000000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dirty="0">
                          <a:latin typeface="Cambria Math" panose="02040503050406030204" pitchFamily="18" charset="0"/>
                        </a:rPr>
                        <m:t>q</m:t>
                      </m:r>
                      <m:r>
                        <a:rPr lang="en-US" sz="2200" dirty="0">
                          <a:latin typeface="Cambria Math" panose="02040503050406030204" pitchFamily="18" charset="0"/>
                        </a:rPr>
                        <m:t> : 1&lt;2</m:t>
                      </m:r>
                    </m:oMath>
                  </m:oMathPara>
                </a14:m>
                <a:endParaRPr lang="en-US" sz="2200" dirty="0"/>
              </a:p>
              <a:p>
                <a:pPr marL="914400" lvl="2" indent="0">
                  <a:buFont typeface="Wingdings" panose="05000000000000000000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dirty="0"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lang="en-US" sz="2200" dirty="0">
                          <a:latin typeface="Cambria Math" panose="02040503050406030204" pitchFamily="18" charset="0"/>
                        </a:rPr>
                        <m:t> : 2+2=5 </m:t>
                      </m:r>
                      <m:r>
                        <a:rPr lang="en-US" sz="2200" b="1" dirty="0">
                          <a:latin typeface="Cambria Math" panose="02040503050406030204" pitchFamily="18" charset="0"/>
                        </a:rPr>
                        <m:t>𝐎𝐑</m:t>
                      </m:r>
                      <m:r>
                        <a:rPr lang="en-US" sz="2200" dirty="0">
                          <a:latin typeface="Cambria Math" panose="02040503050406030204" pitchFamily="18" charset="0"/>
                        </a:rPr>
                        <m:t> 1&lt;2</m:t>
                      </m:r>
                    </m:oMath>
                  </m:oMathPara>
                </a14:m>
                <a:endParaRPr lang="en-US" sz="2200" dirty="0"/>
              </a:p>
              <a:p>
                <a:r>
                  <a:rPr lang="en-US" dirty="0"/>
                  <a:t>Truth table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9706" y="863444"/>
                <a:ext cx="3898232" cy="5590565"/>
              </a:xfrm>
              <a:prstGeom prst="rect">
                <a:avLst/>
              </a:prstGeom>
              <a:blipFill>
                <a:blip r:embed="rId8"/>
                <a:stretch>
                  <a:fillRect l="-2191" t="-1418" r="-23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Table 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78304666"/>
                  </p:ext>
                </p:extLst>
              </p:nvPr>
            </p:nvGraphicFramePr>
            <p:xfrm>
              <a:off x="4637335" y="4270483"/>
              <a:ext cx="3248660" cy="1981200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86233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6233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oMath>
                            </m:oMathPara>
                          </a14:m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oMath>
                            </m:oMathPara>
                          </a14:m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i="1" dirty="0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oMath>
                          </a14:m>
                          <a:r>
                            <a:rPr lang="en-US" sz="2000" dirty="0">
                              <a:latin typeface="+mn-lt"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i="1" dirty="0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oMath>
                          </a14:m>
                          <a:r>
                            <a:rPr lang="en-US" sz="2000" dirty="0">
                              <a:latin typeface="+mn-lt"/>
                            </a:rPr>
                            <a:t> </a:t>
                          </a:r>
                          <a:r>
                            <a:rPr lang="en-US" sz="2000" b="0" dirty="0">
                              <a:latin typeface="+mn-lt"/>
                            </a:rPr>
                            <a:t>V</a:t>
                          </a:r>
                          <a:r>
                            <a:rPr lang="en-US" sz="2000" b="0" i="0" dirty="0">
                              <a:latin typeface="+mn-lt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i="1" dirty="0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oMath>
                          </a14:m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latin typeface="Cambria Math" panose="02040503050406030204" pitchFamily="18" charset="0"/>
                                  </a:rPr>
                                  <m:t>𝑇𝑟𝑢𝑒</m:t>
                                </m:r>
                              </m:oMath>
                            </m:oMathPara>
                          </a14:m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latin typeface="Cambria Math" panose="02040503050406030204" pitchFamily="18" charset="0"/>
                                  </a:rPr>
                                  <m:t>𝑇𝑟𝑢𝑒</m:t>
                                </m:r>
                              </m:oMath>
                            </m:oMathPara>
                          </a14:m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152701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latin typeface="Cambria Math" panose="02040503050406030204" pitchFamily="18" charset="0"/>
                                  </a:rPr>
                                  <m:t>𝑇𝑟𝑢𝑒</m:t>
                                </m:r>
                              </m:oMath>
                            </m:oMathPara>
                          </a14:m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latin typeface="Cambria Math" panose="02040503050406030204" pitchFamily="18" charset="0"/>
                                  </a:rPr>
                                  <m:t>𝐹𝑎𝑙𝑠𝑒</m:t>
                                </m:r>
                              </m:oMath>
                            </m:oMathPara>
                          </a14:m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5270574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latin typeface="Cambria Math" panose="02040503050406030204" pitchFamily="18" charset="0"/>
                                  </a:rPr>
                                  <m:t>𝐹𝑎𝑙𝑠𝑒</m:t>
                                </m:r>
                              </m:oMath>
                            </m:oMathPara>
                          </a14:m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latin typeface="Cambria Math" panose="02040503050406030204" pitchFamily="18" charset="0"/>
                                  </a:rPr>
                                  <m:t>𝑇𝑟𝑢𝑒</m:t>
                                </m:r>
                              </m:oMath>
                            </m:oMathPara>
                          </a14:m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69529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latin typeface="Cambria Math" panose="02040503050406030204" pitchFamily="18" charset="0"/>
                                  </a:rPr>
                                  <m:t>𝐹𝑎𝑙𝑠𝑒</m:t>
                                </m:r>
                              </m:oMath>
                            </m:oMathPara>
                          </a14:m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latin typeface="Cambria Math" panose="02040503050406030204" pitchFamily="18" charset="0"/>
                                  </a:rPr>
                                  <m:t>𝐹𝑎𝑙𝑠𝑒</m:t>
                                </m:r>
                              </m:oMath>
                            </m:oMathPara>
                          </a14:m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5439757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4" name="Table 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78304666"/>
                  </p:ext>
                </p:extLst>
              </p:nvPr>
            </p:nvGraphicFramePr>
            <p:xfrm>
              <a:off x="4637335" y="4270483"/>
              <a:ext cx="3248660" cy="1981200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862330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0000"/>
                        </a:ext>
                      </a:extLst>
                    </a:gridCol>
                    <a:gridCol w="862330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0001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0002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704" t="-6154" r="-278169" b="-404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101418" t="-6154" r="-180142" b="-404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113147" t="-6154" r="-1195" b="-4046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00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704" t="-106154" r="-278169" b="-304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101418" t="-106154" r="-180142" b="-304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215270198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704" t="-203030" r="-278169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101418" t="-203030" r="-18014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52705742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704" t="-307692" r="-278169" b="-10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101418" t="-307692" r="-180142" b="-10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96952977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704" t="-407692" r="-278169" b="-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101418" t="-407692" r="-180142" b="-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55439757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619487" y="4651119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𝑇𝑟𝑢𝑒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487" y="4651119"/>
                <a:ext cx="914400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619487" y="5064385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𝑇𝑟𝑢𝑒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487" y="5064385"/>
                <a:ext cx="914400" cy="36933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619487" y="5477651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𝑇𝑟𝑢𝑒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487" y="5477651"/>
                <a:ext cx="914400" cy="3693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619487" y="5858651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𝐹𝑎𝑙𝑠𝑒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487" y="5858651"/>
                <a:ext cx="914400" cy="3693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/>
              <p:cNvSpPr txBox="1">
                <a:spLocks/>
              </p:cNvSpPr>
              <p:nvPr/>
            </p:nvSpPr>
            <p:spPr>
              <a:xfrm>
                <a:off x="8423134" y="932537"/>
                <a:ext cx="3697870" cy="559056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65113" indent="-265113" algn="just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accent6"/>
                  </a:buClr>
                  <a:buFont typeface="Wingdings 3" panose="05040102010807070707" pitchFamily="18" charset="2"/>
                  <a:buChar char="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809625" indent="-352425" algn="just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6"/>
                  </a:buClr>
                  <a:buFont typeface="Wingdings 3" panose="05040102010807070707" pitchFamily="18" charset="2"/>
                  <a:buChar char="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just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6"/>
                  </a:buClr>
                  <a:buFont typeface="Wingdings" panose="05000000000000000000" pitchFamily="2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just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6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just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6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/>
                  <a:t>Negation (</a:t>
                </a:r>
                <a:r>
                  <a:rPr lang="en-US" altLang="en-US" b="1" dirty="0">
                    <a:ea typeface="ＭＳ Ｐゴシック" panose="020B0600070205080204" pitchFamily="34" charset="-128"/>
                    <a:sym typeface="Symbol" panose="05050102010706020507" pitchFamily="18" charset="2"/>
                  </a:rPr>
                  <a:t></a:t>
                </a:r>
                <a:r>
                  <a:rPr lang="en-US" b="1" dirty="0"/>
                  <a:t>)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altLang="en-US" i="1" dirty="0" smtClean="0">
                        <a:latin typeface="Cambria Math" panose="02040503050406030204" pitchFamily="18" charset="0"/>
                        <a:ea typeface="ＭＳ Ｐゴシック" panose="020B0600070205080204" pitchFamily="34" charset="-128"/>
                        <a:sym typeface="Symbol" panose="05050102010706020507" pitchFamily="18" charset="2"/>
                      </a:rPr>
                      <m:t>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, the </a:t>
                </a:r>
                <a:r>
                  <a:rPr lang="en-US" dirty="0">
                    <a:solidFill>
                      <a:srgbClr val="0066FF"/>
                    </a:solidFill>
                  </a:rPr>
                  <a:t>negation</a:t>
                </a:r>
                <a:r>
                  <a:rPr lang="en-US" dirty="0"/>
                  <a:t> of a proposition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, is also a proposition.</a:t>
                </a:r>
              </a:p>
              <a:p>
                <a:r>
                  <a:rPr lang="en-US" dirty="0"/>
                  <a:t>Example:</a:t>
                </a:r>
              </a:p>
              <a:p>
                <a:pPr marL="457200" lvl="1" indent="0">
                  <a:buFont typeface="Wingdings 3" panose="05040102010807070707" pitchFamily="18" charset="2"/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 smtClean="0">
                        <a:latin typeface="Cambria Math" panose="02040503050406030204" pitchFamily="18" charset="0"/>
                      </a:rPr>
                      <m:t>p</m:t>
                    </m:r>
                  </m:oMath>
                </a14:m>
                <a:r>
                  <a:rPr lang="en-US" dirty="0"/>
                  <a:t>      : John studies.</a:t>
                </a:r>
              </a:p>
              <a:p>
                <a:pPr marL="914400" lvl="2" indent="0">
                  <a:buFont typeface="Wingdings" panose="05000000000000000000" pitchFamily="2" charset="2"/>
                  <a:buNone/>
                </a:pPr>
                <a14:m>
                  <m:oMath xmlns:m="http://schemas.openxmlformats.org/officeDocument/2006/math">
                    <m:r>
                      <a:rPr lang="en-US" altLang="en-US" sz="2000" dirty="0">
                        <a:latin typeface="Cambria Math" panose="02040503050406030204" pitchFamily="18" charset="0"/>
                        <a:ea typeface="ＭＳ Ｐゴシック" panose="020B0600070205080204" pitchFamily="34" charset="-128"/>
                        <a:sym typeface="Symbol" panose="05050102010706020507" pitchFamily="18" charset="2"/>
                      </a:rPr>
                      <m:t> </m:t>
                    </m:r>
                    <m:r>
                      <m:rPr>
                        <m:sty m:val="p"/>
                      </m:rPr>
                      <a:rPr lang="en-US" sz="2000" dirty="0" smtClean="0">
                        <a:latin typeface="Cambria Math" panose="02040503050406030204" pitchFamily="18" charset="0"/>
                      </a:rPr>
                      <m:t>p</m:t>
                    </m:r>
                  </m:oMath>
                </a14:m>
                <a:r>
                  <a:rPr lang="en-US" sz="2000" dirty="0"/>
                  <a:t>:John does NOT        	study.</a:t>
                </a:r>
              </a:p>
              <a:p>
                <a:r>
                  <a:rPr lang="en-US" dirty="0"/>
                  <a:t>Truth table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3134" y="932537"/>
                <a:ext cx="3697870" cy="5590565"/>
              </a:xfrm>
              <a:prstGeom prst="rect">
                <a:avLst/>
              </a:prstGeom>
              <a:blipFill>
                <a:blip r:embed="rId14"/>
                <a:stretch>
                  <a:fillRect l="-2310" t="-1636" r="-26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1" name="Table 2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60900367"/>
                  </p:ext>
                </p:extLst>
              </p:nvPr>
            </p:nvGraphicFramePr>
            <p:xfrm>
              <a:off x="8917359" y="4314053"/>
              <a:ext cx="2303858" cy="1188720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115192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15192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oMath>
                            </m:oMathPara>
                          </a14:m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en-US" sz="2000" i="1" dirty="0" smtClean="0">
                                    <a:latin typeface="Cambria Math" panose="02040503050406030204" pitchFamily="18" charset="0"/>
                                    <a:ea typeface="ＭＳ Ｐゴシック" panose="020B0600070205080204" pitchFamily="34" charset="-128"/>
                                    <a:sym typeface="Symbol" panose="05050102010706020507" pitchFamily="18" charset="2"/>
                                  </a:rPr>
                                  <m:t> </m:t>
                                </m:r>
                                <m:r>
                                  <a:rPr lang="en-US" sz="2000" i="1" dirty="0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oMath>
                            </m:oMathPara>
                          </a14:m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6742208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1616902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1" name="Table 2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60900367"/>
                  </p:ext>
                </p:extLst>
              </p:nvPr>
            </p:nvGraphicFramePr>
            <p:xfrm>
              <a:off x="8917359" y="4314053"/>
              <a:ext cx="2303858" cy="1188720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1151929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0000"/>
                        </a:ext>
                      </a:extLst>
                    </a:gridCol>
                    <a:gridCol w="1151929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0001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5"/>
                          <a:stretch>
                            <a:fillRect l="-526" t="-1538" r="-101053" b="-204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5"/>
                          <a:stretch>
                            <a:fillRect l="-101058" t="-1538" r="-1587" b="-2046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00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567422080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21616902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105855" y="4695053"/>
                <a:ext cx="6911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𝑇𝑟𝑢𝑒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5855" y="4695053"/>
                <a:ext cx="691157" cy="369332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0359908" y="4695053"/>
                <a:ext cx="6911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𝐹𝑎𝑙𝑠𝑒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9908" y="4695053"/>
                <a:ext cx="691157" cy="369332"/>
              </a:xfrm>
              <a:prstGeom prst="rect">
                <a:avLst/>
              </a:prstGeom>
              <a:blipFill rotWithShape="0">
                <a:blip r:embed="rId17"/>
                <a:stretch>
                  <a:fillRect l="-614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105855" y="5142847"/>
                <a:ext cx="6911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𝐹𝑎𝑙𝑠𝑒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5855" y="5142847"/>
                <a:ext cx="691157" cy="369332"/>
              </a:xfrm>
              <a:prstGeom prst="rect">
                <a:avLst/>
              </a:prstGeom>
              <a:blipFill rotWithShape="0">
                <a:blip r:embed="rId18"/>
                <a:stretch>
                  <a:fillRect l="-708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359908" y="5144542"/>
                <a:ext cx="6911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𝑇𝑟𝑢𝑒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9908" y="5144542"/>
                <a:ext cx="691157" cy="369332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/>
          <p:cNvGrpSpPr/>
          <p:nvPr/>
        </p:nvGrpSpPr>
        <p:grpSpPr>
          <a:xfrm>
            <a:off x="4406940" y="815332"/>
            <a:ext cx="100584" cy="5531399"/>
            <a:chOff x="4406940" y="815332"/>
            <a:chExt cx="100584" cy="5531399"/>
          </a:xfrm>
        </p:grpSpPr>
        <p:cxnSp>
          <p:nvCxnSpPr>
            <p:cNvPr id="27" name="Straight Connector 26"/>
            <p:cNvCxnSpPr/>
            <p:nvPr/>
          </p:nvCxnSpPr>
          <p:spPr>
            <a:xfrm flipH="1">
              <a:off x="4457031" y="860331"/>
              <a:ext cx="0" cy="5486400"/>
            </a:xfrm>
            <a:prstGeom prst="line">
              <a:avLst/>
            </a:prstGeom>
            <a:solidFill>
              <a:srgbClr val="F19D19"/>
            </a:solidFill>
            <a:ln w="28575">
              <a:solidFill>
                <a:srgbClr val="F19D1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/>
            <p:cNvSpPr/>
            <p:nvPr/>
          </p:nvSpPr>
          <p:spPr>
            <a:xfrm>
              <a:off x="4406940" y="815332"/>
              <a:ext cx="100584" cy="91440"/>
            </a:xfrm>
            <a:prstGeom prst="ellipse">
              <a:avLst/>
            </a:prstGeom>
            <a:solidFill>
              <a:srgbClr val="F19D19"/>
            </a:solidFill>
            <a:ln>
              <a:solidFill>
                <a:srgbClr val="F19D1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8352563" y="815332"/>
            <a:ext cx="100584" cy="5531399"/>
            <a:chOff x="8352563" y="815332"/>
            <a:chExt cx="100584" cy="5531399"/>
          </a:xfrm>
        </p:grpSpPr>
        <p:cxnSp>
          <p:nvCxnSpPr>
            <p:cNvPr id="30" name="Straight Connector 29"/>
            <p:cNvCxnSpPr/>
            <p:nvPr/>
          </p:nvCxnSpPr>
          <p:spPr>
            <a:xfrm flipH="1">
              <a:off x="8402654" y="860331"/>
              <a:ext cx="0" cy="5486400"/>
            </a:xfrm>
            <a:prstGeom prst="line">
              <a:avLst/>
            </a:prstGeom>
            <a:solidFill>
              <a:srgbClr val="F19D19"/>
            </a:solidFill>
            <a:ln w="28575">
              <a:solidFill>
                <a:srgbClr val="F19D1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34"/>
            <p:cNvSpPr/>
            <p:nvPr/>
          </p:nvSpPr>
          <p:spPr>
            <a:xfrm>
              <a:off x="8352563" y="815332"/>
              <a:ext cx="100584" cy="91440"/>
            </a:xfrm>
            <a:prstGeom prst="ellipse">
              <a:avLst/>
            </a:prstGeom>
            <a:solidFill>
              <a:srgbClr val="F19D19"/>
            </a:solidFill>
            <a:ln>
              <a:solidFill>
                <a:srgbClr val="F19D1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7867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  <p:bldP spid="15" grpId="0"/>
      <p:bldP spid="16" grpId="0"/>
      <p:bldP spid="17" grpId="0"/>
      <p:bldP spid="18" grpId="0"/>
      <p:bldP spid="22" grpId="0"/>
      <p:bldP spid="23" grpId="0"/>
      <p:bldP spid="24" grpId="0"/>
      <p:bldP spid="2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Logical Quantifiers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/>
                  <a:t>Universal Quantifier </a:t>
                </a:r>
                <a:r>
                  <a:rPr lang="en-US" dirty="0"/>
                  <a:t>(denoted as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“∀”</m:t>
                    </m:r>
                  </m:oMath>
                </a14:m>
                <a:r>
                  <a:rPr lang="en-US" i="0" dirty="0"/>
                  <a:t> f</a:t>
                </a:r>
                <a:r>
                  <a:rPr lang="en-US" dirty="0"/>
                  <a:t>or all):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the preposition, 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dirty="0"/>
                  <a:t>gives expected result for all values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in the universe of discourse then the universal quantification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denoted by,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AD1457"/>
                        </a:solidFill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1" i="1" dirty="0" smtClean="0">
                        <a:solidFill>
                          <a:srgbClr val="AD1457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b="1" i="1" dirty="0" smtClean="0">
                        <a:solidFill>
                          <a:srgbClr val="AD1457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dirty="0" smtClean="0">
                        <a:solidFill>
                          <a:srgbClr val="AD1457"/>
                        </a:solidFill>
                        <a:latin typeface="Cambria Math" panose="02040503050406030204" pitchFamily="18" charset="0"/>
                      </a:rPr>
                      <m:t>𝑷</m:t>
                    </m:r>
                    <m:r>
                      <a:rPr lang="en-US" b="1" i="1" dirty="0" smtClean="0">
                        <a:solidFill>
                          <a:srgbClr val="AD1457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dirty="0" smtClean="0">
                        <a:solidFill>
                          <a:srgbClr val="AD1457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b="1" i="1" dirty="0" smtClean="0">
                        <a:solidFill>
                          <a:srgbClr val="AD1457"/>
                        </a:solidFill>
                        <a:latin typeface="Cambria Math" panose="02040503050406030204" pitchFamily="18" charset="0"/>
                      </a:rPr>
                      <m:t>). </m:t>
                    </m:r>
                  </m:oMath>
                </a14:m>
                <a:endParaRPr lang="en-US" b="1" dirty="0"/>
              </a:p>
              <a:p>
                <a:r>
                  <a:rPr lang="en-US" dirty="0"/>
                  <a:t>Examples: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0" dirty="0">
                        <a:latin typeface="Cambria Math" panose="02040503050406030204" pitchFamily="18" charset="0"/>
                      </a:rPr>
                      <m:t>∀</m:t>
                    </m:r>
                    <m:r>
                      <m:rPr>
                        <m:sty m:val="p"/>
                      </m:rPr>
                      <a:rPr lang="en-US" i="0" dirty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i="0" dirty="0">
                        <a:latin typeface="Cambria Math" panose="02040503050406030204" pitchFamily="18" charset="0"/>
                      </a:rPr>
                      <m:t> : </m:t>
                    </m:r>
                    <m:r>
                      <m:rPr>
                        <m:sty m:val="p"/>
                      </m:rPr>
                      <a:rPr lang="en-US" i="0" dirty="0">
                        <a:latin typeface="Cambria Math" panose="02040503050406030204" pitchFamily="18" charset="0"/>
                      </a:rPr>
                      <m:t>P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i="0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/>
                  <a:t> for all values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i="0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i="0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i="0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dirty="0"/>
                  <a:t>is true</a:t>
                </a:r>
              </a:p>
              <a:p>
                <a:pPr marL="739775" lvl="1" indent="-282575">
                  <a:buNone/>
                </a:pPr>
                <a:r>
                  <a:rPr lang="en-US" dirty="0"/>
                  <a:t>      </a:t>
                </a:r>
                <a14:m>
                  <m:oMath xmlns:m="http://schemas.openxmlformats.org/officeDocument/2006/math">
                    <m:r>
                      <a:rPr lang="en-US" i="0" dirty="0">
                        <a:latin typeface="Cambria Math" panose="02040503050406030204" pitchFamily="18" charset="0"/>
                      </a:rPr>
                      <m:t>∀</m:t>
                    </m:r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i="0" dirty="0" smtClean="0">
                        <a:latin typeface="Cambria Math" panose="02040503050406030204" pitchFamily="18" charset="0"/>
                      </a:rPr>
                      <m:t> : </m:t>
                    </m:r>
                    <m:r>
                      <m:rPr>
                        <m:sty m:val="p"/>
                      </m:rPr>
                      <a:rPr lang="en-US" i="0" dirty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i="0" dirty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i="0" dirty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i="0" dirty="0">
                        <a:latin typeface="Cambria Math" panose="02040503050406030204" pitchFamily="18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 i="0" dirty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i="0" dirty="0">
                        <a:latin typeface="Cambria Math" panose="02040503050406030204" pitchFamily="18" charset="0"/>
                      </a:rPr>
                      <m:t>+1&gt; </m:t>
                    </m:r>
                    <m:r>
                      <m:rPr>
                        <m:sty m:val="p"/>
                      </m:rPr>
                      <a:rPr lang="en-US" i="0" dirty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In order to prove that a universal quantification </a:t>
                </a:r>
                <a:r>
                  <a:rPr lang="en-US" b="1" dirty="0"/>
                  <a:t>is false</a:t>
                </a:r>
                <a:r>
                  <a:rPr lang="en-US" dirty="0"/>
                  <a:t>, it must be shown to be false </a:t>
                </a:r>
                <a:r>
                  <a:rPr lang="en-US" b="1" dirty="0">
                    <a:solidFill>
                      <a:srgbClr val="AD1457"/>
                    </a:solidFill>
                  </a:rPr>
                  <a:t>for only ONE case.</a:t>
                </a:r>
              </a:p>
              <a:p>
                <a:r>
                  <a:rPr lang="en-US" dirty="0"/>
                  <a:t>In order to prove that a universal quantification </a:t>
                </a:r>
                <a:r>
                  <a:rPr lang="en-US" b="1" dirty="0"/>
                  <a:t>is true</a:t>
                </a:r>
                <a:r>
                  <a:rPr lang="en-US" dirty="0"/>
                  <a:t>, it must be shown true </a:t>
                </a:r>
                <a:r>
                  <a:rPr lang="en-US" b="1" dirty="0">
                    <a:solidFill>
                      <a:srgbClr val="002060"/>
                    </a:solidFill>
                  </a:rPr>
                  <a:t>for ALL cases.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716" t="-1418" r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>
            <a:off x="999565" y="3097305"/>
            <a:ext cx="2469776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15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D89F5-5B5E-433B-9F30-926FC6900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Algorithm?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DA448-B041-4E3F-9DEF-CDD490E06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step-by-step procedure, to solve the different kinds of problems.</a:t>
            </a:r>
            <a:r>
              <a:rPr lang="en-US" b="1" dirty="0"/>
              <a:t> </a:t>
            </a:r>
          </a:p>
          <a:p>
            <a:r>
              <a:rPr lang="en-US" dirty="0"/>
              <a:t>Suppose, we want to make a Chocolate Cake.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dirty="0"/>
              <a:t>An unambiguous sequence of computational steps that transform the input into the output.</a:t>
            </a:r>
          </a:p>
          <a:p>
            <a:endParaRPr lang="en-US" b="1" dirty="0"/>
          </a:p>
          <a:p>
            <a:pPr lvl="1"/>
            <a:endParaRPr lang="en-US" sz="2200" b="1" i="1" dirty="0"/>
          </a:p>
          <a:p>
            <a:pPr lvl="4"/>
            <a:endParaRPr lang="en-US" b="1" i="1" dirty="0"/>
          </a:p>
          <a:p>
            <a:pPr lvl="1"/>
            <a:endParaRPr lang="en-US" b="1" i="1" dirty="0"/>
          </a:p>
          <a:p>
            <a:pPr lvl="1"/>
            <a:endParaRPr lang="en-US" b="1" i="1" dirty="0"/>
          </a:p>
          <a:p>
            <a:pPr marL="457200" lvl="1" indent="0">
              <a:buNone/>
            </a:pPr>
            <a:endParaRPr lang="en-US" b="1" i="1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3548057" y="2484667"/>
            <a:ext cx="1125415" cy="689317"/>
          </a:xfrm>
          <a:prstGeom prst="rightArrow">
            <a:avLst>
              <a:gd name="adj1" fmla="val 50000"/>
              <a:gd name="adj2" fmla="val 74490"/>
            </a:avLst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ight Arrow 6"/>
          <p:cNvSpPr/>
          <p:nvPr/>
        </p:nvSpPr>
        <p:spPr>
          <a:xfrm>
            <a:off x="7535105" y="2479331"/>
            <a:ext cx="1125415" cy="689317"/>
          </a:xfrm>
          <a:prstGeom prst="rightArrow">
            <a:avLst>
              <a:gd name="adj1" fmla="val 50000"/>
              <a:gd name="adj2" fmla="val 74490"/>
            </a:avLst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TextBox 12"/>
          <p:cNvSpPr txBox="1"/>
          <p:nvPr/>
        </p:nvSpPr>
        <p:spPr>
          <a:xfrm>
            <a:off x="9703764" y="4362286"/>
            <a:ext cx="1002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>
                <a:solidFill>
                  <a:srgbClr val="A3115D"/>
                </a:solidFill>
              </a:rPr>
              <a:t>Output</a:t>
            </a:r>
            <a:endParaRPr lang="en-IN" b="1" dirty="0">
              <a:solidFill>
                <a:srgbClr val="A3115D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843" y="1966924"/>
            <a:ext cx="1371600" cy="19924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5087" y="1971378"/>
            <a:ext cx="1518404" cy="209156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2135" y="2033303"/>
            <a:ext cx="1920240" cy="158137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38773" y="4362287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>
                <a:solidFill>
                  <a:srgbClr val="AD1457"/>
                </a:solidFill>
              </a:rPr>
              <a:t>Input </a:t>
            </a:r>
            <a:endParaRPr lang="en-IN" b="1" dirty="0">
              <a:solidFill>
                <a:srgbClr val="AD1457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21303" y="4362287"/>
            <a:ext cx="1217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>
                <a:solidFill>
                  <a:srgbClr val="AD1457"/>
                </a:solidFill>
              </a:rPr>
              <a:t>Process </a:t>
            </a:r>
            <a:endParaRPr lang="en-IN" b="1" dirty="0">
              <a:solidFill>
                <a:srgbClr val="AD1457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04843" y="4823951"/>
            <a:ext cx="1708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srgbClr val="424242"/>
                </a:solidFill>
              </a:rPr>
              <a:t>Ingredients </a:t>
            </a:r>
            <a:r>
              <a:rPr lang="en-IN" sz="2400" b="1" dirty="0"/>
              <a:t> </a:t>
            </a:r>
            <a:endParaRPr lang="en-IN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606399" y="4823951"/>
            <a:ext cx="1046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srgbClr val="424242"/>
                </a:solidFill>
              </a:rPr>
              <a:t>Recipe </a:t>
            </a:r>
            <a:endParaRPr lang="en-IN" b="1" dirty="0">
              <a:solidFill>
                <a:srgbClr val="42424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787429" y="4745361"/>
            <a:ext cx="834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srgbClr val="424242"/>
                </a:solidFill>
              </a:rPr>
              <a:t>Cake</a:t>
            </a:r>
            <a:r>
              <a:rPr lang="en-IN" sz="2400" b="1" dirty="0">
                <a:solidFill>
                  <a:srgbClr val="002060"/>
                </a:solidFill>
              </a:rPr>
              <a:t> </a:t>
            </a:r>
            <a:r>
              <a:rPr lang="en-IN" sz="2400" b="1" dirty="0"/>
              <a:t> </a:t>
            </a:r>
            <a:endParaRPr lang="en-IN" b="1" dirty="0"/>
          </a:p>
        </p:txBody>
      </p:sp>
      <p:sp>
        <p:nvSpPr>
          <p:cNvPr id="8" name="Rounded Rectangle 7"/>
          <p:cNvSpPr/>
          <p:nvPr/>
        </p:nvSpPr>
        <p:spPr>
          <a:xfrm>
            <a:off x="4840941" y="1802674"/>
            <a:ext cx="2380130" cy="3482942"/>
          </a:xfrm>
          <a:prstGeom prst="roundRect">
            <a:avLst/>
          </a:prstGeom>
          <a:noFill/>
          <a:ln w="3810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9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3" grpId="0"/>
      <p:bldP spid="10" grpId="0"/>
      <p:bldP spid="11" grpId="0"/>
      <p:bldP spid="12" grpId="0"/>
      <p:bldP spid="15" grpId="0"/>
      <p:bldP spid="16" grpId="0"/>
      <p:bldP spid="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Logical Quantifiers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/>
                  <a:t>Existential Quantifier </a:t>
                </a:r>
                <a:r>
                  <a:rPr lang="en-US" dirty="0"/>
                  <a:t>(denoted as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“</m:t>
                    </m:r>
                    <m:r>
                      <a:rPr lang="en-US" altLang="en-US" b="1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”</m:t>
                    </m:r>
                  </m:oMath>
                </a14:m>
                <a:r>
                  <a:rPr lang="en-US" dirty="0"/>
                  <a:t> for some):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dirty="0"/>
                  <a:t>is the preposition, if there exits an element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in the universe of discourse such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dirty="0"/>
                  <a:t>is giving expected result then the Existential Quantification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represented by,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AD1457"/>
                        </a:solidFill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b="1" i="1" dirty="0" smtClean="0">
                        <a:solidFill>
                          <a:srgbClr val="AD1457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b="1" i="1" dirty="0" smtClean="0">
                        <a:solidFill>
                          <a:srgbClr val="AD1457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dirty="0" smtClean="0">
                        <a:solidFill>
                          <a:srgbClr val="AD1457"/>
                        </a:solidFill>
                        <a:latin typeface="Cambria Math" panose="02040503050406030204" pitchFamily="18" charset="0"/>
                      </a:rPr>
                      <m:t>𝑷</m:t>
                    </m:r>
                    <m:r>
                      <a:rPr lang="en-US" b="1" i="1" dirty="0" smtClean="0">
                        <a:solidFill>
                          <a:srgbClr val="AD1457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dirty="0" smtClean="0">
                        <a:solidFill>
                          <a:srgbClr val="AD1457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b="1" i="1" dirty="0" smtClean="0">
                        <a:solidFill>
                          <a:srgbClr val="AD1457"/>
                        </a:solidFill>
                        <a:latin typeface="Cambria Math" panose="02040503050406030204" pitchFamily="18" charset="0"/>
                      </a:rPr>
                      <m:t>).</m:t>
                    </m:r>
                  </m:oMath>
                </a14:m>
                <a:endParaRPr lang="en-US" b="1" dirty="0"/>
              </a:p>
              <a:p>
                <a:r>
                  <a:rPr lang="en-US" dirty="0"/>
                  <a:t>Example:</a:t>
                </a:r>
              </a:p>
              <a:p>
                <a:pPr lvl="1"/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/2 &lt;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/>
              </a:p>
              <a:p>
                <a:pPr marL="739775" lvl="2" indent="0">
                  <a:buNone/>
                </a:pPr>
                <a:r>
                  <a:rPr lang="en-US" sz="2200" dirty="0"/>
                  <a:t>There exists a numerical value for which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/2 &lt; 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200" dirty="0"/>
                  <a:t>is true</a:t>
                </a:r>
              </a:p>
              <a:p>
                <a:pPr marL="739775" lvl="2" indent="0">
                  <a:buNone/>
                </a:pPr>
                <a:r>
                  <a:rPr lang="en-US" sz="2200" dirty="0"/>
                  <a:t>Thus, </a:t>
                </a:r>
                <a14:m>
                  <m:oMath xmlns:m="http://schemas.openxmlformats.org/officeDocument/2006/math">
                    <m:r>
                      <a:rPr lang="en-US" altLang="en-US" sz="2200" b="1" i="1" dirty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</m:t>
                    </m:r>
                    <m:r>
                      <a:rPr lang="en-US" altLang="en-US" sz="2200" b="1" i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 : 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sz="2200" dirty="0"/>
                  <a:t>is true</a:t>
                </a:r>
              </a:p>
              <a:p>
                <a:r>
                  <a:rPr lang="en-US" dirty="0"/>
                  <a:t>In order to show an existential quantification </a:t>
                </a:r>
                <a:r>
                  <a:rPr lang="en-US" b="1" dirty="0"/>
                  <a:t>is true</a:t>
                </a:r>
                <a:r>
                  <a:rPr lang="en-US" dirty="0"/>
                  <a:t>, it must be shown true </a:t>
                </a:r>
                <a:r>
                  <a:rPr lang="en-US" b="1" dirty="0">
                    <a:solidFill>
                      <a:srgbClr val="AD1457"/>
                    </a:solidFill>
                  </a:rPr>
                  <a:t>for only ONE value</a:t>
                </a:r>
                <a:r>
                  <a:rPr lang="en-US" b="1" dirty="0">
                    <a:solidFill>
                      <a:srgbClr val="C00000"/>
                    </a:solidFill>
                  </a:rPr>
                  <a:t>.</a:t>
                </a:r>
              </a:p>
              <a:p>
                <a:r>
                  <a:rPr lang="en-US" dirty="0"/>
                  <a:t>In order to show an existential quantification </a:t>
                </a:r>
                <a:r>
                  <a:rPr lang="en-US" b="1" dirty="0"/>
                  <a:t>is false</a:t>
                </a:r>
                <a:r>
                  <a:rPr lang="en-US" dirty="0"/>
                  <a:t>, it must be show false </a:t>
                </a:r>
                <a:r>
                  <a:rPr lang="en-US" b="1" dirty="0">
                    <a:solidFill>
                      <a:srgbClr val="002060"/>
                    </a:solidFill>
                  </a:rPr>
                  <a:t>for ALL values.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716" t="-1418" r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/>
          <p:cNvCxnSpPr/>
          <p:nvPr/>
        </p:nvCxnSpPr>
        <p:spPr>
          <a:xfrm>
            <a:off x="1596190" y="3446168"/>
            <a:ext cx="20574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83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8FF15-DA97-4253-B282-4C657FC44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8947" y="2717800"/>
            <a:ext cx="2095131" cy="711200"/>
          </a:xfrm>
        </p:spPr>
        <p:txBody>
          <a:bodyPr>
            <a:normAutofit/>
          </a:bodyPr>
          <a:lstStyle/>
          <a:p>
            <a:r>
              <a:rPr lang="en-US" dirty="0"/>
              <a:t>Q and A</a:t>
            </a:r>
          </a:p>
        </p:txBody>
      </p:sp>
    </p:spTree>
    <p:extLst>
      <p:ext uri="{BB962C8B-B14F-4D97-AF65-F5344CB8AC3E}">
        <p14:creationId xmlns:p14="http://schemas.microsoft.com/office/powerpoint/2010/main" val="2462702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D89F5-5B5E-433B-9F30-926FC6900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Algorithm?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DA448-B041-4E3F-9DEF-CDD490E06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process or a set of rules to be followed to achieve desired output, especially by a computer.</a:t>
            </a:r>
          </a:p>
          <a:p>
            <a:pPr lvl="1"/>
            <a:endParaRPr lang="en-US" sz="2200" b="1" i="1" dirty="0"/>
          </a:p>
          <a:p>
            <a:pPr lvl="4"/>
            <a:endParaRPr lang="en-US" b="1" i="1" dirty="0"/>
          </a:p>
          <a:p>
            <a:pPr lvl="1"/>
            <a:endParaRPr lang="en-US" b="1" i="1" dirty="0"/>
          </a:p>
          <a:p>
            <a:pPr lvl="1"/>
            <a:endParaRPr lang="en-US" b="1" i="1" dirty="0"/>
          </a:p>
          <a:p>
            <a:pPr marL="457200" lvl="1" indent="0">
              <a:buNone/>
            </a:pPr>
            <a:endParaRPr lang="en-US" b="1" i="1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sz="2600" dirty="0"/>
          </a:p>
          <a:p>
            <a:r>
              <a:rPr lang="en-US" dirty="0"/>
              <a:t>An algorithm is </a:t>
            </a:r>
            <a:r>
              <a:rPr lang="en-US" b="1" dirty="0">
                <a:solidFill>
                  <a:srgbClr val="AD1457"/>
                </a:solidFill>
              </a:rPr>
              <a:t>any</a:t>
            </a:r>
            <a:r>
              <a:rPr lang="en-US" dirty="0">
                <a:solidFill>
                  <a:srgbClr val="AD1457"/>
                </a:solidFill>
              </a:rPr>
              <a:t> </a:t>
            </a:r>
            <a:r>
              <a:rPr lang="en-US" b="1" dirty="0">
                <a:solidFill>
                  <a:srgbClr val="AD1457"/>
                </a:solidFill>
              </a:rPr>
              <a:t>well-defined computational procedure </a:t>
            </a:r>
            <a:r>
              <a:rPr lang="en-US" dirty="0"/>
              <a:t>that takes some value, or a set of values as input and produces some value, or a set of values as output.</a:t>
            </a:r>
          </a:p>
        </p:txBody>
      </p:sp>
      <p:sp>
        <p:nvSpPr>
          <p:cNvPr id="5" name="Right Arrow 4"/>
          <p:cNvSpPr/>
          <p:nvPr/>
        </p:nvSpPr>
        <p:spPr>
          <a:xfrm>
            <a:off x="3228395" y="2627137"/>
            <a:ext cx="1125415" cy="689317"/>
          </a:xfrm>
          <a:prstGeom prst="rightArrow">
            <a:avLst>
              <a:gd name="adj1" fmla="val 50000"/>
              <a:gd name="adj2" fmla="val 74490"/>
            </a:avLst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ight Arrow 6"/>
          <p:cNvSpPr/>
          <p:nvPr/>
        </p:nvSpPr>
        <p:spPr>
          <a:xfrm>
            <a:off x="7613301" y="2627137"/>
            <a:ext cx="1125415" cy="689317"/>
          </a:xfrm>
          <a:prstGeom prst="rightArrow">
            <a:avLst>
              <a:gd name="adj1" fmla="val 50000"/>
              <a:gd name="adj2" fmla="val 74490"/>
            </a:avLst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871" y="2192768"/>
            <a:ext cx="1280160" cy="17633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2293" y="2348276"/>
            <a:ext cx="2011680" cy="145234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8044" y="2385280"/>
            <a:ext cx="1371600" cy="120894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612745" y="4009009"/>
            <a:ext cx="1002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>
                <a:solidFill>
                  <a:srgbClr val="424242"/>
                </a:solidFill>
              </a:rPr>
              <a:t>Output</a:t>
            </a:r>
            <a:endParaRPr lang="en-IN" b="1" dirty="0">
              <a:solidFill>
                <a:srgbClr val="424242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44465" y="4008986"/>
            <a:ext cx="14382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>
                <a:solidFill>
                  <a:srgbClr val="424242"/>
                </a:solidFill>
              </a:rPr>
              <a:t>Algorithm </a:t>
            </a:r>
            <a:endParaRPr lang="en-IN" b="1" dirty="0">
              <a:solidFill>
                <a:srgbClr val="42424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73565" y="4008985"/>
            <a:ext cx="1289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>
                <a:solidFill>
                  <a:srgbClr val="424242"/>
                </a:solidFill>
              </a:rPr>
              <a:t>Program </a:t>
            </a:r>
            <a:endParaRPr lang="en-IN" b="1" dirty="0">
              <a:solidFill>
                <a:srgbClr val="424242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5187129" y="1464024"/>
            <a:ext cx="1205437" cy="816293"/>
            <a:chOff x="5187129" y="1464024"/>
            <a:chExt cx="1205437" cy="816293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69606" y="1604313"/>
              <a:ext cx="822960" cy="676004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5187129" y="1464024"/>
              <a:ext cx="7649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2000" b="1" dirty="0">
                  <a:solidFill>
                    <a:srgbClr val="A3115D"/>
                  </a:solidFill>
                </a:rPr>
                <a:t>Input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300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7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D89F5-5B5E-433B-9F30-926FC6900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of An Algorithm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DA448-B041-4E3F-9DEF-CDD490E06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5113" lvl="1" indent="-265113">
              <a:spcBef>
                <a:spcPts val="1000"/>
              </a:spcBef>
              <a:buFont typeface="Wingdings 3" panose="05040102010807070707" pitchFamily="18" charset="2"/>
              <a:buChar char=""/>
            </a:pPr>
            <a:r>
              <a:rPr lang="en-US" sz="2400" b="1" dirty="0"/>
              <a:t>Finiteness</a:t>
            </a:r>
            <a:r>
              <a:rPr lang="en-US" sz="2400" dirty="0"/>
              <a:t>: An algorithm must always terminate after a </a:t>
            </a:r>
            <a:r>
              <a:rPr lang="en-US" sz="2400" dirty="0">
                <a:solidFill>
                  <a:srgbClr val="AD1457"/>
                </a:solidFill>
              </a:rPr>
              <a:t>finite number of steps</a:t>
            </a:r>
            <a:r>
              <a:rPr lang="en-US" sz="2400" dirty="0"/>
              <a:t>.</a:t>
            </a:r>
          </a:p>
          <a:p>
            <a:pPr marL="265113" lvl="1" indent="-265113">
              <a:spcBef>
                <a:spcPts val="1000"/>
              </a:spcBef>
              <a:buFont typeface="Wingdings 3" panose="05040102010807070707" pitchFamily="18" charset="2"/>
              <a:buChar char=""/>
            </a:pPr>
            <a:r>
              <a:rPr lang="en-US" sz="2400" b="1" dirty="0"/>
              <a:t>Definiteness</a:t>
            </a:r>
            <a:r>
              <a:rPr lang="en-US" sz="2400" dirty="0"/>
              <a:t>: Each step of an algorithm must be </a:t>
            </a:r>
            <a:r>
              <a:rPr lang="en-US" sz="2400" dirty="0">
                <a:solidFill>
                  <a:srgbClr val="AD1457"/>
                </a:solidFill>
              </a:rPr>
              <a:t>precisely defined.</a:t>
            </a:r>
          </a:p>
          <a:p>
            <a:pPr marL="265113" lvl="1" indent="-265113">
              <a:spcBef>
                <a:spcPts val="1000"/>
              </a:spcBef>
              <a:buFont typeface="Wingdings 3" panose="05040102010807070707" pitchFamily="18" charset="2"/>
              <a:buChar char=""/>
            </a:pPr>
            <a:r>
              <a:rPr lang="en-US" sz="2400" b="1" dirty="0"/>
              <a:t>Input</a:t>
            </a:r>
            <a:r>
              <a:rPr lang="en-US" sz="2400" dirty="0"/>
              <a:t>: An algorithm has </a:t>
            </a:r>
            <a:r>
              <a:rPr lang="en-US" sz="2400" dirty="0">
                <a:solidFill>
                  <a:srgbClr val="AD1457"/>
                </a:solidFill>
              </a:rPr>
              <a:t>zero or more </a:t>
            </a:r>
            <a:r>
              <a:rPr lang="en-US" sz="2400" dirty="0"/>
              <a:t>inputs.</a:t>
            </a:r>
          </a:p>
          <a:p>
            <a:pPr marL="265113" lvl="1" indent="-265113">
              <a:spcBef>
                <a:spcPts val="1000"/>
              </a:spcBef>
              <a:buFont typeface="Wingdings 3" panose="05040102010807070707" pitchFamily="18" charset="2"/>
              <a:buChar char=""/>
            </a:pPr>
            <a:r>
              <a:rPr lang="en-US" sz="2400" b="1" dirty="0"/>
              <a:t>Output</a:t>
            </a:r>
            <a:r>
              <a:rPr lang="en-US" sz="2400" dirty="0"/>
              <a:t>: An algorithm must have </a:t>
            </a:r>
            <a:r>
              <a:rPr lang="en-US" sz="2400" dirty="0">
                <a:solidFill>
                  <a:srgbClr val="AD1457"/>
                </a:solidFill>
              </a:rPr>
              <a:t>at least one </a:t>
            </a:r>
            <a:r>
              <a:rPr lang="en-US" sz="2400" dirty="0"/>
              <a:t>desirable output.</a:t>
            </a:r>
          </a:p>
          <a:p>
            <a:pPr marL="265113" lvl="1" indent="-265113">
              <a:spcBef>
                <a:spcPts val="1000"/>
              </a:spcBef>
              <a:buFont typeface="Wingdings 3" panose="05040102010807070707" pitchFamily="18" charset="2"/>
              <a:buChar char=""/>
            </a:pPr>
            <a:r>
              <a:rPr lang="en-US" sz="2400" b="1" dirty="0"/>
              <a:t>Effectiveness</a:t>
            </a:r>
            <a:r>
              <a:rPr lang="en-US" sz="2400" dirty="0"/>
              <a:t>: All the operations to be performed in the algorithm </a:t>
            </a:r>
            <a:r>
              <a:rPr lang="en-US" sz="2400" dirty="0">
                <a:solidFill>
                  <a:srgbClr val="AD1457"/>
                </a:solidFill>
              </a:rPr>
              <a:t>must be sufficiently basic </a:t>
            </a:r>
            <a:r>
              <a:rPr lang="en-US" sz="2400" dirty="0"/>
              <a:t>so that they can, in principle be done exactly and in a finite length of time.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44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D89F5-5B5E-433B-9F30-926FC6900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Algorithm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DA448-B041-4E3F-9DEF-CDD490E06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5113" lvl="1" indent="-265113">
              <a:spcBef>
                <a:spcPts val="1000"/>
              </a:spcBef>
              <a:buFont typeface="Wingdings 3" panose="05040102010807070707" pitchFamily="18" charset="2"/>
              <a:buChar char=""/>
            </a:pPr>
            <a:r>
              <a:rPr lang="en-US" sz="2400" dirty="0"/>
              <a:t>Simple recursive algorithms</a:t>
            </a:r>
          </a:p>
          <a:p>
            <a:pPr marL="265113" lvl="1" indent="-265113">
              <a:spcBef>
                <a:spcPts val="1000"/>
              </a:spcBef>
              <a:buFont typeface="Wingdings 3" panose="05040102010807070707" pitchFamily="18" charset="2"/>
              <a:buChar char=""/>
            </a:pPr>
            <a:r>
              <a:rPr lang="en-US" sz="2400" dirty="0"/>
              <a:t>Backtracking algorithms</a:t>
            </a:r>
          </a:p>
          <a:p>
            <a:pPr marL="265113" lvl="1" indent="-265113">
              <a:spcBef>
                <a:spcPts val="1000"/>
              </a:spcBef>
              <a:buFont typeface="Wingdings 3" panose="05040102010807070707" pitchFamily="18" charset="2"/>
              <a:buChar char=""/>
            </a:pPr>
            <a:r>
              <a:rPr lang="en-US" sz="2400" dirty="0"/>
              <a:t>Divide and conquer algorithms</a:t>
            </a:r>
          </a:p>
          <a:p>
            <a:pPr marL="265113" lvl="1" indent="-265113">
              <a:spcBef>
                <a:spcPts val="1000"/>
              </a:spcBef>
              <a:buFont typeface="Wingdings 3" panose="05040102010807070707" pitchFamily="18" charset="2"/>
              <a:buChar char=""/>
            </a:pPr>
            <a:r>
              <a:rPr lang="en-US" sz="2400" dirty="0"/>
              <a:t>Dynamic programming algorithms</a:t>
            </a:r>
          </a:p>
          <a:p>
            <a:pPr marL="265113" lvl="1" indent="-265113">
              <a:spcBef>
                <a:spcPts val="1000"/>
              </a:spcBef>
              <a:buFont typeface="Wingdings 3" panose="05040102010807070707" pitchFamily="18" charset="2"/>
              <a:buChar char=""/>
            </a:pPr>
            <a:r>
              <a:rPr lang="en-US" sz="2400" dirty="0"/>
              <a:t>Greedy algorithms</a:t>
            </a:r>
          </a:p>
          <a:p>
            <a:pPr marL="265113" lvl="1" indent="-265113">
              <a:spcBef>
                <a:spcPts val="1000"/>
              </a:spcBef>
              <a:buFont typeface="Wingdings 3" panose="05040102010807070707" pitchFamily="18" charset="2"/>
              <a:buChar char=""/>
            </a:pPr>
            <a:r>
              <a:rPr lang="en-US" sz="2400" dirty="0"/>
              <a:t>Branch and bound algorithms</a:t>
            </a:r>
          </a:p>
          <a:p>
            <a:pPr marL="265113" lvl="1" indent="-265113">
              <a:spcBef>
                <a:spcPts val="1000"/>
              </a:spcBef>
              <a:buFont typeface="Wingdings 3" panose="05040102010807070707" pitchFamily="18" charset="2"/>
              <a:buChar char=""/>
            </a:pPr>
            <a:r>
              <a:rPr lang="en-US" sz="2400" dirty="0"/>
              <a:t>Brute force algorithms</a:t>
            </a:r>
          </a:p>
          <a:p>
            <a:pPr marL="265113" lvl="1" indent="-265113">
              <a:spcBef>
                <a:spcPts val="1000"/>
              </a:spcBef>
              <a:buFont typeface="Wingdings 3" panose="05040102010807070707" pitchFamily="18" charset="2"/>
              <a:buChar char=""/>
            </a:pPr>
            <a:r>
              <a:rPr lang="en-US" sz="2400" dirty="0"/>
              <a:t>Randomized algorithms</a:t>
            </a:r>
          </a:p>
        </p:txBody>
      </p:sp>
    </p:spTree>
    <p:extLst>
      <p:ext uri="{BB962C8B-B14F-4D97-AF65-F5344CB8AC3E}">
        <p14:creationId xmlns:p14="http://schemas.microsoft.com/office/powerpoint/2010/main" val="172371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Simple Multiplication Methods</a:t>
            </a:r>
          </a:p>
        </p:txBody>
      </p:sp>
      <p:sp>
        <p:nvSpPr>
          <p:cNvPr id="33" name="Text Placeholder 2"/>
          <p:cNvSpPr txBox="1">
            <a:spLocks/>
          </p:cNvSpPr>
          <p:nvPr/>
        </p:nvSpPr>
        <p:spPr>
          <a:xfrm>
            <a:off x="578223" y="1198937"/>
            <a:ext cx="3276600" cy="63976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just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just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just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just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just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1. American approach</a:t>
            </a:r>
          </a:p>
        </p:txBody>
      </p:sp>
      <p:sp>
        <p:nvSpPr>
          <p:cNvPr id="34" name="Text Placeholder 4"/>
          <p:cNvSpPr txBox="1">
            <a:spLocks/>
          </p:cNvSpPr>
          <p:nvPr/>
        </p:nvSpPr>
        <p:spPr>
          <a:xfrm>
            <a:off x="5696052" y="1198937"/>
            <a:ext cx="3505200" cy="639762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2. English approach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932758" y="1949824"/>
            <a:ext cx="1025912" cy="5334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9 8 1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734233" y="3096287"/>
            <a:ext cx="1282390" cy="5334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3 9 2 4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492623" y="3629687"/>
            <a:ext cx="1295400" cy="5334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2 9 4 3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277032" y="4159624"/>
            <a:ext cx="1282390" cy="5334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1 9 6 2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277032" y="4693024"/>
            <a:ext cx="1025912" cy="552797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9 8 1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111623" y="5378824"/>
            <a:ext cx="1752600" cy="5334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ea typeface="+mn-ea"/>
                <a:cs typeface="+mn-cs"/>
              </a:rPr>
              <a:t>1 2 1 0 5 5 4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559422" y="2483224"/>
            <a:ext cx="256817" cy="4572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4</a:t>
            </a:r>
          </a:p>
        </p:txBody>
      </p:sp>
      <p:sp>
        <p:nvSpPr>
          <p:cNvPr id="42" name="Rectangle 41"/>
          <p:cNvSpPr/>
          <p:nvPr/>
        </p:nvSpPr>
        <p:spPr>
          <a:xfrm>
            <a:off x="2275067" y="2483224"/>
            <a:ext cx="284356" cy="4572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3</a:t>
            </a:r>
          </a:p>
        </p:txBody>
      </p:sp>
      <p:sp>
        <p:nvSpPr>
          <p:cNvPr id="43" name="Rectangle 42"/>
          <p:cNvSpPr/>
          <p:nvPr/>
        </p:nvSpPr>
        <p:spPr>
          <a:xfrm>
            <a:off x="2054240" y="2483224"/>
            <a:ext cx="276583" cy="4572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2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797423" y="2483224"/>
            <a:ext cx="256817" cy="4572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1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964165" y="1949824"/>
            <a:ext cx="1025912" cy="5334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9 8 1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676430" y="4616824"/>
            <a:ext cx="1282390" cy="5334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3 9 2 4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447830" y="4083424"/>
            <a:ext cx="1295400" cy="5334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2 9 4 3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219230" y="3550024"/>
            <a:ext cx="1282390" cy="5334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1 9 6 2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219230" y="3073427"/>
            <a:ext cx="1004708" cy="476597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9 8 1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143030" y="5302624"/>
            <a:ext cx="1752600" cy="5334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ea typeface="+mn-ea"/>
                <a:cs typeface="+mn-cs"/>
              </a:rPr>
              <a:t>1 2 1 0 5 5 4</a:t>
            </a:r>
          </a:p>
        </p:txBody>
      </p:sp>
      <p:sp>
        <p:nvSpPr>
          <p:cNvPr id="51" name="Rectangle 50"/>
          <p:cNvSpPr/>
          <p:nvPr/>
        </p:nvSpPr>
        <p:spPr>
          <a:xfrm>
            <a:off x="7590829" y="2483224"/>
            <a:ext cx="256817" cy="4572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4</a:t>
            </a:r>
          </a:p>
        </p:txBody>
      </p:sp>
      <p:sp>
        <p:nvSpPr>
          <p:cNvPr id="52" name="Rectangle 51"/>
          <p:cNvSpPr/>
          <p:nvPr/>
        </p:nvSpPr>
        <p:spPr>
          <a:xfrm>
            <a:off x="7306474" y="2483224"/>
            <a:ext cx="284356" cy="4572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3</a:t>
            </a:r>
          </a:p>
        </p:txBody>
      </p:sp>
      <p:sp>
        <p:nvSpPr>
          <p:cNvPr id="53" name="Rectangle 52"/>
          <p:cNvSpPr/>
          <p:nvPr/>
        </p:nvSpPr>
        <p:spPr>
          <a:xfrm>
            <a:off x="7085647" y="2483224"/>
            <a:ext cx="276583" cy="4572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2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828830" y="2483224"/>
            <a:ext cx="256817" cy="4572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1</a:t>
            </a:r>
          </a:p>
        </p:txBody>
      </p:sp>
      <p:cxnSp>
        <p:nvCxnSpPr>
          <p:cNvPr id="55" name="Straight Connector 54"/>
          <p:cNvCxnSpPr/>
          <p:nvPr/>
        </p:nvCxnSpPr>
        <p:spPr>
          <a:xfrm>
            <a:off x="1290549" y="2940424"/>
            <a:ext cx="1954674" cy="0"/>
          </a:xfrm>
          <a:prstGeom prst="line">
            <a:avLst/>
          </a:prstGeom>
          <a:noFill/>
          <a:ln w="19050" cap="flat" cmpd="sng" algn="ctr">
            <a:solidFill>
              <a:srgbClr val="C00000"/>
            </a:solidFill>
            <a:prstDash val="solid"/>
          </a:ln>
          <a:effectLst/>
        </p:spPr>
      </p:cxnSp>
      <p:cxnSp>
        <p:nvCxnSpPr>
          <p:cNvPr id="56" name="Straight Connector 55"/>
          <p:cNvCxnSpPr/>
          <p:nvPr/>
        </p:nvCxnSpPr>
        <p:spPr>
          <a:xfrm>
            <a:off x="789758" y="5245821"/>
            <a:ext cx="2286000" cy="0"/>
          </a:xfrm>
          <a:prstGeom prst="line">
            <a:avLst/>
          </a:prstGeom>
          <a:noFill/>
          <a:ln w="19050" cap="flat" cmpd="sng" algn="ctr">
            <a:solidFill>
              <a:srgbClr val="C00000"/>
            </a:solidFill>
            <a:prstDash val="solid"/>
          </a:ln>
          <a:effectLst/>
        </p:spPr>
      </p:cxnSp>
      <p:cxnSp>
        <p:nvCxnSpPr>
          <p:cNvPr id="57" name="Straight Connector 56"/>
          <p:cNvCxnSpPr/>
          <p:nvPr/>
        </p:nvCxnSpPr>
        <p:spPr>
          <a:xfrm>
            <a:off x="6066830" y="2940424"/>
            <a:ext cx="2133600" cy="0"/>
          </a:xfrm>
          <a:prstGeom prst="line">
            <a:avLst/>
          </a:prstGeom>
          <a:noFill/>
          <a:ln w="19050" cap="flat" cmpd="sng" algn="ctr">
            <a:solidFill>
              <a:srgbClr val="C00000"/>
            </a:solidFill>
            <a:prstDash val="solid"/>
          </a:ln>
          <a:effectLst/>
        </p:spPr>
      </p:cxnSp>
      <p:cxnSp>
        <p:nvCxnSpPr>
          <p:cNvPr id="58" name="Straight Connector 57"/>
          <p:cNvCxnSpPr/>
          <p:nvPr/>
        </p:nvCxnSpPr>
        <p:spPr>
          <a:xfrm>
            <a:off x="5914430" y="5150224"/>
            <a:ext cx="2514600" cy="0"/>
          </a:xfrm>
          <a:prstGeom prst="line">
            <a:avLst/>
          </a:prstGeom>
          <a:noFill/>
          <a:ln w="19050" cap="flat" cmpd="sng" algn="ctr">
            <a:solidFill>
              <a:srgbClr val="C00000"/>
            </a:solidFill>
            <a:prstDash val="solid"/>
          </a:ln>
          <a:effectLst/>
        </p:spPr>
      </p:cxnSp>
      <p:grpSp>
        <p:nvGrpSpPr>
          <p:cNvPr id="2" name="Group 1"/>
          <p:cNvGrpSpPr/>
          <p:nvPr/>
        </p:nvGrpSpPr>
        <p:grpSpPr>
          <a:xfrm>
            <a:off x="4710597" y="1208462"/>
            <a:ext cx="100584" cy="4816499"/>
            <a:chOff x="4710597" y="1208462"/>
            <a:chExt cx="100584" cy="4816499"/>
          </a:xfrm>
          <a:solidFill>
            <a:srgbClr val="424242"/>
          </a:solidFill>
        </p:grpSpPr>
        <p:cxnSp>
          <p:nvCxnSpPr>
            <p:cNvPr id="3" name="Straight Connector 2"/>
            <p:cNvCxnSpPr/>
            <p:nvPr/>
          </p:nvCxnSpPr>
          <p:spPr>
            <a:xfrm flipH="1">
              <a:off x="4760889" y="1253462"/>
              <a:ext cx="0" cy="4771499"/>
            </a:xfrm>
            <a:prstGeom prst="line">
              <a:avLst/>
            </a:prstGeom>
            <a:grpFill/>
            <a:ln w="19050">
              <a:solidFill>
                <a:srgbClr val="42424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Oval 5"/>
            <p:cNvSpPr/>
            <p:nvPr/>
          </p:nvSpPr>
          <p:spPr>
            <a:xfrm>
              <a:off x="4710597" y="1208462"/>
              <a:ext cx="100584" cy="91440"/>
            </a:xfrm>
            <a:prstGeom prst="ellipse">
              <a:avLst/>
            </a:prstGeom>
            <a:grpFill/>
            <a:ln>
              <a:solidFill>
                <a:srgbClr val="424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56435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 animBg="1"/>
      <p:bldP spid="37" grpId="0" animBg="1"/>
      <p:bldP spid="38" grpId="0" animBg="1"/>
      <p:bldP spid="39" grpId="0" animBg="1"/>
      <p:bldP spid="40" grpId="0" animBg="1"/>
      <p:bldP spid="41" grpId="0"/>
      <p:bldP spid="42" grpId="0"/>
      <p:bldP spid="43" grpId="0"/>
      <p:bldP spid="44" grpId="0"/>
      <p:bldP spid="45" grpId="0"/>
      <p:bldP spid="46" grpId="0" animBg="1"/>
      <p:bldP spid="47" grpId="0" animBg="1"/>
      <p:bldP spid="48" grpId="0" animBg="1"/>
      <p:bldP spid="49" grpId="0" animBg="1"/>
      <p:bldP spid="50" grpId="0" animBg="1"/>
      <p:bldP spid="51" grpId="0"/>
      <p:bldP spid="51" grpId="1"/>
      <p:bldP spid="52" grpId="0"/>
      <p:bldP spid="52" grpId="1"/>
      <p:bldP spid="53" grpId="0"/>
      <p:bldP spid="53" grpId="1"/>
      <p:bldP spid="54" grpId="0"/>
      <p:bldP spid="5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Multiplication Methods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31180" y="863444"/>
            <a:ext cx="7411471" cy="55905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65113" indent="-265113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Wingdings 3" panose="05040102010807070707" pitchFamily="18" charset="2"/>
              <a:buChar char="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9625" indent="-352425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Wingdings 3" panose="05040102010807070707" pitchFamily="18" charset="2"/>
              <a:buChar char="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Clr>
                <a:schemeClr val="accent6">
                  <a:lumMod val="75000"/>
                </a:schemeClr>
              </a:buClr>
              <a:buFont typeface="+mj-lt"/>
              <a:buAutoNum type="arabicPeriod" startAt="3"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à 𝒍𝒂 𝒓𝒖𝒔𝒔𝒆 multiplication</a:t>
            </a:r>
          </a:p>
          <a:p>
            <a:pPr marL="1058862" lvl="1" indent="-514350">
              <a:buFont typeface="+mj-lt"/>
              <a:buAutoNum type="romanLcPeriod"/>
            </a:pPr>
            <a:r>
              <a:rPr lang="en-US" dirty="0"/>
              <a:t>Write the multiplicand and multiplier side by side.</a:t>
            </a:r>
          </a:p>
          <a:p>
            <a:pPr marL="1058862" lvl="1" indent="-514350">
              <a:buFont typeface="+mj-lt"/>
              <a:buAutoNum type="romanLcPeriod"/>
            </a:pPr>
            <a:r>
              <a:rPr lang="en-US" dirty="0"/>
              <a:t>Make two columns, one under each operand.</a:t>
            </a:r>
          </a:p>
          <a:p>
            <a:pPr marL="1058862" lvl="1" indent="-514350">
              <a:buFont typeface="+mj-lt"/>
              <a:buAutoNum type="romanLcPeriod"/>
            </a:pPr>
            <a:r>
              <a:rPr lang="en-US" dirty="0"/>
              <a:t>Repeat step </a:t>
            </a:r>
            <a:r>
              <a:rPr lang="en-US" dirty="0">
                <a:solidFill>
                  <a:schemeClr val="accent6"/>
                </a:solidFill>
              </a:rPr>
              <a:t>iv </a:t>
            </a:r>
            <a:r>
              <a:rPr lang="en-US" dirty="0"/>
              <a:t>and </a:t>
            </a:r>
            <a:r>
              <a:rPr lang="en-US" dirty="0">
                <a:solidFill>
                  <a:schemeClr val="accent6"/>
                </a:solidFill>
              </a:rPr>
              <a:t>v</a:t>
            </a:r>
            <a:r>
              <a:rPr lang="en-US" dirty="0"/>
              <a:t> until the number in the left column is 1.</a:t>
            </a:r>
          </a:p>
          <a:p>
            <a:pPr marL="1058862" lvl="1" indent="-514350">
              <a:buFont typeface="+mj-lt"/>
              <a:buAutoNum type="romanLcPeriod"/>
            </a:pPr>
            <a:r>
              <a:rPr lang="en-US" dirty="0"/>
              <a:t>Divide the number in the left hand column by 2, ignoring any fractions.</a:t>
            </a:r>
          </a:p>
          <a:p>
            <a:pPr marL="1058862" lvl="1" indent="-514350">
              <a:buFont typeface="+mj-lt"/>
              <a:buAutoNum type="romanLcPeriod"/>
            </a:pPr>
            <a:r>
              <a:rPr lang="en-US" dirty="0"/>
              <a:t>Double the number in the right hand column by adding it to itself. </a:t>
            </a:r>
          </a:p>
          <a:p>
            <a:pPr marL="1058862" lvl="1" indent="-514350">
              <a:buFont typeface="+mj-lt"/>
              <a:buAutoNum type="romanLcPeriod"/>
            </a:pPr>
            <a:r>
              <a:rPr lang="en-US" dirty="0"/>
              <a:t>Next cross out each row where the number in the left hand column is even.</a:t>
            </a:r>
          </a:p>
          <a:p>
            <a:pPr marL="1058862" lvl="1" indent="-514350">
              <a:buFont typeface="+mj-lt"/>
              <a:buAutoNum type="romanLcPeriod"/>
            </a:pPr>
            <a:r>
              <a:rPr lang="en-US" dirty="0"/>
              <a:t>Finally add up the numbers that remain in the right hand column.</a:t>
            </a:r>
          </a:p>
          <a:p>
            <a:pPr marL="914400" lvl="1" indent="-457200">
              <a:buFont typeface="+mj-lt"/>
              <a:buAutoNum type="romanLcPeriod"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932488" y="1132609"/>
            <a:ext cx="1205344" cy="4191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1234</a:t>
            </a:r>
          </a:p>
        </p:txBody>
      </p:sp>
      <p:sp>
        <p:nvSpPr>
          <p:cNvPr id="6" name="Rectangle 5"/>
          <p:cNvSpPr/>
          <p:nvPr/>
        </p:nvSpPr>
        <p:spPr>
          <a:xfrm>
            <a:off x="8934028" y="1590964"/>
            <a:ext cx="1205344" cy="4191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000" kern="0" dirty="0">
                <a:solidFill>
                  <a:prstClr val="black"/>
                </a:solidFill>
              </a:rPr>
              <a:t>2468</a:t>
            </a:r>
          </a:p>
        </p:txBody>
      </p:sp>
      <p:sp>
        <p:nvSpPr>
          <p:cNvPr id="7" name="Rectangle 6"/>
          <p:cNvSpPr/>
          <p:nvPr/>
        </p:nvSpPr>
        <p:spPr>
          <a:xfrm>
            <a:off x="8935568" y="2049319"/>
            <a:ext cx="1205344" cy="4191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000" kern="0" dirty="0">
                <a:solidFill>
                  <a:prstClr val="black"/>
                </a:solidFill>
              </a:rPr>
              <a:t>4936</a:t>
            </a:r>
          </a:p>
        </p:txBody>
      </p:sp>
      <p:sp>
        <p:nvSpPr>
          <p:cNvPr id="8" name="Rectangle 7"/>
          <p:cNvSpPr/>
          <p:nvPr/>
        </p:nvSpPr>
        <p:spPr>
          <a:xfrm>
            <a:off x="8937108" y="2507674"/>
            <a:ext cx="1205344" cy="4191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000" kern="0" dirty="0">
                <a:solidFill>
                  <a:prstClr val="black"/>
                </a:solidFill>
              </a:rPr>
              <a:t>9872</a:t>
            </a:r>
          </a:p>
        </p:txBody>
      </p:sp>
      <p:sp>
        <p:nvSpPr>
          <p:cNvPr id="9" name="Rectangle 8"/>
          <p:cNvSpPr/>
          <p:nvPr/>
        </p:nvSpPr>
        <p:spPr>
          <a:xfrm>
            <a:off x="8943267" y="2966029"/>
            <a:ext cx="1205344" cy="4191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000" kern="0" dirty="0">
                <a:solidFill>
                  <a:prstClr val="black"/>
                </a:solidFill>
              </a:rPr>
              <a:t>19744</a:t>
            </a:r>
          </a:p>
        </p:txBody>
      </p:sp>
      <p:sp>
        <p:nvSpPr>
          <p:cNvPr id="10" name="Rectangle 9"/>
          <p:cNvSpPr/>
          <p:nvPr/>
        </p:nvSpPr>
        <p:spPr>
          <a:xfrm>
            <a:off x="8944807" y="3424384"/>
            <a:ext cx="1205344" cy="4191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000" kern="0" dirty="0">
                <a:solidFill>
                  <a:prstClr val="black"/>
                </a:solidFill>
              </a:rPr>
              <a:t>39488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938648" y="3882739"/>
            <a:ext cx="1205343" cy="4191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000" kern="0" dirty="0">
                <a:solidFill>
                  <a:prstClr val="black"/>
                </a:solidFill>
              </a:rPr>
              <a:t>78976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946343" y="4341094"/>
            <a:ext cx="1205344" cy="4191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000" kern="0" dirty="0">
                <a:solidFill>
                  <a:prstClr val="black"/>
                </a:solidFill>
              </a:rPr>
              <a:t>157952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941727" y="4799449"/>
            <a:ext cx="1205344" cy="4191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000" kern="0" dirty="0">
                <a:solidFill>
                  <a:prstClr val="black"/>
                </a:solidFill>
              </a:rPr>
              <a:t>315904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940187" y="5257800"/>
            <a:ext cx="1205344" cy="4191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000" kern="0" dirty="0">
                <a:solidFill>
                  <a:prstClr val="black"/>
                </a:solidFill>
              </a:rPr>
              <a:t>631808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018088" y="1132609"/>
            <a:ext cx="761998" cy="4191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981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021168" y="1590964"/>
            <a:ext cx="761998" cy="4191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000" kern="0" dirty="0">
                <a:solidFill>
                  <a:prstClr val="black"/>
                </a:solidFill>
              </a:rPr>
              <a:t>490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019628" y="2049319"/>
            <a:ext cx="761998" cy="4191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000" kern="0" dirty="0">
                <a:solidFill>
                  <a:prstClr val="black"/>
                </a:solidFill>
              </a:rPr>
              <a:t>245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022708" y="2507674"/>
            <a:ext cx="761998" cy="4191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000" kern="0" dirty="0">
                <a:solidFill>
                  <a:prstClr val="black"/>
                </a:solidFill>
              </a:rPr>
              <a:t>122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028867" y="2966029"/>
            <a:ext cx="761998" cy="4191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000" kern="0" dirty="0">
                <a:solidFill>
                  <a:prstClr val="black"/>
                </a:solidFill>
              </a:rPr>
              <a:t>61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030407" y="3424384"/>
            <a:ext cx="761998" cy="4191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000" kern="0" dirty="0">
                <a:solidFill>
                  <a:prstClr val="black"/>
                </a:solidFill>
              </a:rPr>
              <a:t>30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024248" y="3882739"/>
            <a:ext cx="761997" cy="4191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000" kern="0" dirty="0">
                <a:solidFill>
                  <a:prstClr val="black"/>
                </a:solidFill>
              </a:rPr>
              <a:t>15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031943" y="4341094"/>
            <a:ext cx="761998" cy="4191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000" kern="0" dirty="0">
                <a:solidFill>
                  <a:prstClr val="black"/>
                </a:solidFill>
              </a:rPr>
              <a:t>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027327" y="4799449"/>
            <a:ext cx="761998" cy="4191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000" kern="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025787" y="5257800"/>
            <a:ext cx="761998" cy="419100"/>
          </a:xfrm>
          <a:prstGeom prst="rect">
            <a:avLst/>
          </a:prstGeom>
          <a:solidFill>
            <a:srgbClr val="EEECE1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000" kern="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0405444" y="1132609"/>
            <a:ext cx="1205344" cy="419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ea typeface="+mn-ea"/>
                <a:cs typeface="+mn-cs"/>
              </a:rPr>
              <a:t>1234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0380288" y="2044701"/>
            <a:ext cx="1205344" cy="419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000" kern="0" dirty="0">
                <a:solidFill>
                  <a:srgbClr val="424242"/>
                </a:solidFill>
              </a:rPr>
              <a:t>4936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0380288" y="3006441"/>
            <a:ext cx="1205344" cy="419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000" kern="0" dirty="0">
                <a:solidFill>
                  <a:srgbClr val="424242"/>
                </a:solidFill>
              </a:rPr>
              <a:t>19744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0380289" y="3878116"/>
            <a:ext cx="1205343" cy="419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000" kern="0" dirty="0">
                <a:solidFill>
                  <a:srgbClr val="424242"/>
                </a:solidFill>
              </a:rPr>
              <a:t>78976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380288" y="4341094"/>
            <a:ext cx="1205344" cy="419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000" kern="0" dirty="0">
                <a:solidFill>
                  <a:srgbClr val="424242"/>
                </a:solidFill>
              </a:rPr>
              <a:t>157952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0380288" y="4799449"/>
            <a:ext cx="1205344" cy="419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000" kern="0" dirty="0">
                <a:solidFill>
                  <a:srgbClr val="424242"/>
                </a:solidFill>
              </a:rPr>
              <a:t>315904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0380288" y="5257800"/>
            <a:ext cx="1205344" cy="419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000" kern="0" dirty="0">
                <a:solidFill>
                  <a:srgbClr val="424242"/>
                </a:solidFill>
              </a:rPr>
              <a:t>631808</a:t>
            </a:r>
          </a:p>
        </p:txBody>
      </p:sp>
      <p:cxnSp>
        <p:nvCxnSpPr>
          <p:cNvPr id="32" name="Straight Connector 31"/>
          <p:cNvCxnSpPr>
            <a:stCxn id="6" idx="1"/>
          </p:cNvCxnSpPr>
          <p:nvPr/>
        </p:nvCxnSpPr>
        <p:spPr>
          <a:xfrm>
            <a:off x="8934028" y="1800514"/>
            <a:ext cx="2651604" cy="28286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ysDot"/>
          </a:ln>
          <a:effectLst/>
        </p:spPr>
      </p:cxnSp>
      <p:cxnSp>
        <p:nvCxnSpPr>
          <p:cNvPr id="33" name="Straight Connector 32"/>
          <p:cNvCxnSpPr/>
          <p:nvPr/>
        </p:nvCxnSpPr>
        <p:spPr>
          <a:xfrm>
            <a:off x="8937108" y="2730671"/>
            <a:ext cx="2661102" cy="17318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ysDot"/>
          </a:ln>
          <a:effectLst/>
        </p:spPr>
      </p:cxnSp>
      <p:cxnSp>
        <p:nvCxnSpPr>
          <p:cNvPr id="34" name="Straight Connector 33"/>
          <p:cNvCxnSpPr>
            <a:stCxn id="10" idx="1"/>
          </p:cNvCxnSpPr>
          <p:nvPr/>
        </p:nvCxnSpPr>
        <p:spPr>
          <a:xfrm>
            <a:off x="8944807" y="3633934"/>
            <a:ext cx="2640825" cy="24245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ysDot"/>
          </a:ln>
          <a:effectLst/>
        </p:spPr>
      </p:cxnSp>
      <p:sp>
        <p:nvSpPr>
          <p:cNvPr id="35" name="Rectangle 34"/>
          <p:cNvSpPr/>
          <p:nvPr/>
        </p:nvSpPr>
        <p:spPr>
          <a:xfrm>
            <a:off x="10126531" y="5935525"/>
            <a:ext cx="1459101" cy="451338"/>
          </a:xfrm>
          <a:prstGeom prst="rect">
            <a:avLst/>
          </a:prstGeom>
          <a:solidFill>
            <a:srgbClr val="DFDFE9"/>
          </a:solidFill>
          <a:ln w="12700" cap="flat" cmpd="sng" algn="ctr">
            <a:solidFill>
              <a:srgbClr val="F48CA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ea typeface="+mn-ea"/>
                <a:cs typeface="+mn-cs"/>
              </a:rPr>
              <a:t>1210554</a:t>
            </a:r>
          </a:p>
        </p:txBody>
      </p:sp>
      <p:cxnSp>
        <p:nvCxnSpPr>
          <p:cNvPr id="36" name="Straight Connector 35"/>
          <p:cNvCxnSpPr/>
          <p:nvPr/>
        </p:nvCxnSpPr>
        <p:spPr>
          <a:xfrm>
            <a:off x="10137466" y="5791200"/>
            <a:ext cx="1459101" cy="0"/>
          </a:xfrm>
          <a:prstGeom prst="line">
            <a:avLst/>
          </a:prstGeom>
          <a:noFill/>
          <a:ln w="19050" cap="flat" cmpd="sng" algn="ctr">
            <a:solidFill>
              <a:srgbClr val="C00000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105913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09090"/>
                                      </p:to>
                                    </p:animClr>
                                    <p:set>
                                      <p:cBhvr>
                                        <p:cTn id="1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09090"/>
                                      </p:to>
                                    </p:animClr>
                                    <p:set>
                                      <p:cBhvr>
                                        <p:cTn id="11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09090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Jay">
      <a:dk1>
        <a:srgbClr val="212121"/>
      </a:dk1>
      <a:lt1>
        <a:sysClr val="window" lastClr="FFFFFF"/>
      </a:lt1>
      <a:dk2>
        <a:srgbClr val="1D6FA9"/>
      </a:dk2>
      <a:lt2>
        <a:srgbClr val="FFFFFF"/>
      </a:lt2>
      <a:accent1>
        <a:srgbClr val="909090"/>
      </a:accent1>
      <a:accent2>
        <a:srgbClr val="00BBD3"/>
      </a:accent2>
      <a:accent3>
        <a:srgbClr val="8BC145"/>
      </a:accent3>
      <a:accent4>
        <a:srgbClr val="1D9A78"/>
      </a:accent4>
      <a:accent5>
        <a:srgbClr val="F19D19"/>
      </a:accent5>
      <a:accent6>
        <a:srgbClr val="B84742"/>
      </a:accent6>
      <a:hlink>
        <a:srgbClr val="70AD47"/>
      </a:hlink>
      <a:folHlink>
        <a:srgbClr val="ED7D31"/>
      </a:folHlink>
    </a:clrScheme>
    <a:fontScheme name="Custom 1">
      <a:majorFont>
        <a:latin typeface="Roboto Condensed"/>
        <a:ea typeface=""/>
        <a:cs typeface=""/>
      </a:majorFont>
      <a:minorFont>
        <a:latin typeface="Roboto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2668</TotalTime>
  <Words>3710</Words>
  <Application>Microsoft Office PowerPoint</Application>
  <PresentationFormat>Widescreen</PresentationFormat>
  <Paragraphs>624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1" baseType="lpstr">
      <vt:lpstr>Cambria Math</vt:lpstr>
      <vt:lpstr>Open Sans Semibold</vt:lpstr>
      <vt:lpstr>Wingdings</vt:lpstr>
      <vt:lpstr>Roboto Condensed</vt:lpstr>
      <vt:lpstr>MS Gothic</vt:lpstr>
      <vt:lpstr>Arial</vt:lpstr>
      <vt:lpstr>Roboto Condensed Light</vt:lpstr>
      <vt:lpstr>Calibri</vt:lpstr>
      <vt:lpstr>Wingdings 3</vt:lpstr>
      <vt:lpstr>Office Theme</vt:lpstr>
      <vt:lpstr>Unit-1:  Basics of Algorithms and Mathematics</vt:lpstr>
      <vt:lpstr>PowerPoint Presentation</vt:lpstr>
      <vt:lpstr>Introduction to Algorithm</vt:lpstr>
      <vt:lpstr>What is an Algorithm?</vt:lpstr>
      <vt:lpstr>What is an Algorithm?</vt:lpstr>
      <vt:lpstr>Characteristics of An Algorithm</vt:lpstr>
      <vt:lpstr>Types of Algorithm</vt:lpstr>
      <vt:lpstr>Simple Multiplication Methods</vt:lpstr>
      <vt:lpstr>Simple Multiplication Methods</vt:lpstr>
      <vt:lpstr>Simple Multiplication Methods</vt:lpstr>
      <vt:lpstr>Mathematics for Algorithmic Sets</vt:lpstr>
      <vt:lpstr>Set Theory</vt:lpstr>
      <vt:lpstr>Set Theory</vt:lpstr>
      <vt:lpstr>Set Theory</vt:lpstr>
      <vt:lpstr>Set Theory</vt:lpstr>
      <vt:lpstr>Set Theory</vt:lpstr>
      <vt:lpstr>Set Operations</vt:lpstr>
      <vt:lpstr>Set Operations</vt:lpstr>
      <vt:lpstr>Set Operations</vt:lpstr>
      <vt:lpstr>Set Operations</vt:lpstr>
      <vt:lpstr>Set Operations</vt:lpstr>
      <vt:lpstr>Set Operations</vt:lpstr>
      <vt:lpstr>Relation </vt:lpstr>
      <vt:lpstr>Properties of the Relation</vt:lpstr>
      <vt:lpstr>Properties of the Relation</vt:lpstr>
      <vt:lpstr>Properties of the Relation</vt:lpstr>
      <vt:lpstr>Equivalence Relation</vt:lpstr>
      <vt:lpstr>Functions </vt:lpstr>
      <vt:lpstr>Function Notations</vt:lpstr>
      <vt:lpstr>Relation &amp; Function</vt:lpstr>
      <vt:lpstr>Functions Types </vt:lpstr>
      <vt:lpstr>Functions Types </vt:lpstr>
      <vt:lpstr>Functions Types </vt:lpstr>
      <vt:lpstr>Vectors and Matrices </vt:lpstr>
      <vt:lpstr>Linear Inequalities</vt:lpstr>
      <vt:lpstr>Linear Equations</vt:lpstr>
      <vt:lpstr>Logic </vt:lpstr>
      <vt:lpstr>Logical Connectives</vt:lpstr>
      <vt:lpstr>Logical Quantifiers</vt:lpstr>
      <vt:lpstr>Logical Quantifiers</vt:lpstr>
      <vt:lpstr>Q and 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Rakesh Parmar</cp:lastModifiedBy>
  <cp:revision>385</cp:revision>
  <dcterms:created xsi:type="dcterms:W3CDTF">2020-05-01T05:09:15Z</dcterms:created>
  <dcterms:modified xsi:type="dcterms:W3CDTF">2021-06-09T08:58:41Z</dcterms:modified>
</cp:coreProperties>
</file>