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howSpecialPlsOnTitleSld="0" saveSubsetFonts="1">
  <p:sldMasterIdLst>
    <p:sldMasterId id="2147483648" r:id="rId1"/>
  </p:sldMasterIdLst>
  <p:notesMasterIdLst>
    <p:notesMasterId r:id="rId14"/>
  </p:notesMasterIdLst>
  <p:handoutMasterIdLst>
    <p:handoutMasterId r:id="rId15"/>
  </p:handoutMasterIdLst>
  <p:sldIdLst>
    <p:sldId id="348" r:id="rId2"/>
    <p:sldId id="358" r:id="rId3"/>
    <p:sldId id="356" r:id="rId4"/>
    <p:sldId id="359" r:id="rId5"/>
    <p:sldId id="360" r:id="rId6"/>
    <p:sldId id="362" r:id="rId7"/>
    <p:sldId id="363" r:id="rId8"/>
    <p:sldId id="365" r:id="rId9"/>
    <p:sldId id="364" r:id="rId10"/>
    <p:sldId id="366" r:id="rId11"/>
    <p:sldId id="367" r:id="rId12"/>
    <p:sldId id="354" r:id="rId13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0066FF"/>
    <a:srgbClr val="BFA571"/>
    <a:srgbClr val="FFCC66"/>
    <a:srgbClr val="FF3399"/>
    <a:srgbClr val="FD130D"/>
    <a:srgbClr val="00FF99"/>
    <a:srgbClr val="FFFF99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044" autoAdjust="0"/>
    <p:restoredTop sz="99821" autoAdjust="0"/>
  </p:normalViewPr>
  <p:slideViewPr>
    <p:cSldViewPr>
      <p:cViewPr varScale="1">
        <p:scale>
          <a:sx n="71" d="100"/>
          <a:sy n="71" d="100"/>
        </p:scale>
        <p:origin x="1338" y="60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24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handoutMaster" Target="handoutMasters/handoutMaster1.xml"/><Relationship Id="rId10" Type="http://schemas.openxmlformats.org/officeDocument/2006/relationships/slide" Target="slides/slide9.xml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notesMaster" Target="notesMasters/notes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r>
              <a:rPr lang="en-US"/>
              <a:t>Gear Train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312C818-6B76-4FD6-804C-F396BEDBB6DF}" type="datetimeFigureOut">
              <a:rPr lang="en-US" smtClean="0"/>
              <a:pPr/>
              <a:t>10/9/2023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A8FC074-63CD-440A-95E4-A2256AF5A374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"/>
      </p:ext>
    </p:extLst>
  </p:cSld>
  <p:clrMap bg1="lt1" tx1="dk1" bg2="lt2" tx2="dk2" accent1="accent1" accent2="accent2" accent3="accent3" accent4="accent4" accent5="accent5" accent6="accent6" hlink="hlink" folHlink="folHlink"/>
  <p:hf ftr="0" dt="0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Rectangle 2"/>
          <p:cNvSpPr>
            <a:spLocks noGrp="1" noChangeArrowheads="1"/>
          </p:cNvSpPr>
          <p:nvPr>
            <p:ph type="hdr" sz="quarter"/>
          </p:nvPr>
        </p:nvSpPr>
        <p:spPr bwMode="auto">
          <a:xfrm>
            <a:off x="0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r>
              <a:rPr lang="en-US"/>
              <a:t>Gear Train</a:t>
            </a:r>
          </a:p>
        </p:txBody>
      </p:sp>
      <p:sp>
        <p:nvSpPr>
          <p:cNvPr id="5123" name="Rectangle 3"/>
          <p:cNvSpPr>
            <a:spLocks noGrp="1" noChangeArrowheads="1"/>
          </p:cNvSpPr>
          <p:nvPr>
            <p:ph type="dt" idx="1"/>
          </p:nvPr>
        </p:nvSpPr>
        <p:spPr bwMode="auto">
          <a:xfrm>
            <a:off x="3884613" y="0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23556" name="Rectangle 4"/>
          <p:cNvSpPr>
            <a:spLocks noGrp="1" noRot="1" noChangeAspect="1" noChangeArrowheads="1" noTextEdit="1"/>
          </p:cNvSpPr>
          <p:nvPr>
            <p:ph type="sldImg" idx="2"/>
          </p:nvPr>
        </p:nvSpPr>
        <p:spPr bwMode="auto">
          <a:xfrm>
            <a:off x="1143000" y="685800"/>
            <a:ext cx="4572000" cy="3429000"/>
          </a:xfrm>
          <a:prstGeom prst="rect">
            <a:avLst/>
          </a:prstGeom>
          <a:noFill/>
          <a:ln w="9525"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5125" name="Rectangle 5"/>
          <p:cNvSpPr>
            <a:spLocks noGrp="1" noChangeArrowheads="1"/>
          </p:cNvSpPr>
          <p:nvPr>
            <p:ph type="body" sz="quarter" idx="3"/>
          </p:nvPr>
        </p:nvSpPr>
        <p:spPr bwMode="auto"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5126" name="Rectangle 6"/>
          <p:cNvSpPr>
            <a:spLocks noGrp="1" noChangeArrowheads="1"/>
          </p:cNvSpPr>
          <p:nvPr>
            <p:ph type="ftr" sz="quarter" idx="4"/>
          </p:nvPr>
        </p:nvSpPr>
        <p:spPr bwMode="auto">
          <a:xfrm>
            <a:off x="0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>
              <a:defRPr sz="12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127" name="Rectangle 7"/>
          <p:cNvSpPr>
            <a:spLocks noGrp="1" noChangeArrowheads="1"/>
          </p:cNvSpPr>
          <p:nvPr>
            <p:ph type="sldNum" sz="quarter" idx="5"/>
          </p:nvPr>
        </p:nvSpPr>
        <p:spPr bwMode="auto">
          <a:xfrm>
            <a:off x="3884613" y="8685213"/>
            <a:ext cx="2971800" cy="45720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b" anchorCtr="0" compatLnSpc="1">
            <a:prstTxWarp prst="textNoShape">
              <a:avLst/>
            </a:prstTxWarp>
          </a:bodyPr>
          <a:lstStyle>
            <a:lvl1pPr algn="r">
              <a:defRPr sz="1200"/>
            </a:lvl1pPr>
          </a:lstStyle>
          <a:p>
            <a:pPr>
              <a:defRPr/>
            </a:pPr>
            <a:fld id="{547C49B9-BEE1-416E-895E-BADAD898FB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78036208"/>
      </p:ext>
    </p:extLst>
  </p:cSld>
  <p:clrMap bg1="lt1" tx1="dk1" bg2="lt2" tx2="dk2" accent1="accent1" accent2="accent2" accent3="accent3" accent4="accent4" accent5="accent5" accent6="accent6" hlink="hlink" folHlink="folHlink"/>
  <p:hf ftr="0" dt="0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47C49B9-BEE1-416E-895E-BADAD898FB2A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Gear Train</a:t>
            </a:r>
          </a:p>
        </p:txBody>
      </p:sp>
    </p:spTree>
    <p:extLst>
      <p:ext uri="{BB962C8B-B14F-4D97-AF65-F5344CB8AC3E}">
        <p14:creationId xmlns:p14="http://schemas.microsoft.com/office/powerpoint/2010/main" val="364579341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47C49B9-BEE1-416E-895E-BADAD898FB2A}" type="slidenum">
              <a:rPr lang="en-US" smtClean="0"/>
              <a:pPr>
                <a:defRPr/>
              </a:pPr>
              <a:t>3</a:t>
            </a:fld>
            <a:endParaRPr lang="en-US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Gear Train</a:t>
            </a:r>
          </a:p>
        </p:txBody>
      </p:sp>
    </p:spTree>
    <p:extLst>
      <p:ext uri="{BB962C8B-B14F-4D97-AF65-F5344CB8AC3E}">
        <p14:creationId xmlns:p14="http://schemas.microsoft.com/office/powerpoint/2010/main" val="3240110927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47C49B9-BEE1-416E-895E-BADAD898FB2A}" type="slidenum">
              <a:rPr lang="en-US" smtClean="0"/>
              <a:pPr>
                <a:defRPr/>
              </a:pPr>
              <a:t>4</a:t>
            </a:fld>
            <a:endParaRPr lang="en-US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Gear Train</a:t>
            </a:r>
          </a:p>
        </p:txBody>
      </p:sp>
    </p:spTree>
    <p:extLst>
      <p:ext uri="{BB962C8B-B14F-4D97-AF65-F5344CB8AC3E}">
        <p14:creationId xmlns:p14="http://schemas.microsoft.com/office/powerpoint/2010/main" val="71665565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47C49B9-BEE1-416E-895E-BADAD898FB2A}" type="slidenum">
              <a:rPr lang="en-US" smtClean="0"/>
              <a:pPr>
                <a:defRPr/>
              </a:pPr>
              <a:t>5</a:t>
            </a:fld>
            <a:endParaRPr lang="en-US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Gear Train</a:t>
            </a:r>
          </a:p>
        </p:txBody>
      </p:sp>
    </p:spTree>
    <p:extLst>
      <p:ext uri="{BB962C8B-B14F-4D97-AF65-F5344CB8AC3E}">
        <p14:creationId xmlns:p14="http://schemas.microsoft.com/office/powerpoint/2010/main" val="2940817269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547C49B9-BEE1-416E-895E-BADAD898FB2A}" type="slidenum">
              <a:rPr lang="en-US" smtClean="0"/>
              <a:pPr>
                <a:defRPr/>
              </a:pPr>
              <a:t>6</a:t>
            </a:fld>
            <a:endParaRPr lang="en-US"/>
          </a:p>
        </p:txBody>
      </p:sp>
      <p:sp>
        <p:nvSpPr>
          <p:cNvPr id="5" name="Header Placeholder 4"/>
          <p:cNvSpPr>
            <a:spLocks noGrp="1"/>
          </p:cNvSpPr>
          <p:nvPr>
            <p:ph type="hd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Gear Train</a:t>
            </a:r>
          </a:p>
        </p:txBody>
      </p:sp>
    </p:spTree>
    <p:extLst>
      <p:ext uri="{BB962C8B-B14F-4D97-AF65-F5344CB8AC3E}">
        <p14:creationId xmlns:p14="http://schemas.microsoft.com/office/powerpoint/2010/main" val="183857913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Prof. Divyesh B Patel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6D4A801-61C0-4981-92A7-443991D36AC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Prof. Divyesh B Patel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3E684E-EFAA-48C2-94A8-656C4CBE882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Prof. Divyesh B Patel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5121F6A-621F-4731-A5A9-C9F18DDF5F3C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Prof. Divyesh B Patel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F1F61BB-2F5C-4D24-8B1D-3E36182859D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Prof. Divyesh B Patel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58D7B49-1487-4B72-8D4C-C52F767A420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Prof. Divyesh B Patel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10C3C34-15D3-4EA7-9C2E-74BAEB31C39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Prof. Divyesh B Patel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DF838EC4-1A02-4DDE-855D-265781A7188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Prof. Divyesh B Patel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E0731F5-6CC2-4E93-82DB-AC3CA018FBC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Prof. Divyesh B Patel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5E76547-2B1B-4933-9410-927966664A3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Prof. Divyesh B Patel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EF3BC7B-9607-47B5-AE99-EC67700BA31E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Prof. Divyesh B Patel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2EEF9F9-BD43-420E-8E46-96DAB0D7508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>
              <a:defRPr sz="140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/>
            </a:lvl1pPr>
          </a:lstStyle>
          <a:p>
            <a:pPr>
              <a:defRPr/>
            </a:pPr>
            <a:r>
              <a:rPr lang="en-US"/>
              <a:t>Prof. Divyesh B Patel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>
            <a:noFill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/>
            </a:lvl1pPr>
          </a:lstStyle>
          <a:p>
            <a:pPr>
              <a:defRPr/>
            </a:pPr>
            <a:fld id="{7D42CB4F-E73F-449E-9A43-105C0AF0372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4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itle 1"/>
          <p:cNvSpPr txBox="1">
            <a:spLocks/>
          </p:cNvSpPr>
          <p:nvPr/>
        </p:nvSpPr>
        <p:spPr bwMode="auto">
          <a:xfrm>
            <a:off x="914400" y="274638"/>
            <a:ext cx="77724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/>
            <a:r>
              <a:rPr lang="en-US" sz="2800">
                <a:solidFill>
                  <a:srgbClr val="FF0000"/>
                </a:solidFill>
                <a:latin typeface="Arial Black" pitchFamily="34" charset="0"/>
              </a:rPr>
              <a:t>KINEMATICS &amp; DYNAMICS OF MACHINES (KDM)</a:t>
            </a:r>
            <a:r>
              <a:rPr lang="en-US" sz="2800">
                <a:solidFill>
                  <a:schemeClr val="folHlink"/>
                </a:solidFill>
                <a:latin typeface="Arial Black" pitchFamily="34" charset="0"/>
              </a:rPr>
              <a:t/>
            </a:r>
            <a:br>
              <a:rPr lang="en-US" sz="2800">
                <a:solidFill>
                  <a:schemeClr val="folHlink"/>
                </a:solidFill>
                <a:latin typeface="Arial Black" pitchFamily="34" charset="0"/>
              </a:rPr>
            </a:br>
            <a:endParaRPr lang="en-US" sz="2800"/>
          </a:p>
        </p:txBody>
      </p:sp>
      <p:pic>
        <p:nvPicPr>
          <p:cNvPr id="2051" name="Picture 2" descr="http://www.unidelve.com/uploads/university/1adfcbc33303a7310b22b11cb1dd990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886200" y="1385888"/>
            <a:ext cx="1590675" cy="18288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6" name="Text Box 5"/>
          <p:cNvSpPr txBox="1">
            <a:spLocks noChangeArrowheads="1"/>
          </p:cNvSpPr>
          <p:nvPr/>
        </p:nvSpPr>
        <p:spPr>
          <a:xfrm>
            <a:off x="1062038" y="3449638"/>
            <a:ext cx="7239000" cy="2071687"/>
          </a:xfrm>
          <a:prstGeom prst="rect">
            <a:avLst/>
          </a:prstGeom>
        </p:spPr>
        <p:txBody>
          <a:bodyPr>
            <a:spAutoFit/>
          </a:bodyPr>
          <a:lstStyle>
            <a:lvl1pPr marL="0" indent="0" algn="ctr" defTabSz="914400" rtl="0" eaLnBrk="0" latinLnBrk="0" hangingPunct="0">
              <a:spcBef>
                <a:spcPct val="20000"/>
              </a:spcBef>
              <a:buFont typeface="Arial" pitchFamily="34" charset="0"/>
              <a:buNone/>
              <a:defRPr sz="2400" u="sng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1pPr>
            <a:lvl2pPr marL="742950" indent="-285750" algn="ctr" defTabSz="914400" rtl="0" eaLnBrk="0" latinLnBrk="0" hangingPunct="0">
              <a:spcBef>
                <a:spcPct val="20000"/>
              </a:spcBef>
              <a:buFont typeface="Arial" pitchFamily="34" charset="0"/>
              <a:buNone/>
              <a:defRPr sz="2400" u="sng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2pPr>
            <a:lvl3pPr marL="1143000" indent="-228600" algn="ctr" defTabSz="914400" rtl="0" eaLnBrk="0" latinLnBrk="0" hangingPunct="0">
              <a:spcBef>
                <a:spcPct val="20000"/>
              </a:spcBef>
              <a:buFont typeface="Arial" pitchFamily="34" charset="0"/>
              <a:buNone/>
              <a:defRPr sz="2400" u="sng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3pPr>
            <a:lvl4pPr marL="1600200" indent="-228600" algn="ctr" defTabSz="914400" rtl="0" eaLnBrk="0" latinLnBrk="0" hangingPunct="0">
              <a:spcBef>
                <a:spcPct val="20000"/>
              </a:spcBef>
              <a:buFont typeface="Arial" pitchFamily="34" charset="0"/>
              <a:buNone/>
              <a:defRPr sz="2400" u="sng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4pPr>
            <a:lvl5pPr marL="2057400" indent="-228600" algn="ctr" defTabSz="914400" rtl="0" eaLnBrk="0" latinLnBrk="0" hangingPunct="0">
              <a:spcBef>
                <a:spcPct val="20000"/>
              </a:spcBef>
              <a:buFont typeface="Arial" pitchFamily="34" charset="0"/>
              <a:buNone/>
              <a:defRPr sz="2400" u="sng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5pPr>
            <a:lvl6pPr marL="2514600" indent="-228600" algn="ctr" defTabSz="914400" rtl="0" eaLnBrk="0" fontAlgn="base" latinLnBrk="0" hangingPunct="0">
              <a:spcBef>
                <a:spcPct val="50000"/>
              </a:spcBef>
              <a:spcAft>
                <a:spcPct val="0"/>
              </a:spcAft>
              <a:buFont typeface="Arial" pitchFamily="34" charset="0"/>
              <a:buNone/>
              <a:defRPr sz="2400" u="sng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6pPr>
            <a:lvl7pPr marL="2971800" indent="-228600" algn="ctr" defTabSz="914400" rtl="0" eaLnBrk="0" fontAlgn="base" latinLnBrk="0" hangingPunct="0">
              <a:spcBef>
                <a:spcPct val="50000"/>
              </a:spcBef>
              <a:spcAft>
                <a:spcPct val="0"/>
              </a:spcAft>
              <a:buFont typeface="Arial" pitchFamily="34" charset="0"/>
              <a:buNone/>
              <a:defRPr sz="2400" u="sng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7pPr>
            <a:lvl8pPr marL="3429000" indent="-228600" algn="ctr" defTabSz="914400" rtl="0" eaLnBrk="0" fontAlgn="base" latinLnBrk="0" hangingPunct="0">
              <a:spcBef>
                <a:spcPct val="50000"/>
              </a:spcBef>
              <a:spcAft>
                <a:spcPct val="0"/>
              </a:spcAft>
              <a:buFont typeface="Arial" pitchFamily="34" charset="0"/>
              <a:buNone/>
              <a:defRPr sz="2400" u="sng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8pPr>
            <a:lvl9pPr marL="3886200" indent="-228600" algn="ctr" defTabSz="914400" rtl="0" eaLnBrk="0" fontAlgn="base" latinLnBrk="0" hangingPunct="0">
              <a:spcBef>
                <a:spcPct val="50000"/>
              </a:spcBef>
              <a:spcAft>
                <a:spcPct val="0"/>
              </a:spcAft>
              <a:buFont typeface="Arial" pitchFamily="34" charset="0"/>
              <a:buNone/>
              <a:defRPr sz="2400" u="sng" kern="1200">
                <a:solidFill>
                  <a:schemeClr val="tx1"/>
                </a:solidFill>
                <a:latin typeface="Tahoma" pitchFamily="34" charset="0"/>
                <a:ea typeface="+mn-ea"/>
                <a:cs typeface="Arial" charset="0"/>
              </a:defRPr>
            </a:lvl9pPr>
          </a:lstStyle>
          <a:p>
            <a:pPr eaLnBrk="1" hangingPunct="1">
              <a:spcBef>
                <a:spcPts val="580"/>
              </a:spcBef>
              <a:buFont typeface="Wingdings 2"/>
              <a:buNone/>
              <a:defRPr/>
            </a:pPr>
            <a:r>
              <a:rPr lang="en-US" sz="3200" u="none" dirty="0">
                <a:latin typeface="Arial Black" pitchFamily="34" charset="0"/>
              </a:rPr>
              <a:t>L. E. College, Morbi-2</a:t>
            </a:r>
          </a:p>
          <a:p>
            <a:pPr eaLnBrk="1" hangingPunct="1">
              <a:spcBef>
                <a:spcPts val="580"/>
              </a:spcBef>
              <a:buFont typeface="Wingdings 2"/>
              <a:buNone/>
              <a:defRPr/>
            </a:pPr>
            <a:r>
              <a:rPr lang="en-US" b="1" u="none" dirty="0" smtClean="0">
                <a:latin typeface="Arial" charset="0"/>
              </a:rPr>
              <a:t>Mechanical </a:t>
            </a:r>
            <a:r>
              <a:rPr lang="en-US" b="1" u="none" dirty="0">
                <a:latin typeface="Arial" charset="0"/>
              </a:rPr>
              <a:t>Engineering Department</a:t>
            </a:r>
          </a:p>
          <a:p>
            <a:pPr marL="274320" indent="-274320" rtl="1" eaLnBrk="1" hangingPunct="1">
              <a:spcBef>
                <a:spcPts val="580"/>
              </a:spcBef>
              <a:buFont typeface="Wingdings 2"/>
              <a:buChar char=""/>
              <a:defRPr/>
            </a:pPr>
            <a:endParaRPr lang="ar-SA" sz="1800" b="1" i="1" u="none" dirty="0">
              <a:latin typeface="Arial" charset="0"/>
            </a:endParaRPr>
          </a:p>
          <a:p>
            <a:pPr>
              <a:defRPr/>
            </a:pPr>
            <a:r>
              <a:rPr lang="en-US" sz="1800" b="1" i="1" u="none" smtClean="0">
                <a:latin typeface="Arial" charset="0"/>
              </a:rPr>
              <a:t>Chapter– </a:t>
            </a:r>
            <a:r>
              <a:rPr lang="en-US" sz="1800" b="1" i="1" u="none" dirty="0">
                <a:latin typeface="Arial" charset="0"/>
              </a:rPr>
              <a:t>Gear trains</a:t>
            </a:r>
            <a:endParaRPr lang="en-US" sz="1800" dirty="0"/>
          </a:p>
          <a:p>
            <a:pPr marL="274320" indent="-274320" rtl="1" eaLnBrk="1" hangingPunct="1">
              <a:spcBef>
                <a:spcPts val="580"/>
              </a:spcBef>
              <a:buFont typeface="Wingdings 2"/>
              <a:buChar char=""/>
              <a:defRPr/>
            </a:pPr>
            <a:endParaRPr lang="en-US" sz="1800" b="1" i="1" u="none" dirty="0">
              <a:latin typeface="Arial" charset="0"/>
            </a:endParaRPr>
          </a:p>
        </p:txBody>
      </p:sp>
      <p:sp>
        <p:nvSpPr>
          <p:cNvPr id="7" name="TextBox 4"/>
          <p:cNvSpPr txBox="1">
            <a:spLocks noChangeArrowheads="1"/>
          </p:cNvSpPr>
          <p:nvPr/>
        </p:nvSpPr>
        <p:spPr bwMode="auto">
          <a:xfrm>
            <a:off x="3238500" y="5232737"/>
            <a:ext cx="2667000" cy="10156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>
            <a:defPPr>
              <a:defRPr lang="en-US"/>
            </a:defPPr>
            <a:lvl1pPr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1pPr>
            <a:lvl2pPr marL="4572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2pPr>
            <a:lvl3pPr marL="9144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3pPr>
            <a:lvl4pPr marL="13716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4pPr>
            <a:lvl5pPr marL="1828800" algn="l" rtl="0" fontAlgn="base">
              <a:spcBef>
                <a:spcPct val="0"/>
              </a:spcBef>
              <a:spcAft>
                <a:spcPct val="0"/>
              </a:spcAft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5pPr>
            <a:lvl6pPr marL="22860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6pPr>
            <a:lvl7pPr marL="27432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7pPr>
            <a:lvl8pPr marL="32004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8pPr>
            <a:lvl9pPr marL="3657600" algn="l" defTabSz="914400" rtl="0" eaLnBrk="1" latinLnBrk="0" hangingPunct="1">
              <a:defRPr kern="1200">
                <a:solidFill>
                  <a:schemeClr val="tx1"/>
                </a:solidFill>
                <a:latin typeface="Arial" charset="0"/>
                <a:ea typeface="+mn-ea"/>
                <a:cs typeface="Arial" charset="0"/>
              </a:defRPr>
            </a:lvl9pPr>
          </a:lstStyle>
          <a:p>
            <a:pPr algn="ctr"/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Prepared by Prof. Divyesh B. Patel</a:t>
            </a:r>
          </a:p>
          <a:p>
            <a:pPr algn="ctr"/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Mechanical Engg. Dept</a:t>
            </a:r>
          </a:p>
          <a:p>
            <a:pPr algn="ctr"/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LE. College, Morbi</a:t>
            </a:r>
          </a:p>
          <a:p>
            <a:pPr algn="ctr"/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+919925282644</a:t>
            </a:r>
          </a:p>
          <a:p>
            <a:pPr algn="ctr"/>
            <a:r>
              <a:rPr lang="en-US" sz="1200" dirty="0">
                <a:latin typeface="Times New Roman" pitchFamily="18" charset="0"/>
                <a:cs typeface="Times New Roman" pitchFamily="18" charset="0"/>
              </a:rPr>
              <a:t>divyesh21dragon@gmail.com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Prof. Divyesh B Patel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E76547-2B1B-4933-9410-927966664A3D}" type="slidenum">
              <a:rPr lang="en-US" smtClean="0"/>
              <a:pPr>
                <a:defRPr/>
              </a:pPr>
              <a:t>10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28600" y="304800"/>
            <a:ext cx="8229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>
                <a:latin typeface="Times New Roman" pitchFamily="18" charset="0"/>
                <a:cs typeface="Times New Roman" pitchFamily="18" charset="0"/>
              </a:rPr>
              <a:t>3. Speed of wheel B when arm G makes 100 </a:t>
            </a:r>
            <a:r>
              <a:rPr lang="en-US" b="1" i="1" dirty="0" err="1">
                <a:latin typeface="Times New Roman" pitchFamily="18" charset="0"/>
                <a:cs typeface="Times New Roman" pitchFamily="18" charset="0"/>
              </a:rPr>
              <a:t>r.p.m</a:t>
            </a:r>
            <a:r>
              <a:rPr lang="en-US" b="1" i="1" dirty="0">
                <a:latin typeface="Times New Roman" pitchFamily="18" charset="0"/>
                <a:cs typeface="Times New Roman" pitchFamily="18" charset="0"/>
              </a:rPr>
              <a:t>. clockwise and wheel A is fixed</a:t>
            </a:r>
          </a:p>
        </p:txBody>
      </p:sp>
      <p:sp>
        <p:nvSpPr>
          <p:cNvPr id="5" name="Rectangle 4"/>
          <p:cNvSpPr/>
          <p:nvPr/>
        </p:nvSpPr>
        <p:spPr>
          <a:xfrm>
            <a:off x="990600" y="3581400"/>
            <a:ext cx="77724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= – 4.2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r.p.m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= 4.2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r.p.m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clockwise</a:t>
            </a:r>
          </a:p>
        </p:txBody>
      </p:sp>
      <p:sp>
        <p:nvSpPr>
          <p:cNvPr id="6" name="Rectangle 5"/>
          <p:cNvSpPr/>
          <p:nvPr/>
        </p:nvSpPr>
        <p:spPr>
          <a:xfrm>
            <a:off x="762000" y="990600"/>
            <a:ext cx="83820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Since the arm G makes 100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r.p.m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clockwise, therefore from the fourth row of the table,</a:t>
            </a:r>
          </a:p>
        </p:txBody>
      </p:sp>
      <p:sp>
        <p:nvSpPr>
          <p:cNvPr id="7" name="Rectangle 6"/>
          <p:cNvSpPr/>
          <p:nvPr/>
        </p:nvSpPr>
        <p:spPr>
          <a:xfrm>
            <a:off x="3429000" y="1524000"/>
            <a:ext cx="151355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y = – 100 ...(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8" name="Rectangle 7"/>
          <p:cNvSpPr/>
          <p:nvPr/>
        </p:nvSpPr>
        <p:spPr>
          <a:xfrm>
            <a:off x="762000" y="1905000"/>
            <a:ext cx="8229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Also, the wheel A is fixed, therefore from the fourth row of the table,</a:t>
            </a:r>
          </a:p>
          <a:p>
            <a:pPr algn="ctr"/>
            <a:r>
              <a:rPr lang="es-ES" dirty="0">
                <a:latin typeface="Times New Roman" pitchFamily="18" charset="0"/>
                <a:cs typeface="Times New Roman" pitchFamily="18" charset="0"/>
              </a:rPr>
              <a:t>x + y = 0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or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x = – y = 100 ...(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ii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  <p:sp>
        <p:nvSpPr>
          <p:cNvPr id="9" name="Rectangle 8"/>
          <p:cNvSpPr/>
          <p:nvPr/>
        </p:nvSpPr>
        <p:spPr>
          <a:xfrm>
            <a:off x="914400" y="2819400"/>
            <a:ext cx="82296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Speed of wheel B = y +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x×T</a:t>
            </a:r>
            <a:r>
              <a:rPr lang="en-US" baseline="-25000" dirty="0" err="1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/T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×T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/T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= – 100 + 100 × 64/28 × 26/62  = – 100 + 95.8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6" grpId="0"/>
      <p:bldP spid="7" grpId="0"/>
      <p:bldP spid="8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Prof. Divyesh B Patel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E76547-2B1B-4933-9410-927966664A3D}" type="slidenum">
              <a:rPr lang="en-US" smtClean="0"/>
              <a:pPr>
                <a:defRPr/>
              </a:pPr>
              <a:t>11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28600" y="304800"/>
            <a:ext cx="8229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b="1" i="1" dirty="0">
                <a:latin typeface="Times New Roman" pitchFamily="18" charset="0"/>
                <a:cs typeface="Times New Roman" pitchFamily="18" charset="0"/>
              </a:rPr>
              <a:t>4. Speed of wheel B when arm G makes 100 </a:t>
            </a:r>
            <a:r>
              <a:rPr lang="en-US" b="1" i="1" dirty="0" err="1">
                <a:latin typeface="Times New Roman" pitchFamily="18" charset="0"/>
                <a:cs typeface="Times New Roman" pitchFamily="18" charset="0"/>
              </a:rPr>
              <a:t>r.p.m</a:t>
            </a:r>
            <a:r>
              <a:rPr lang="en-US" b="1" i="1" dirty="0">
                <a:latin typeface="Times New Roman" pitchFamily="18" charset="0"/>
                <a:cs typeface="Times New Roman" pitchFamily="18" charset="0"/>
              </a:rPr>
              <a:t>. clockwise and wheel A makes 10 </a:t>
            </a:r>
            <a:r>
              <a:rPr lang="en-US" b="1" i="1" dirty="0" err="1">
                <a:latin typeface="Times New Roman" pitchFamily="18" charset="0"/>
                <a:cs typeface="Times New Roman" pitchFamily="18" charset="0"/>
              </a:rPr>
              <a:t>r.p.m</a:t>
            </a:r>
            <a:r>
              <a:rPr lang="en-US" b="1" i="1" dirty="0">
                <a:latin typeface="Times New Roman" pitchFamily="18" charset="0"/>
                <a:cs typeface="Times New Roman" pitchFamily="18" charset="0"/>
              </a:rPr>
              <a:t>. counter clockwise</a:t>
            </a:r>
          </a:p>
        </p:txBody>
      </p:sp>
      <p:sp>
        <p:nvSpPr>
          <p:cNvPr id="5" name="Rectangle 4"/>
          <p:cNvSpPr/>
          <p:nvPr/>
        </p:nvSpPr>
        <p:spPr>
          <a:xfrm>
            <a:off x="914400" y="3733800"/>
            <a:ext cx="8610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Speed of wheel B = y +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x×T</a:t>
            </a:r>
            <a:r>
              <a:rPr lang="en-US" baseline="-25000" dirty="0" err="1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/T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×T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/T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= - 100 + 110 × 64/28 × 26/62  =  - 100 + 105.4 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= + 5.4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r.p.m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= 5.4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r.p.m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counter clockwise</a:t>
            </a:r>
          </a:p>
        </p:txBody>
      </p:sp>
      <p:sp>
        <p:nvSpPr>
          <p:cNvPr id="7" name="Rectangle 6"/>
          <p:cNvSpPr/>
          <p:nvPr/>
        </p:nvSpPr>
        <p:spPr>
          <a:xfrm>
            <a:off x="914400" y="1219200"/>
            <a:ext cx="82296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Since the arm G makes 100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r.p.m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clockwise, therefore from the fourth row of the</a:t>
            </a:r>
          </a:p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table</a:t>
            </a:r>
          </a:p>
        </p:txBody>
      </p:sp>
      <p:sp>
        <p:nvSpPr>
          <p:cNvPr id="8" name="Rectangle 7"/>
          <p:cNvSpPr/>
          <p:nvPr/>
        </p:nvSpPr>
        <p:spPr>
          <a:xfrm>
            <a:off x="3429000" y="2133600"/>
            <a:ext cx="164179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y = – 100 ...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(iii)</a:t>
            </a:r>
          </a:p>
        </p:txBody>
      </p:sp>
      <p:sp>
        <p:nvSpPr>
          <p:cNvPr id="9" name="Rectangle 8"/>
          <p:cNvSpPr/>
          <p:nvPr/>
        </p:nvSpPr>
        <p:spPr>
          <a:xfrm>
            <a:off x="990600" y="2514600"/>
            <a:ext cx="81534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Also the wheel A makes 10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r.p.m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counter clockwise, therefore from the fourth row of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thet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able,</a:t>
            </a:r>
          </a:p>
          <a:p>
            <a:r>
              <a:rPr lang="es-ES" dirty="0">
                <a:latin typeface="Times New Roman" pitchFamily="18" charset="0"/>
                <a:cs typeface="Times New Roman" pitchFamily="18" charset="0"/>
              </a:rPr>
              <a:t>x + y = 10 </a:t>
            </a:r>
            <a:r>
              <a:rPr lang="es-ES" dirty="0" err="1">
                <a:latin typeface="Times New Roman" pitchFamily="18" charset="0"/>
                <a:cs typeface="Times New Roman" pitchFamily="18" charset="0"/>
              </a:rPr>
              <a:t>or</a:t>
            </a:r>
            <a:r>
              <a:rPr lang="es-ES" dirty="0">
                <a:latin typeface="Times New Roman" pitchFamily="18" charset="0"/>
                <a:cs typeface="Times New Roman" pitchFamily="18" charset="0"/>
              </a:rPr>
              <a:t> x = 10 – y = 10 + 100 = 110 ...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(</a:t>
            </a:r>
            <a:r>
              <a:rPr lang="es-ES" b="1" dirty="0" err="1">
                <a:latin typeface="Times New Roman" pitchFamily="18" charset="0"/>
                <a:cs typeface="Times New Roman" pitchFamily="18" charset="0"/>
              </a:rPr>
              <a:t>iv</a:t>
            </a:r>
            <a:r>
              <a:rPr lang="es-ES" b="1" dirty="0">
                <a:latin typeface="Times New Roman" pitchFamily="18" charset="0"/>
                <a:cs typeface="Times New Roman" pitchFamily="18" charset="0"/>
              </a:rPr>
              <a:t>)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/>
      <p:bldP spid="7" grpId="0"/>
      <p:bldP spid="8" grpId="0"/>
      <p:bldP spid="9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988585" y="2967335"/>
            <a:ext cx="3166829" cy="923330"/>
          </a:xfrm>
          <a:prstGeom prst="rect">
            <a:avLst/>
          </a:prstGeom>
          <a:noFill/>
        </p:spPr>
        <p:txBody>
          <a:bodyPr wrap="none">
            <a:spAutoFit/>
          </a:bodyPr>
          <a:lstStyle/>
          <a:p>
            <a:pPr algn="ctr" fontAlgn="auto">
              <a:spcBef>
                <a:spcPts val="0"/>
              </a:spcBef>
              <a:spcAft>
                <a:spcPts val="0"/>
              </a:spcAft>
              <a:defRPr/>
            </a:pPr>
            <a:r>
              <a:rPr lang="en-US" sz="5400" b="1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  <a:latin typeface="+mn-lt"/>
              </a:rPr>
              <a:t>Thank you</a:t>
            </a: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E76547-2B1B-4933-9410-927966664A3D}" type="slidenum">
              <a:rPr lang="en-US" smtClean="0"/>
              <a:pPr>
                <a:defRPr/>
              </a:pPr>
              <a:t>12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Prof. Divyesh B Patel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5" name="TextBox 161"/>
          <p:cNvSpPr txBox="1">
            <a:spLocks noChangeArrowheads="1"/>
          </p:cNvSpPr>
          <p:nvPr/>
        </p:nvSpPr>
        <p:spPr bwMode="auto">
          <a:xfrm>
            <a:off x="2133600" y="0"/>
            <a:ext cx="5029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Gear Trains</a:t>
            </a:r>
          </a:p>
        </p:txBody>
      </p:sp>
      <p:sp>
        <p:nvSpPr>
          <p:cNvPr id="3151" name="TextBox 79"/>
          <p:cNvSpPr txBox="1">
            <a:spLocks noChangeArrowheads="1"/>
          </p:cNvSpPr>
          <p:nvPr/>
        </p:nvSpPr>
        <p:spPr bwMode="auto">
          <a:xfrm>
            <a:off x="7467600" y="0"/>
            <a:ext cx="16764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Prepared by Prof. D.B.Patel</a:t>
            </a:r>
          </a:p>
          <a:p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Mechanical Engg. Dept</a:t>
            </a:r>
          </a:p>
          <a:p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LE. College, Morbi</a:t>
            </a:r>
          </a:p>
        </p:txBody>
      </p:sp>
      <p:sp>
        <p:nvSpPr>
          <p:cNvPr id="88" name="Slide Number Placeholder 87"/>
          <p:cNvSpPr>
            <a:spLocks noGrp="1"/>
          </p:cNvSpPr>
          <p:nvPr>
            <p:ph type="sldNum" sz="quarter" idx="12"/>
          </p:nvPr>
        </p:nvSpPr>
        <p:spPr>
          <a:xfrm>
            <a:off x="7010400" y="6381750"/>
            <a:ext cx="2133600" cy="476250"/>
          </a:xfrm>
        </p:spPr>
        <p:txBody>
          <a:bodyPr/>
          <a:lstStyle/>
          <a:p>
            <a:pPr>
              <a:defRPr/>
            </a:pPr>
            <a:fld id="{E5E76547-2B1B-4933-9410-927966664A3D}" type="slidenum">
              <a:rPr lang="en-US" smtClean="0"/>
              <a:pPr>
                <a:defRPr/>
              </a:pPr>
              <a:t>2</a:t>
            </a:fld>
            <a:endParaRPr lang="en-US" dirty="0"/>
          </a:p>
        </p:txBody>
      </p:sp>
      <p:sp>
        <p:nvSpPr>
          <p:cNvPr id="90" name="Rectangle 89"/>
          <p:cNvSpPr/>
          <p:nvPr/>
        </p:nvSpPr>
        <p:spPr>
          <a:xfrm>
            <a:off x="946512" y="457200"/>
            <a:ext cx="3801169" cy="52322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 algn="ctr" eaLnBrk="0" hangingPunct="0"/>
            <a:r>
              <a:rPr lang="en-US" sz="2800" dirty="0">
                <a:solidFill>
                  <a:srgbClr val="7030A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2.4. Epicyclic Gear Train</a:t>
            </a:r>
          </a:p>
        </p:txBody>
      </p:sp>
      <p:sp>
        <p:nvSpPr>
          <p:cNvPr id="2050" name="AutoShape 2" descr="What is the gear train? - Quor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52" name="AutoShape 4" descr="What is the gear train? - Quor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3" name="Rectangle 22"/>
          <p:cNvSpPr/>
          <p:nvPr/>
        </p:nvSpPr>
        <p:spPr>
          <a:xfrm>
            <a:off x="0" y="4343400"/>
            <a:ext cx="9144000" cy="230832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>
                <a:latin typeface="Times New Roman" pitchFamily="18" charset="0"/>
                <a:cs typeface="Times New Roman" pitchFamily="18" charset="0"/>
              </a:rPr>
              <a:t>A simple epicyclic gear train is shown in Fig., where a gear F and the arm (link)A have a common axis at O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about which they can rotate. The gear L meshes with gear F and has its axis on the arm at O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2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about which the gear L can rotate. If the arm is fixed, the gear train is simple and gear F can drive gear L or vice- versa, but if gear F is fixed and the arm is rotated about the axis of gear F (i.e. O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1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), then the gear L is forced to rotate upon and around gear F. Such a motion is called epicyclic and the gear trains arranged in such a manner that one or more of their members move upon and around another member are known as epicyclic gear trains (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epi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means upon and cyclic means around). The epicyclic gear trains may be simple or compound.</a:t>
            </a:r>
          </a:p>
        </p:txBody>
      </p:sp>
      <p:pic>
        <p:nvPicPr>
          <p:cNvPr id="15364" name="Picture 4" descr="epicyclic gear train by anwar-hilal.on on emaze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676400" y="1828800"/>
            <a:ext cx="5527041" cy="2590800"/>
          </a:xfrm>
          <a:prstGeom prst="rect">
            <a:avLst/>
          </a:prstGeom>
          <a:noFill/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3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5" name="TextBox 161"/>
          <p:cNvSpPr txBox="1">
            <a:spLocks noChangeArrowheads="1"/>
          </p:cNvSpPr>
          <p:nvPr/>
        </p:nvSpPr>
        <p:spPr bwMode="auto">
          <a:xfrm>
            <a:off x="2133600" y="0"/>
            <a:ext cx="5029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Gear Trains</a:t>
            </a:r>
          </a:p>
        </p:txBody>
      </p:sp>
      <p:sp>
        <p:nvSpPr>
          <p:cNvPr id="3151" name="TextBox 79"/>
          <p:cNvSpPr txBox="1">
            <a:spLocks noChangeArrowheads="1"/>
          </p:cNvSpPr>
          <p:nvPr/>
        </p:nvSpPr>
        <p:spPr bwMode="auto">
          <a:xfrm>
            <a:off x="7467600" y="0"/>
            <a:ext cx="16764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Prepared by Prof. D.B.Patel</a:t>
            </a:r>
          </a:p>
          <a:p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Mechanical Engg. Dept</a:t>
            </a:r>
          </a:p>
          <a:p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LE. College, Morbi</a:t>
            </a:r>
          </a:p>
        </p:txBody>
      </p:sp>
      <p:sp>
        <p:nvSpPr>
          <p:cNvPr id="88" name="Slide Number Placeholder 87"/>
          <p:cNvSpPr>
            <a:spLocks noGrp="1"/>
          </p:cNvSpPr>
          <p:nvPr>
            <p:ph type="sldNum" sz="quarter" idx="12"/>
          </p:nvPr>
        </p:nvSpPr>
        <p:spPr>
          <a:xfrm>
            <a:off x="8915400" y="6381750"/>
            <a:ext cx="228600" cy="476250"/>
          </a:xfrm>
        </p:spPr>
        <p:txBody>
          <a:bodyPr/>
          <a:lstStyle/>
          <a:p>
            <a:pPr>
              <a:defRPr/>
            </a:pPr>
            <a:fld id="{E5E76547-2B1B-4933-9410-927966664A3D}" type="slidenum">
              <a:rPr lang="en-US" smtClean="0"/>
              <a:pPr>
                <a:defRPr/>
              </a:pPr>
              <a:t>3</a:t>
            </a:fld>
            <a:endParaRPr lang="en-US" dirty="0"/>
          </a:p>
        </p:txBody>
      </p:sp>
      <p:sp>
        <p:nvSpPr>
          <p:cNvPr id="2050" name="AutoShape 2" descr="What is the gear train? - Quor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52" name="AutoShape 4" descr="What is the gear train? - Quor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aphicFrame>
        <p:nvGraphicFramePr>
          <p:cNvPr id="32" name="Table 31"/>
          <p:cNvGraphicFramePr>
            <a:graphicFrameLocks noGrp="1"/>
          </p:cNvGraphicFramePr>
          <p:nvPr/>
        </p:nvGraphicFramePr>
        <p:xfrm>
          <a:off x="457200" y="1371600"/>
          <a:ext cx="8229600" cy="5355699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36576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12192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1430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</a:tblGrid>
              <a:tr h="809873">
                <a:tc rowSpan="2">
                  <a:txBody>
                    <a:bodyPr/>
                    <a:lstStyle/>
                    <a:p>
                      <a:pPr algn="ctr"/>
                      <a:endParaRPr lang="en-US" sz="1800" b="1" i="1" kern="1200" baseline="0" dirty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endParaRPr lang="en-US" sz="1800" b="1" i="1" kern="1200" baseline="0" dirty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n-US" sz="1800" b="1" i="0" kern="1200" baseline="0" dirty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Step No.</a:t>
                      </a:r>
                      <a:endParaRPr lang="en-US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endParaRPr lang="en-US" sz="1800" b="1" i="1" kern="1200" baseline="0" dirty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endParaRPr lang="en-US" sz="1800" b="1" i="1" kern="1200" baseline="0" dirty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n-US" sz="1800" b="1" i="0" kern="1200" baseline="0" dirty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Conditions of motion</a:t>
                      </a:r>
                      <a:endParaRPr lang="en-US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3">
                  <a:txBody>
                    <a:bodyPr/>
                    <a:lstStyle/>
                    <a:p>
                      <a:pPr algn="ctr"/>
                      <a:endParaRPr lang="en-US" sz="1800" b="1" i="1" kern="1200" baseline="0" dirty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n-US" sz="1800" b="1" i="0" kern="1200" baseline="0" dirty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Revolutions of elements</a:t>
                      </a:r>
                      <a:endParaRPr lang="en-US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809873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US" sz="1800" b="1" i="0" kern="1200" baseline="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algn="ctr" defTabSz="914400" rtl="0" eaLnBrk="1" latinLnBrk="0" hangingPunct="1"/>
                      <a:r>
                        <a:rPr lang="en-US" sz="1800" b="1" i="0" kern="1200" baseline="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Arm A</a:t>
                      </a:r>
                      <a:endParaRPr lang="en-US" sz="900" b="1" i="0" kern="1200" baseline="0" dirty="0">
                        <a:solidFill>
                          <a:srgbClr val="ED008D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US" sz="1800" b="1" i="0" kern="1200" baseline="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algn="ctr" defTabSz="914400" rtl="0" eaLnBrk="1" latinLnBrk="0" hangingPunct="1"/>
                      <a:r>
                        <a:rPr lang="en-US" sz="1800" b="1" i="0" kern="1200" baseline="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Gear F</a:t>
                      </a:r>
                      <a:endParaRPr lang="en-US" sz="900" b="1" i="0" kern="1200" baseline="0" dirty="0">
                        <a:solidFill>
                          <a:srgbClr val="ED008D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US" sz="1800" b="1" i="0" kern="1200" baseline="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algn="ctr" defTabSz="914400" rtl="0" eaLnBrk="1" latinLnBrk="0" hangingPunct="1"/>
                      <a:r>
                        <a:rPr lang="en-US" sz="1800" b="1" i="0" kern="1200" baseline="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Gear L</a:t>
                      </a:r>
                      <a:endParaRPr lang="en-US" sz="900" b="1" i="0" kern="1200" baseline="0" dirty="0">
                        <a:solidFill>
                          <a:srgbClr val="ED008D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809873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baseline="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Arm fixed-gear </a:t>
                      </a:r>
                      <a:r>
                        <a:rPr lang="en-US" sz="1800" i="1" kern="1200" baseline="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F rotates through + 1</a:t>
                      </a:r>
                    </a:p>
                    <a:p>
                      <a:r>
                        <a:rPr lang="en-US" sz="1800" kern="1200" baseline="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revolution </a:t>
                      </a:r>
                      <a:r>
                        <a:rPr lang="en-US" sz="1800" i="1" kern="1200" baseline="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i.e. 1 rev. anticlockwise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800" kern="1200" baseline="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n-US" sz="1800" kern="1200" baseline="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800" kern="1200" baseline="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n-US" sz="1800" kern="1200" baseline="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+ 1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n-US" dirty="0">
                          <a:latin typeface="Times New Roman" pitchFamily="18" charset="0"/>
                          <a:cs typeface="Times New Roman" pitchFamily="18" charset="0"/>
                        </a:rPr>
                        <a:t>- T</a:t>
                      </a:r>
                      <a:r>
                        <a:rPr lang="en-US" baseline="-25000" dirty="0"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r>
                        <a:rPr lang="en-US" dirty="0">
                          <a:latin typeface="Times New Roman" pitchFamily="18" charset="0"/>
                          <a:cs typeface="Times New Roman" pitchFamily="18" charset="0"/>
                        </a:rPr>
                        <a:t>/T</a:t>
                      </a:r>
                      <a:r>
                        <a:rPr lang="en-US" baseline="-25000" dirty="0">
                          <a:latin typeface="Times New Roman" pitchFamily="18" charset="0"/>
                          <a:cs typeface="Times New Roman" pitchFamily="18" charset="0"/>
                        </a:rPr>
                        <a:t>L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1063423">
                <a:tc>
                  <a:txBody>
                    <a:bodyPr/>
                    <a:lstStyle/>
                    <a:p>
                      <a:pPr algn="ctr"/>
                      <a:r>
                        <a:rPr lang="en-US" dirty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r>
                        <a:rPr lang="en-US" sz="1800" kern="1200" baseline="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Arm fixed-gear </a:t>
                      </a:r>
                      <a:r>
                        <a:rPr lang="en-US" sz="1800" i="1" kern="1200" baseline="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A rotates through + x</a:t>
                      </a:r>
                    </a:p>
                    <a:p>
                      <a:r>
                        <a:rPr lang="en-US" sz="1800" kern="1200" baseline="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revolutions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n-US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n-US" dirty="0">
                          <a:latin typeface="Times New Roman" pitchFamily="18" charset="0"/>
                          <a:cs typeface="Times New Roman" pitchFamily="18" charset="0"/>
                        </a:rPr>
                        <a:t>+  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latin typeface="Times New Roman" pitchFamily="18" charset="0"/>
                          <a:cs typeface="Times New Roman" pitchFamily="18" charset="0"/>
                        </a:rPr>
                        <a:t>- </a:t>
                      </a:r>
                      <a:r>
                        <a:rPr lang="en-US" dirty="0" err="1">
                          <a:latin typeface="Times New Roman" pitchFamily="18" charset="0"/>
                          <a:cs typeface="Times New Roman" pitchFamily="18" charset="0"/>
                        </a:rPr>
                        <a:t>x×T</a:t>
                      </a:r>
                      <a:r>
                        <a:rPr lang="en-US" baseline="-25000" dirty="0" err="1"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r>
                        <a:rPr lang="en-US" dirty="0">
                          <a:latin typeface="Times New Roman" pitchFamily="18" charset="0"/>
                          <a:cs typeface="Times New Roman" pitchFamily="18" charset="0"/>
                        </a:rPr>
                        <a:t>/T</a:t>
                      </a:r>
                      <a:r>
                        <a:rPr lang="en-US" baseline="-25000" dirty="0">
                          <a:latin typeface="Times New Roman" pitchFamily="18" charset="0"/>
                          <a:cs typeface="Times New Roman" pitchFamily="18" charset="0"/>
                        </a:rPr>
                        <a:t>L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baseline="-250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886186"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n-US" dirty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 kern="1200" baseline="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en-US" sz="1800" kern="1200" baseline="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Add + </a:t>
                      </a:r>
                      <a:r>
                        <a:rPr lang="en-US" sz="1800" i="1" kern="1200" baseline="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y revolutions to all elements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n-US" dirty="0">
                          <a:latin typeface="Times New Roman" pitchFamily="18" charset="0"/>
                          <a:cs typeface="Times New Roman" pitchFamily="18" charset="0"/>
                        </a:rPr>
                        <a:t>+ 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latin typeface="Times New Roman" pitchFamily="18" charset="0"/>
                          <a:cs typeface="Times New Roman" pitchFamily="18" charset="0"/>
                        </a:rPr>
                        <a:t>+y</a:t>
                      </a:r>
                    </a:p>
                    <a:p>
                      <a:pPr algn="ctr"/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latin typeface="Times New Roman" pitchFamily="18" charset="0"/>
                          <a:cs typeface="Times New Roman" pitchFamily="18" charset="0"/>
                        </a:rPr>
                        <a:t>+ y</a:t>
                      </a:r>
                    </a:p>
                    <a:p>
                      <a:pPr algn="ctr"/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886186">
                <a:tc>
                  <a:txBody>
                    <a:bodyPr/>
                    <a:lstStyle/>
                    <a:p>
                      <a:pPr algn="ctr"/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n-US" dirty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1800" kern="1200" baseline="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r>
                        <a:rPr lang="en-US" sz="1800" kern="1200" baseline="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Total motion</a:t>
                      </a: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latin typeface="Times New Roman" pitchFamily="18" charset="0"/>
                          <a:cs typeface="Times New Roman" pitchFamily="18" charset="0"/>
                        </a:rPr>
                        <a:t>+y</a:t>
                      </a:r>
                    </a:p>
                    <a:p>
                      <a:pPr algn="ctr"/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latin typeface="Times New Roman" pitchFamily="18" charset="0"/>
                          <a:cs typeface="Times New Roman" pitchFamily="18" charset="0"/>
                        </a:rPr>
                        <a:t>x + y</a:t>
                      </a:r>
                    </a:p>
                    <a:p>
                      <a:pPr algn="ctr"/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dirty="0">
                          <a:latin typeface="Times New Roman" pitchFamily="18" charset="0"/>
                          <a:cs typeface="Times New Roman" pitchFamily="18" charset="0"/>
                        </a:rPr>
                        <a:t>y -</a:t>
                      </a:r>
                      <a:r>
                        <a:rPr lang="en-US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baseline="0" dirty="0" err="1">
                          <a:latin typeface="Times New Roman" pitchFamily="18" charset="0"/>
                          <a:cs typeface="Times New Roman" pitchFamily="18" charset="0"/>
                        </a:rPr>
                        <a:t>x</a:t>
                      </a:r>
                      <a:r>
                        <a:rPr lang="en-US" dirty="0" err="1">
                          <a:latin typeface="Times New Roman" pitchFamily="18" charset="0"/>
                          <a:cs typeface="Times New Roman" pitchFamily="18" charset="0"/>
                        </a:rPr>
                        <a:t>×T</a:t>
                      </a:r>
                      <a:r>
                        <a:rPr lang="en-US" baseline="-25000" dirty="0" err="1"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r>
                        <a:rPr lang="en-US" dirty="0">
                          <a:latin typeface="Times New Roman" pitchFamily="18" charset="0"/>
                          <a:cs typeface="Times New Roman" pitchFamily="18" charset="0"/>
                        </a:rPr>
                        <a:t>/T</a:t>
                      </a:r>
                      <a:r>
                        <a:rPr lang="en-US" baseline="-25000" dirty="0">
                          <a:latin typeface="Times New Roman" pitchFamily="18" charset="0"/>
                          <a:cs typeface="Times New Roman" pitchFamily="18" charset="0"/>
                        </a:rPr>
                        <a:t>L</a:t>
                      </a:r>
                    </a:p>
                    <a:p>
                      <a:pPr algn="ctr"/>
                      <a:r>
                        <a:rPr lang="en-US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33" name="Rectangle 32"/>
          <p:cNvSpPr/>
          <p:nvPr/>
        </p:nvSpPr>
        <p:spPr>
          <a:xfrm>
            <a:off x="749228" y="457200"/>
            <a:ext cx="389093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 algn="ctr" eaLnBrk="0" hangingPunct="0"/>
            <a:r>
              <a:rPr lang="en-US" sz="3200" dirty="0">
                <a:solidFill>
                  <a:srgbClr val="7030A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2.4. </a:t>
            </a:r>
            <a:r>
              <a:rPr lang="en-US" sz="2800" dirty="0">
                <a:solidFill>
                  <a:srgbClr val="7030A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Epicyclic Gear Train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5" name="TextBox 161"/>
          <p:cNvSpPr txBox="1">
            <a:spLocks noChangeArrowheads="1"/>
          </p:cNvSpPr>
          <p:nvPr/>
        </p:nvSpPr>
        <p:spPr bwMode="auto">
          <a:xfrm>
            <a:off x="2133600" y="0"/>
            <a:ext cx="5029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Gear Trains</a:t>
            </a:r>
          </a:p>
        </p:txBody>
      </p:sp>
      <p:sp>
        <p:nvSpPr>
          <p:cNvPr id="3151" name="TextBox 79"/>
          <p:cNvSpPr txBox="1">
            <a:spLocks noChangeArrowheads="1"/>
          </p:cNvSpPr>
          <p:nvPr/>
        </p:nvSpPr>
        <p:spPr bwMode="auto">
          <a:xfrm>
            <a:off x="7467600" y="0"/>
            <a:ext cx="16764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Prepared by Prof. D.B.Patel</a:t>
            </a:r>
          </a:p>
          <a:p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Mechanical Engg. Dept</a:t>
            </a:r>
          </a:p>
          <a:p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LE. College, Morbi</a:t>
            </a:r>
          </a:p>
        </p:txBody>
      </p:sp>
      <p:sp>
        <p:nvSpPr>
          <p:cNvPr id="88" name="Slide Number Placeholder 87"/>
          <p:cNvSpPr>
            <a:spLocks noGrp="1"/>
          </p:cNvSpPr>
          <p:nvPr>
            <p:ph type="sldNum" sz="quarter" idx="12"/>
          </p:nvPr>
        </p:nvSpPr>
        <p:spPr>
          <a:xfrm>
            <a:off x="7010400" y="6381750"/>
            <a:ext cx="2133600" cy="476250"/>
          </a:xfrm>
        </p:spPr>
        <p:txBody>
          <a:bodyPr/>
          <a:lstStyle/>
          <a:p>
            <a:pPr>
              <a:defRPr/>
            </a:pPr>
            <a:fld id="{E5E76547-2B1B-4933-9410-927966664A3D}" type="slidenum">
              <a:rPr lang="en-US" smtClean="0"/>
              <a:pPr>
                <a:defRPr/>
              </a:pPr>
              <a:t>4</a:t>
            </a:fld>
            <a:endParaRPr lang="en-US" dirty="0"/>
          </a:p>
        </p:txBody>
      </p:sp>
      <p:sp>
        <p:nvSpPr>
          <p:cNvPr id="90" name="Rectangle 89"/>
          <p:cNvSpPr/>
          <p:nvPr/>
        </p:nvSpPr>
        <p:spPr>
          <a:xfrm>
            <a:off x="1276903" y="685800"/>
            <a:ext cx="593476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 algn="ctr" eaLnBrk="0" hangingPunct="0"/>
            <a:r>
              <a:rPr lang="en-US" sz="3200" dirty="0">
                <a:solidFill>
                  <a:srgbClr val="7030A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2.4. </a:t>
            </a:r>
            <a:r>
              <a:rPr lang="en-US" sz="2800" dirty="0">
                <a:solidFill>
                  <a:srgbClr val="7030A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Compound Epicyclic Gear Train—</a:t>
            </a:r>
          </a:p>
          <a:p>
            <a:pPr marL="514350" indent="-514350" algn="ctr" eaLnBrk="0" hangingPunct="0"/>
            <a:r>
              <a:rPr lang="en-US" sz="2800" dirty="0">
                <a:solidFill>
                  <a:srgbClr val="7030A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Sun and Planet Gear</a:t>
            </a:r>
          </a:p>
        </p:txBody>
      </p:sp>
      <p:sp>
        <p:nvSpPr>
          <p:cNvPr id="2050" name="AutoShape 2" descr="What is the gear train? - Quor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52" name="AutoShape 4" descr="What is the gear train? - Quor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4098" name="Picture 2" descr="How to Set Up a Planetary Gear Motion with SOLIDWORKS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334000" y="2438400"/>
            <a:ext cx="2743200" cy="2919984"/>
          </a:xfrm>
          <a:prstGeom prst="rect">
            <a:avLst/>
          </a:prstGeom>
          <a:noFill/>
        </p:spPr>
      </p:pic>
      <p:pic>
        <p:nvPicPr>
          <p:cNvPr id="4100" name="Picture 4" descr="Types of Planetary Gearsets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24000" y="2362200"/>
            <a:ext cx="2743200" cy="2975675"/>
          </a:xfrm>
          <a:prstGeom prst="rect">
            <a:avLst/>
          </a:prstGeom>
          <a:noFill/>
        </p:spPr>
      </p:pic>
      <p:sp>
        <p:nvSpPr>
          <p:cNvPr id="12" name="TextBox 11"/>
          <p:cNvSpPr txBox="1"/>
          <p:nvPr/>
        </p:nvSpPr>
        <p:spPr>
          <a:xfrm>
            <a:off x="4343400" y="3657600"/>
            <a:ext cx="91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Times New Roman" pitchFamily="18" charset="0"/>
                <a:cs typeface="Times New Roman" pitchFamily="18" charset="0"/>
              </a:rPr>
              <a:t>Sun Gear</a:t>
            </a:r>
          </a:p>
        </p:txBody>
      </p:sp>
      <p:sp>
        <p:nvSpPr>
          <p:cNvPr id="13" name="TextBox 12"/>
          <p:cNvSpPr txBox="1"/>
          <p:nvPr/>
        </p:nvSpPr>
        <p:spPr>
          <a:xfrm>
            <a:off x="4267200" y="2590800"/>
            <a:ext cx="10668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Times New Roman" pitchFamily="18" charset="0"/>
                <a:cs typeface="Times New Roman" pitchFamily="18" charset="0"/>
              </a:rPr>
              <a:t>Annulus Gear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4419600" y="3276600"/>
            <a:ext cx="9144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Times New Roman" pitchFamily="18" charset="0"/>
                <a:cs typeface="Times New Roman" pitchFamily="18" charset="0"/>
              </a:rPr>
              <a:t>Arm</a:t>
            </a:r>
          </a:p>
        </p:txBody>
      </p:sp>
      <p:cxnSp>
        <p:nvCxnSpPr>
          <p:cNvPr id="16" name="Straight Arrow Connector 15"/>
          <p:cNvCxnSpPr>
            <a:stCxn id="12" idx="1"/>
          </p:cNvCxnSpPr>
          <p:nvPr/>
        </p:nvCxnSpPr>
        <p:spPr>
          <a:xfrm flipH="1">
            <a:off x="3429000" y="3980766"/>
            <a:ext cx="914400" cy="5783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12" idx="3"/>
          </p:cNvCxnSpPr>
          <p:nvPr/>
        </p:nvCxnSpPr>
        <p:spPr>
          <a:xfrm flipV="1">
            <a:off x="5257800" y="3962400"/>
            <a:ext cx="838200" cy="1836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/>
          <p:cNvCxnSpPr>
            <a:stCxn id="13" idx="1"/>
          </p:cNvCxnSpPr>
          <p:nvPr/>
        </p:nvCxnSpPr>
        <p:spPr>
          <a:xfrm flipH="1">
            <a:off x="3886200" y="2913966"/>
            <a:ext cx="381000" cy="13403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13" idx="3"/>
          </p:cNvCxnSpPr>
          <p:nvPr/>
        </p:nvCxnSpPr>
        <p:spPr>
          <a:xfrm>
            <a:off x="5334000" y="2913966"/>
            <a:ext cx="533400" cy="134034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stCxn id="14" idx="1"/>
          </p:cNvCxnSpPr>
          <p:nvPr/>
        </p:nvCxnSpPr>
        <p:spPr>
          <a:xfrm flipH="1" flipV="1">
            <a:off x="2819400" y="3429000"/>
            <a:ext cx="1600200" cy="3226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stCxn id="38" idx="3"/>
          </p:cNvCxnSpPr>
          <p:nvPr/>
        </p:nvCxnSpPr>
        <p:spPr>
          <a:xfrm flipV="1">
            <a:off x="5181600" y="3352800"/>
            <a:ext cx="1600200" cy="222816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8" name="TextBox 37"/>
          <p:cNvSpPr txBox="1"/>
          <p:nvPr/>
        </p:nvSpPr>
        <p:spPr>
          <a:xfrm>
            <a:off x="4267200" y="5257800"/>
            <a:ext cx="9144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>
                <a:latin typeface="Times New Roman" pitchFamily="18" charset="0"/>
                <a:cs typeface="Times New Roman" pitchFamily="18" charset="0"/>
              </a:rPr>
              <a:t>Planet</a:t>
            </a:r>
          </a:p>
          <a:p>
            <a:pPr algn="ctr"/>
            <a:r>
              <a:rPr lang="en-US" dirty="0">
                <a:latin typeface="Times New Roman" pitchFamily="18" charset="0"/>
                <a:cs typeface="Times New Roman" pitchFamily="18" charset="0"/>
              </a:rPr>
              <a:t>Gear</a:t>
            </a:r>
          </a:p>
        </p:txBody>
      </p:sp>
      <p:cxnSp>
        <p:nvCxnSpPr>
          <p:cNvPr id="41" name="Straight Arrow Connector 40"/>
          <p:cNvCxnSpPr>
            <a:stCxn id="38" idx="3"/>
          </p:cNvCxnSpPr>
          <p:nvPr/>
        </p:nvCxnSpPr>
        <p:spPr>
          <a:xfrm flipV="1">
            <a:off x="5181600" y="4419600"/>
            <a:ext cx="609600" cy="116136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Arrow Connector 41"/>
          <p:cNvCxnSpPr>
            <a:stCxn id="38" idx="3"/>
          </p:cNvCxnSpPr>
          <p:nvPr/>
        </p:nvCxnSpPr>
        <p:spPr>
          <a:xfrm flipV="1">
            <a:off x="5181600" y="4724400"/>
            <a:ext cx="1752600" cy="85656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/>
          <p:cNvCxnSpPr>
            <a:stCxn id="38" idx="1"/>
          </p:cNvCxnSpPr>
          <p:nvPr/>
        </p:nvCxnSpPr>
        <p:spPr>
          <a:xfrm flipH="1" flipV="1">
            <a:off x="2971800" y="3200400"/>
            <a:ext cx="1295400" cy="2380566"/>
          </a:xfrm>
          <a:prstGeom prst="straightConnector1">
            <a:avLst/>
          </a:prstGeom>
          <a:ln>
            <a:solidFill>
              <a:schemeClr val="tx1"/>
            </a:solidFill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" presetID="22" presetClass="entr" presetSubtype="8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19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up)">
                                      <p:cBhvr>
                                        <p:cTn id="2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7" presetID="2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9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0" fill="hold">
                      <p:stCondLst>
                        <p:cond delay="indefinite"/>
                      </p:stCondLst>
                      <p:childTnLst>
                        <p:par>
                          <p:cTn id="31" fill="hold">
                            <p:stCondLst>
                              <p:cond delay="0"/>
                            </p:stCondLst>
                            <p:childTnLst>
                              <p:par>
                                <p:cTn id="32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3" dur="500"/>
                                        <p:tgtEl>
                                          <p:spTgt spid="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  <p:bldP spid="13" grpId="0"/>
      <p:bldP spid="14" grpId="0"/>
      <p:bldP spid="3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5" name="TextBox 161"/>
          <p:cNvSpPr txBox="1">
            <a:spLocks noChangeArrowheads="1"/>
          </p:cNvSpPr>
          <p:nvPr/>
        </p:nvSpPr>
        <p:spPr bwMode="auto">
          <a:xfrm>
            <a:off x="2133600" y="0"/>
            <a:ext cx="5029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Gear Trains</a:t>
            </a:r>
          </a:p>
        </p:txBody>
      </p:sp>
      <p:sp>
        <p:nvSpPr>
          <p:cNvPr id="3151" name="TextBox 79"/>
          <p:cNvSpPr txBox="1">
            <a:spLocks noChangeArrowheads="1"/>
          </p:cNvSpPr>
          <p:nvPr/>
        </p:nvSpPr>
        <p:spPr bwMode="auto">
          <a:xfrm>
            <a:off x="7467600" y="0"/>
            <a:ext cx="16764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Prepared by Prof. D.B.Patel</a:t>
            </a:r>
          </a:p>
          <a:p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Mechanical Engg. Dept</a:t>
            </a:r>
          </a:p>
          <a:p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LE. College, Morbi</a:t>
            </a:r>
          </a:p>
        </p:txBody>
      </p:sp>
      <p:sp>
        <p:nvSpPr>
          <p:cNvPr id="88" name="Slide Number Placeholder 87"/>
          <p:cNvSpPr>
            <a:spLocks noGrp="1"/>
          </p:cNvSpPr>
          <p:nvPr>
            <p:ph type="sldNum" sz="quarter" idx="12"/>
          </p:nvPr>
        </p:nvSpPr>
        <p:spPr>
          <a:xfrm>
            <a:off x="7010400" y="6381750"/>
            <a:ext cx="2133600" cy="476250"/>
          </a:xfrm>
        </p:spPr>
        <p:txBody>
          <a:bodyPr/>
          <a:lstStyle/>
          <a:p>
            <a:pPr>
              <a:defRPr/>
            </a:pPr>
            <a:fld id="{E5E76547-2B1B-4933-9410-927966664A3D}" type="slidenum">
              <a:rPr lang="en-US" smtClean="0"/>
              <a:pPr>
                <a:defRPr/>
              </a:pPr>
              <a:t>5</a:t>
            </a:fld>
            <a:endParaRPr lang="en-US" dirty="0"/>
          </a:p>
        </p:txBody>
      </p:sp>
      <p:sp>
        <p:nvSpPr>
          <p:cNvPr id="90" name="Rectangle 89"/>
          <p:cNvSpPr/>
          <p:nvPr/>
        </p:nvSpPr>
        <p:spPr>
          <a:xfrm>
            <a:off x="1276903" y="533400"/>
            <a:ext cx="593476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 algn="ctr" eaLnBrk="0" hangingPunct="0"/>
            <a:r>
              <a:rPr lang="en-US" sz="3200" dirty="0">
                <a:solidFill>
                  <a:srgbClr val="7030A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2.4. </a:t>
            </a:r>
            <a:r>
              <a:rPr lang="en-US" sz="2800" dirty="0">
                <a:solidFill>
                  <a:srgbClr val="7030A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Compound Epicyclic Gear Train—</a:t>
            </a:r>
          </a:p>
          <a:p>
            <a:pPr marL="514350" indent="-514350" algn="ctr" eaLnBrk="0" hangingPunct="0"/>
            <a:r>
              <a:rPr lang="en-US" sz="2800" dirty="0">
                <a:solidFill>
                  <a:srgbClr val="7030A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Sun and Planet Gear</a:t>
            </a:r>
          </a:p>
        </p:txBody>
      </p:sp>
      <p:sp>
        <p:nvSpPr>
          <p:cNvPr id="2050" name="AutoShape 2" descr="What is the gear train? - Quor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52" name="AutoShape 4" descr="What is the gear train? - Quor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578" name="AutoShape 2" descr="Gear Trai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580" name="AutoShape 4" descr="Gear Trai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582" name="AutoShape 6" descr="Gear Trai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584" name="AutoShape 8" descr="Gear Trai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pic>
        <p:nvPicPr>
          <p:cNvPr id="24585" name="Picture 9"/>
          <p:cNvPicPr>
            <a:picLocks noChangeAspect="1" noChangeArrowheads="1"/>
          </p:cNvPicPr>
          <p:nvPr/>
        </p:nvPicPr>
        <p:blipFill>
          <a:blip r:embed="rId3" cstate="print"/>
          <a:srcRect r="50741"/>
          <a:stretch>
            <a:fillRect/>
          </a:stretch>
        </p:blipFill>
        <p:spPr bwMode="auto">
          <a:xfrm>
            <a:off x="533400" y="1600200"/>
            <a:ext cx="4114800" cy="477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" name="Picture 9"/>
          <p:cNvPicPr>
            <a:picLocks noChangeAspect="1" noChangeArrowheads="1"/>
          </p:cNvPicPr>
          <p:nvPr/>
        </p:nvPicPr>
        <p:blipFill>
          <a:blip r:embed="rId3" cstate="print"/>
          <a:srcRect l="53820"/>
          <a:stretch>
            <a:fillRect/>
          </a:stretch>
        </p:blipFill>
        <p:spPr bwMode="auto">
          <a:xfrm>
            <a:off x="4724400" y="1600200"/>
            <a:ext cx="3857625" cy="47720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35" name="TextBox 161"/>
          <p:cNvSpPr txBox="1">
            <a:spLocks noChangeArrowheads="1"/>
          </p:cNvSpPr>
          <p:nvPr/>
        </p:nvSpPr>
        <p:spPr bwMode="auto">
          <a:xfrm>
            <a:off x="2133600" y="0"/>
            <a:ext cx="5029200" cy="46166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2400" dirty="0">
                <a:solidFill>
                  <a:srgbClr val="FF3399"/>
                </a:solidFill>
                <a:latin typeface="Times New Roman" pitchFamily="18" charset="0"/>
                <a:cs typeface="Times New Roman" pitchFamily="18" charset="0"/>
              </a:rPr>
              <a:t>Gear Trains</a:t>
            </a:r>
          </a:p>
        </p:txBody>
      </p:sp>
      <p:sp>
        <p:nvSpPr>
          <p:cNvPr id="3151" name="TextBox 79"/>
          <p:cNvSpPr txBox="1">
            <a:spLocks noChangeArrowheads="1"/>
          </p:cNvSpPr>
          <p:nvPr/>
        </p:nvSpPr>
        <p:spPr bwMode="auto">
          <a:xfrm>
            <a:off x="7467600" y="0"/>
            <a:ext cx="1676400" cy="5540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Prepared by Prof. D.B.Patel</a:t>
            </a:r>
          </a:p>
          <a:p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Mechanical Engg. Dept</a:t>
            </a:r>
          </a:p>
          <a:p>
            <a:r>
              <a:rPr lang="en-US" sz="1000" dirty="0">
                <a:latin typeface="Times New Roman" pitchFamily="18" charset="0"/>
                <a:cs typeface="Times New Roman" pitchFamily="18" charset="0"/>
              </a:rPr>
              <a:t>LE. College, Morbi</a:t>
            </a:r>
          </a:p>
        </p:txBody>
      </p:sp>
      <p:sp>
        <p:nvSpPr>
          <p:cNvPr id="88" name="Slide Number Placeholder 87"/>
          <p:cNvSpPr>
            <a:spLocks noGrp="1"/>
          </p:cNvSpPr>
          <p:nvPr>
            <p:ph type="sldNum" sz="quarter" idx="12"/>
          </p:nvPr>
        </p:nvSpPr>
        <p:spPr>
          <a:xfrm>
            <a:off x="7010400" y="6381750"/>
            <a:ext cx="2133600" cy="476250"/>
          </a:xfrm>
        </p:spPr>
        <p:txBody>
          <a:bodyPr/>
          <a:lstStyle/>
          <a:p>
            <a:pPr>
              <a:defRPr/>
            </a:pPr>
            <a:fld id="{E5E76547-2B1B-4933-9410-927966664A3D}" type="slidenum">
              <a:rPr lang="en-US" smtClean="0"/>
              <a:pPr>
                <a:defRPr/>
              </a:pPr>
              <a:t>6</a:t>
            </a:fld>
            <a:endParaRPr lang="en-US" dirty="0"/>
          </a:p>
        </p:txBody>
      </p:sp>
      <p:sp>
        <p:nvSpPr>
          <p:cNvPr id="90" name="Rectangle 89"/>
          <p:cNvSpPr/>
          <p:nvPr/>
        </p:nvSpPr>
        <p:spPr>
          <a:xfrm>
            <a:off x="1295400" y="381000"/>
            <a:ext cx="5934765" cy="101566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marL="514350" indent="-514350" algn="ctr" eaLnBrk="0" hangingPunct="0"/>
            <a:r>
              <a:rPr lang="en-US" sz="3200" dirty="0">
                <a:solidFill>
                  <a:srgbClr val="7030A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2.4. </a:t>
            </a:r>
            <a:r>
              <a:rPr lang="en-US" sz="2800" dirty="0">
                <a:solidFill>
                  <a:srgbClr val="7030A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Compound Epicyclic Gear Train—</a:t>
            </a:r>
          </a:p>
          <a:p>
            <a:pPr marL="514350" indent="-514350" algn="ctr" eaLnBrk="0" hangingPunct="0"/>
            <a:r>
              <a:rPr lang="en-US" sz="2800" dirty="0">
                <a:solidFill>
                  <a:srgbClr val="7030A0"/>
                </a:solidFill>
                <a:latin typeface="Times New Roman" pitchFamily="18" charset="0"/>
                <a:ea typeface="+mj-ea"/>
                <a:cs typeface="Times New Roman" pitchFamily="18" charset="0"/>
              </a:rPr>
              <a:t>Sun and Planet Gear</a:t>
            </a:r>
          </a:p>
        </p:txBody>
      </p:sp>
      <p:sp>
        <p:nvSpPr>
          <p:cNvPr id="2050" name="AutoShape 2" descr="What is the gear train? - Quor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052" name="AutoShape 4" descr="What is the gear train? - Quora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578" name="AutoShape 2" descr="Gear Trai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580" name="AutoShape 4" descr="Gear Trai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582" name="AutoShape 6" descr="Gear Trai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sp>
        <p:nvSpPr>
          <p:cNvPr id="24584" name="AutoShape 8" descr="Gear Trains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en-US"/>
          </a:p>
        </p:txBody>
      </p:sp>
      <p:graphicFrame>
        <p:nvGraphicFramePr>
          <p:cNvPr id="14" name="Table 13"/>
          <p:cNvGraphicFramePr>
            <a:graphicFrameLocks noGrp="1"/>
          </p:cNvGraphicFramePr>
          <p:nvPr/>
        </p:nvGraphicFramePr>
        <p:xfrm>
          <a:off x="381000" y="1447800"/>
          <a:ext cx="8475133" cy="4584604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9144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27432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12954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464733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</a:tblGrid>
              <a:tr h="555328">
                <a:tc rowSpan="2">
                  <a:txBody>
                    <a:bodyPr/>
                    <a:lstStyle/>
                    <a:p>
                      <a:pPr algn="ctr"/>
                      <a:endParaRPr lang="en-US" sz="1200" b="1" i="1" kern="1200" baseline="0" dirty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endParaRPr lang="en-US" sz="1200" b="1" i="1" kern="1200" baseline="0" dirty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n-US" sz="1200" b="1" i="0" kern="1200" baseline="0" dirty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Step No.</a:t>
                      </a:r>
                      <a:endParaRPr lang="en-US" sz="12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endParaRPr lang="en-US" sz="1200" b="1" i="1" kern="1200" baseline="0" dirty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endParaRPr lang="en-US" sz="1200" b="1" i="1" kern="1200" baseline="0" dirty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n-US" sz="1200" b="1" i="0" kern="1200" baseline="0" dirty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Conditions of motion</a:t>
                      </a:r>
                      <a:endParaRPr lang="en-US" sz="12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4">
                  <a:txBody>
                    <a:bodyPr/>
                    <a:lstStyle/>
                    <a:p>
                      <a:pPr algn="ctr"/>
                      <a:endParaRPr lang="en-US" sz="1200" b="1" i="1" kern="1200" baseline="0" dirty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n-US" sz="1200" b="1" i="0" kern="1200" baseline="0" dirty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Revolutions of elements</a:t>
                      </a:r>
                      <a:endParaRPr lang="en-US" sz="12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27002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US" sz="1200" b="1" i="0" kern="1200" baseline="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algn="ctr" defTabSz="914400" rtl="0" eaLnBrk="1" latinLnBrk="0" hangingPunct="1"/>
                      <a:r>
                        <a:rPr lang="en-US" sz="1200" b="1" i="0" kern="1200" baseline="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Arm H</a:t>
                      </a:r>
                      <a:endParaRPr lang="en-US" sz="1200" b="1" i="0" kern="1200" baseline="0" dirty="0">
                        <a:solidFill>
                          <a:srgbClr val="ED008D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1" i="0" kern="1200" baseline="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kern="1200" baseline="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Gear D</a:t>
                      </a:r>
                    </a:p>
                    <a:p>
                      <a:pPr marL="0" algn="ctr" defTabSz="914400" rtl="0" eaLnBrk="1" latinLnBrk="0" hangingPunct="1"/>
                      <a:endParaRPr lang="en-US" sz="1200" b="1" i="0" kern="1200" baseline="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US" sz="1200" b="1" i="0" kern="1200" baseline="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algn="ctr" defTabSz="914400" rtl="0" eaLnBrk="1" latinLnBrk="0" hangingPunct="1"/>
                      <a:r>
                        <a:rPr lang="en-US" sz="1200" b="1" i="0" kern="1200" baseline="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Compound</a:t>
                      </a:r>
                    </a:p>
                    <a:p>
                      <a:pPr marL="0" algn="ctr" defTabSz="914400" rtl="0" eaLnBrk="1" latinLnBrk="0" hangingPunct="1"/>
                      <a:r>
                        <a:rPr lang="en-US" sz="1200" b="1" i="0" kern="1200" baseline="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Gear B-C</a:t>
                      </a:r>
                      <a:endParaRPr lang="en-US" sz="1200" b="1" i="0" kern="1200" baseline="0" dirty="0">
                        <a:solidFill>
                          <a:srgbClr val="ED008D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US" sz="1200" b="1" i="0" kern="1200" baseline="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algn="ctr" defTabSz="914400" rtl="0" eaLnBrk="1" latinLnBrk="0" hangingPunct="1"/>
                      <a:r>
                        <a:rPr lang="en-US" sz="1200" b="1" i="0" kern="1200" baseline="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Gear A</a:t>
                      </a:r>
                      <a:endParaRPr lang="en-US" sz="1200" b="1" i="0" kern="1200" baseline="0" dirty="0">
                        <a:solidFill>
                          <a:srgbClr val="ED008D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85792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i="0" kern="1200" baseline="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Arm fixed-gear D rotates through + 1</a:t>
                      </a:r>
                    </a:p>
                    <a:p>
                      <a:pPr algn="ctr"/>
                      <a:r>
                        <a:rPr lang="en-US" sz="1200" i="0" kern="1200" baseline="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revolution i.e. 1 rev. anticlockwise</a:t>
                      </a:r>
                      <a:endParaRPr lang="en-US" sz="12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kern="1200" baseline="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n-US" sz="1200" kern="1200" baseline="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</a:t>
                      </a:r>
                      <a:endParaRPr lang="en-US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kern="1200" baseline="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n-US" sz="1200" kern="1200" baseline="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+ 1</a:t>
                      </a:r>
                      <a:endParaRPr lang="en-US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n-US" sz="1200" dirty="0">
                          <a:latin typeface="Times New Roman" pitchFamily="18" charset="0"/>
                          <a:cs typeface="Times New Roman" pitchFamily="18" charset="0"/>
                        </a:rPr>
                        <a:t>- T</a:t>
                      </a:r>
                      <a:r>
                        <a:rPr lang="en-US" sz="1200" baseline="-25000" dirty="0"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  <a:r>
                        <a:rPr lang="en-US" sz="1200" dirty="0">
                          <a:latin typeface="Times New Roman" pitchFamily="18" charset="0"/>
                          <a:cs typeface="Times New Roman" pitchFamily="18" charset="0"/>
                        </a:rPr>
                        <a:t>/T</a:t>
                      </a:r>
                      <a:r>
                        <a:rPr lang="en-US" sz="1200" baseline="-25000" dirty="0"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n-US" sz="1200" dirty="0">
                          <a:latin typeface="Times New Roman" pitchFamily="18" charset="0"/>
                          <a:cs typeface="Times New Roman" pitchFamily="18" charset="0"/>
                        </a:rPr>
                        <a:t>- T</a:t>
                      </a:r>
                      <a:r>
                        <a:rPr lang="en-US" sz="1200" baseline="-25000" dirty="0"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  <a:r>
                        <a:rPr lang="en-US" sz="1200" dirty="0">
                          <a:latin typeface="Times New Roman" pitchFamily="18" charset="0"/>
                          <a:cs typeface="Times New Roman" pitchFamily="18" charset="0"/>
                        </a:rPr>
                        <a:t>/T</a:t>
                      </a:r>
                      <a:r>
                        <a:rPr lang="en-US" sz="1200" baseline="-25000" dirty="0"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r>
                        <a:rPr lang="en-US" sz="1200" dirty="0">
                          <a:latin typeface="Times New Roman" pitchFamily="18" charset="0"/>
                          <a:cs typeface="Times New Roman" pitchFamily="18" charset="0"/>
                        </a:rPr>
                        <a:t>×T</a:t>
                      </a:r>
                      <a:r>
                        <a:rPr lang="en-US" sz="1200" baseline="-25000" dirty="0"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r>
                        <a:rPr lang="en-US" sz="1200" dirty="0">
                          <a:latin typeface="Times New Roman" pitchFamily="18" charset="0"/>
                          <a:cs typeface="Times New Roman" pitchFamily="18" charset="0"/>
                        </a:rPr>
                        <a:t>/T</a:t>
                      </a:r>
                      <a:r>
                        <a:rPr lang="en-US" sz="1200" baseline="-25000" dirty="0"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i="0" kern="1200" baseline="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Arm fixed-gear D rotates through + x</a:t>
                      </a:r>
                    </a:p>
                    <a:p>
                      <a:pPr algn="ctr"/>
                      <a:r>
                        <a:rPr lang="en-US" sz="1200" i="0" kern="1200" baseline="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revolutions</a:t>
                      </a:r>
                      <a:endParaRPr lang="en-US" sz="12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n-US" sz="1200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n-US" sz="1200" dirty="0">
                          <a:latin typeface="Times New Roman" pitchFamily="18" charset="0"/>
                          <a:cs typeface="Times New Roman" pitchFamily="18" charset="0"/>
                        </a:rPr>
                        <a:t>+  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itchFamily="18" charset="0"/>
                          <a:cs typeface="Times New Roman" pitchFamily="18" charset="0"/>
                        </a:rPr>
                        <a:t>- </a:t>
                      </a:r>
                      <a:r>
                        <a:rPr lang="en-US" sz="1200" dirty="0" err="1">
                          <a:latin typeface="Times New Roman" pitchFamily="18" charset="0"/>
                          <a:cs typeface="Times New Roman" pitchFamily="18" charset="0"/>
                        </a:rPr>
                        <a:t>x×T</a:t>
                      </a:r>
                      <a:r>
                        <a:rPr lang="en-US" sz="1200" baseline="-25000" dirty="0" err="1"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  <a:r>
                        <a:rPr lang="en-US" sz="1200" dirty="0">
                          <a:latin typeface="Times New Roman" pitchFamily="18" charset="0"/>
                          <a:cs typeface="Times New Roman" pitchFamily="18" charset="0"/>
                        </a:rPr>
                        <a:t>/T</a:t>
                      </a:r>
                      <a:r>
                        <a:rPr lang="en-US" sz="1200" baseline="-25000" dirty="0"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itchFamily="18" charset="0"/>
                          <a:cs typeface="Times New Roman" pitchFamily="18" charset="0"/>
                        </a:rPr>
                        <a:t>- </a:t>
                      </a:r>
                      <a:r>
                        <a:rPr lang="en-US" sz="1200" dirty="0" err="1">
                          <a:latin typeface="Times New Roman" pitchFamily="18" charset="0"/>
                          <a:cs typeface="Times New Roman" pitchFamily="18" charset="0"/>
                        </a:rPr>
                        <a:t>x×T</a:t>
                      </a:r>
                      <a:r>
                        <a:rPr lang="en-US" sz="1200" baseline="-25000" dirty="0" err="1"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  <a:r>
                        <a:rPr lang="en-US" sz="1200" dirty="0">
                          <a:latin typeface="Times New Roman" pitchFamily="18" charset="0"/>
                          <a:cs typeface="Times New Roman" pitchFamily="18" charset="0"/>
                        </a:rPr>
                        <a:t>/T</a:t>
                      </a:r>
                      <a:r>
                        <a:rPr lang="en-US" sz="1200" baseline="-25000" dirty="0"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r>
                        <a:rPr lang="en-US" sz="1200" dirty="0">
                          <a:latin typeface="Times New Roman" pitchFamily="18" charset="0"/>
                          <a:cs typeface="Times New Roman" pitchFamily="18" charset="0"/>
                        </a:rPr>
                        <a:t>×T</a:t>
                      </a:r>
                      <a:r>
                        <a:rPr lang="en-US" sz="1200" baseline="-25000" dirty="0"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r>
                        <a:rPr lang="en-US" sz="1200" dirty="0">
                          <a:latin typeface="Times New Roman" pitchFamily="18" charset="0"/>
                          <a:cs typeface="Times New Roman" pitchFamily="18" charset="0"/>
                        </a:rPr>
                        <a:t>/T</a:t>
                      </a:r>
                      <a:r>
                        <a:rPr lang="en-US" sz="1200" baseline="-25000" dirty="0"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838200"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n-US" sz="1200" dirty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i="0" kern="1200" baseline="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n-US" sz="1200" i="0" kern="1200" baseline="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Add + y revolutions to all elements</a:t>
                      </a:r>
                      <a:endParaRPr lang="en-US" sz="12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n-US" sz="1200" dirty="0">
                          <a:latin typeface="Times New Roman" pitchFamily="18" charset="0"/>
                          <a:cs typeface="Times New Roman" pitchFamily="18" charset="0"/>
                        </a:rPr>
                        <a:t>+ 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itchFamily="18" charset="0"/>
                          <a:cs typeface="Times New Roman" pitchFamily="18" charset="0"/>
                        </a:rPr>
                        <a:t>+y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itchFamily="18" charset="0"/>
                          <a:cs typeface="Times New Roman" pitchFamily="18" charset="0"/>
                        </a:rPr>
                        <a:t>+ 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itchFamily="18" charset="0"/>
                          <a:cs typeface="Times New Roman" pitchFamily="18" charset="0"/>
                        </a:rPr>
                        <a:t>+ 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003204"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n-US" sz="1200" dirty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i="0" kern="1200" baseline="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n-US" sz="1200" i="0" kern="1200" baseline="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Total motion</a:t>
                      </a:r>
                      <a:endParaRPr lang="en-US" sz="12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itchFamily="18" charset="0"/>
                          <a:cs typeface="Times New Roman" pitchFamily="18" charset="0"/>
                        </a:rPr>
                        <a:t>+y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itchFamily="18" charset="0"/>
                          <a:cs typeface="Times New Roman" pitchFamily="18" charset="0"/>
                        </a:rPr>
                        <a:t>x + 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itchFamily="18" charset="0"/>
                          <a:cs typeface="Times New Roman" pitchFamily="18" charset="0"/>
                        </a:rPr>
                        <a:t>y -</a:t>
                      </a:r>
                      <a:r>
                        <a:rPr lang="en-US" sz="1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x</a:t>
                      </a:r>
                      <a:r>
                        <a:rPr lang="en-US" sz="1200" dirty="0" err="1">
                          <a:latin typeface="Times New Roman" pitchFamily="18" charset="0"/>
                          <a:cs typeface="Times New Roman" pitchFamily="18" charset="0"/>
                        </a:rPr>
                        <a:t>×T</a:t>
                      </a:r>
                      <a:r>
                        <a:rPr lang="en-US" sz="1200" baseline="-25000" dirty="0" err="1"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  <a:r>
                        <a:rPr lang="en-US" sz="1200" dirty="0">
                          <a:latin typeface="Times New Roman" pitchFamily="18" charset="0"/>
                          <a:cs typeface="Times New Roman" pitchFamily="18" charset="0"/>
                        </a:rPr>
                        <a:t>/T</a:t>
                      </a:r>
                      <a:r>
                        <a:rPr lang="en-US" sz="1200" baseline="-25000" dirty="0"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endParaRPr lang="en-US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itchFamily="18" charset="0"/>
                          <a:cs typeface="Times New Roman" pitchFamily="18" charset="0"/>
                        </a:rPr>
                        <a:t>y -</a:t>
                      </a:r>
                      <a:r>
                        <a:rPr lang="en-US" sz="1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x</a:t>
                      </a:r>
                      <a:r>
                        <a:rPr lang="en-US" sz="1200" dirty="0" err="1">
                          <a:latin typeface="Times New Roman" pitchFamily="18" charset="0"/>
                          <a:cs typeface="Times New Roman" pitchFamily="18" charset="0"/>
                        </a:rPr>
                        <a:t>×T</a:t>
                      </a:r>
                      <a:r>
                        <a:rPr lang="en-US" sz="1200" baseline="-25000" dirty="0" err="1"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  <a:r>
                        <a:rPr lang="en-US" sz="1200" dirty="0">
                          <a:latin typeface="Times New Roman" pitchFamily="18" charset="0"/>
                          <a:cs typeface="Times New Roman" pitchFamily="18" charset="0"/>
                        </a:rPr>
                        <a:t>/T</a:t>
                      </a:r>
                      <a:r>
                        <a:rPr lang="en-US" sz="1200" baseline="-25000" dirty="0"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r>
                        <a:rPr lang="en-US" sz="1200" dirty="0">
                          <a:latin typeface="Times New Roman" pitchFamily="18" charset="0"/>
                          <a:cs typeface="Times New Roman" pitchFamily="18" charset="0"/>
                        </a:rPr>
                        <a:t>×T</a:t>
                      </a:r>
                      <a:r>
                        <a:rPr lang="en-US" sz="1200" baseline="-25000" dirty="0"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r>
                        <a:rPr lang="en-US" sz="1200" dirty="0">
                          <a:latin typeface="Times New Roman" pitchFamily="18" charset="0"/>
                          <a:cs typeface="Times New Roman" pitchFamily="18" charset="0"/>
                        </a:rPr>
                        <a:t>/T</a:t>
                      </a:r>
                      <a:r>
                        <a:rPr lang="en-US" sz="1200" baseline="-25000" dirty="0"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  <p:sp>
        <p:nvSpPr>
          <p:cNvPr id="13" name="Rectangle 12"/>
          <p:cNvSpPr/>
          <p:nvPr/>
        </p:nvSpPr>
        <p:spPr>
          <a:xfrm>
            <a:off x="304800" y="5943600"/>
            <a:ext cx="8610600" cy="92333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b="1" dirty="0">
                <a:latin typeface="Times New Roman" pitchFamily="18" charset="0"/>
                <a:cs typeface="Times New Roman" pitchFamily="18" charset="0"/>
              </a:rPr>
              <a:t>Note :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If the annulus gear A is rotated through one revolution anticlockwise with the arm fixed, then the compound gear rotates through T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/ T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revolutions in the same sense and the sun gear D rotates through T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/ T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× T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/ T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revolutions in clockwise direction.</a:t>
            </a: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Prof. Divyesh B Patel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E76547-2B1B-4933-9410-927966664A3D}" type="slidenum">
              <a:rPr lang="en-US" smtClean="0"/>
              <a:pPr>
                <a:defRPr/>
              </a:pPr>
              <a:t>7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228600" y="685800"/>
            <a:ext cx="8915400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dirty="0">
                <a:latin typeface="Times New Roman" pitchFamily="18" charset="0"/>
                <a:cs typeface="Times New Roman" pitchFamily="18" charset="0"/>
              </a:rPr>
              <a:t>In an epicyclic gear train, the internal wheels A and B and compound wheels C and D rotate independently about axis O. The wheels E and F rotate on pins fixed to the arm G. E gears with A and C and F gears with B and D. All the wheels have the same module and the number of teeth are : T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= 28; T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= 26;T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= T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= 18.</a:t>
            </a:r>
          </a:p>
          <a:p>
            <a:pPr algn="just"/>
            <a:r>
              <a:rPr lang="en-US" dirty="0">
                <a:latin typeface="Times New Roman" pitchFamily="18" charset="0"/>
                <a:cs typeface="Times New Roman" pitchFamily="18" charset="0"/>
              </a:rPr>
              <a:t>1). Sketch the arrangement ; 2). Find the number of teeth on A and B ; 3). If the arm G makes 100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r.p.m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clockwise and A is fixed, find the speed of B ; and 4). If the arm G makes 100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r.p.m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clockwise and wheel A makes 10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r.p.m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. counter clockwise ; find the speed of wheel B.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3124200" y="228600"/>
            <a:ext cx="289560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dirty="0"/>
              <a:t>Example -1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429000" y="2971800"/>
            <a:ext cx="2838450" cy="27908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Prof. Divyesh B Patel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E76547-2B1B-4933-9410-927966664A3D}" type="slidenum">
              <a:rPr lang="en-US" smtClean="0"/>
              <a:pPr>
                <a:defRPr/>
              </a:pPr>
              <a:t>8</a:t>
            </a:fld>
            <a:endParaRPr lang="en-US"/>
          </a:p>
        </p:txBody>
      </p:sp>
      <p:sp>
        <p:nvSpPr>
          <p:cNvPr id="4" name="Rectangle 3"/>
          <p:cNvSpPr/>
          <p:nvPr/>
        </p:nvSpPr>
        <p:spPr>
          <a:xfrm>
            <a:off x="1752600" y="3821668"/>
            <a:ext cx="5791200" cy="36933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i="1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+ 2 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= 28 + 2 × 18 = 64 </a:t>
            </a:r>
            <a:r>
              <a:rPr lang="en-US" b="1" dirty="0">
                <a:latin typeface="Times New Roman" pitchFamily="18" charset="0"/>
                <a:cs typeface="Times New Roman" pitchFamily="18" charset="0"/>
              </a:rPr>
              <a:t>Ans.</a:t>
            </a:r>
          </a:p>
        </p:txBody>
      </p:sp>
      <p:sp>
        <p:nvSpPr>
          <p:cNvPr id="5" name="Rectangle 4"/>
          <p:cNvSpPr/>
          <p:nvPr/>
        </p:nvSpPr>
        <p:spPr>
          <a:xfrm>
            <a:off x="685800" y="762000"/>
            <a:ext cx="6096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Let 	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= Number of teeth on wheel 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A, and</a:t>
            </a:r>
          </a:p>
          <a:p>
            <a:r>
              <a:rPr lang="en-US" i="1" dirty="0">
                <a:latin typeface="Times New Roman" pitchFamily="18" charset="0"/>
                <a:cs typeface="Times New Roman" pitchFamily="18" charset="0"/>
              </a:rPr>
              <a:t>	T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= Number of teeth on wheel 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B.</a:t>
            </a:r>
          </a:p>
        </p:txBody>
      </p:sp>
      <p:sp>
        <p:nvSpPr>
          <p:cNvPr id="6" name="Rectangle 5"/>
          <p:cNvSpPr/>
          <p:nvPr/>
        </p:nvSpPr>
        <p:spPr>
          <a:xfrm>
            <a:off x="1600200" y="1487269"/>
            <a:ext cx="72390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If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baseline="-25000" dirty="0" err="1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, d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baseline="-25000" dirty="0" err="1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baseline="-25000" dirty="0" err="1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,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baseline="-25000" dirty="0" err="1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and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baseline="-25000" dirty="0" err="1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are the pitch circle diameters of wheels A, B, C, D, E and F respectively, then from the geometry of Fig.</a:t>
            </a:r>
            <a:endParaRPr lang="en-US" dirty="0"/>
          </a:p>
        </p:txBody>
      </p:sp>
      <p:sp>
        <p:nvSpPr>
          <p:cNvPr id="7" name="Rectangle 6"/>
          <p:cNvSpPr/>
          <p:nvPr/>
        </p:nvSpPr>
        <p:spPr>
          <a:xfrm>
            <a:off x="1981200" y="2297668"/>
            <a:ext cx="3357458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 err="1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baseline="-25000" dirty="0" err="1">
                <a:latin typeface="Times New Roman" pitchFamily="18" charset="0"/>
                <a:cs typeface="Times New Roman" pitchFamily="18" charset="0"/>
              </a:rPr>
              <a:t>A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baseline="-25000" dirty="0" err="1">
                <a:latin typeface="Times New Roman" pitchFamily="18" charset="0"/>
                <a:cs typeface="Times New Roman" pitchFamily="18" charset="0"/>
              </a:rPr>
              <a:t>C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+ 2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baseline="-25000" dirty="0" err="1">
                <a:latin typeface="Times New Roman" pitchFamily="18" charset="0"/>
                <a:cs typeface="Times New Roman" pitchFamily="18" charset="0"/>
              </a:rPr>
              <a:t>E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and d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baseline="-25000" dirty="0" err="1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+ 2 </a:t>
            </a:r>
            <a:r>
              <a:rPr lang="en-US" dirty="0" err="1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baseline="-25000" dirty="0" err="1">
                <a:latin typeface="Times New Roman" pitchFamily="18" charset="0"/>
                <a:cs typeface="Times New Roman" pitchFamily="18" charset="0"/>
              </a:rPr>
              <a:t>F</a:t>
            </a:r>
            <a:endParaRPr lang="en-US" baseline="-25000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8" name="Rectangle 7"/>
          <p:cNvSpPr/>
          <p:nvPr/>
        </p:nvSpPr>
        <p:spPr>
          <a:xfrm>
            <a:off x="1600200" y="2935069"/>
            <a:ext cx="7543800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Since the number of teeth are proportional to their pitch circle diameters, for the same module, therefore</a:t>
            </a:r>
          </a:p>
        </p:txBody>
      </p:sp>
      <p:sp>
        <p:nvSpPr>
          <p:cNvPr id="9" name="Rectangle 8"/>
          <p:cNvSpPr/>
          <p:nvPr/>
        </p:nvSpPr>
        <p:spPr>
          <a:xfrm>
            <a:off x="1351191" y="4355068"/>
            <a:ext cx="421140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dirty="0">
                <a:latin typeface="Times New Roman" pitchFamily="18" charset="0"/>
                <a:cs typeface="Times New Roman" pitchFamily="18" charset="0"/>
              </a:rPr>
              <a:t>and 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B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= 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en-US" baseline="-25000" dirty="0">
                <a:latin typeface="Times New Roman" pitchFamily="18" charset="0"/>
                <a:cs typeface="Times New Roman" pitchFamily="18" charset="0"/>
              </a:rPr>
              <a:t>D</a:t>
            </a:r>
            <a:r>
              <a:rPr lang="en-US" dirty="0">
                <a:latin typeface="Times New Roman" pitchFamily="18" charset="0"/>
                <a:cs typeface="Times New Roman" pitchFamily="18" charset="0"/>
              </a:rPr>
              <a:t> + 2 </a:t>
            </a:r>
            <a:r>
              <a:rPr lang="en-US" i="1" dirty="0">
                <a:latin typeface="Times New Roman" pitchFamily="18" charset="0"/>
                <a:cs typeface="Times New Roman" pitchFamily="18" charset="0"/>
              </a:rPr>
              <a:t>T</a:t>
            </a:r>
            <a:r>
              <a:rPr lang="fr-FR" baseline="-25000" dirty="0">
                <a:latin typeface="Times New Roman" pitchFamily="18" charset="0"/>
                <a:cs typeface="Times New Roman" pitchFamily="18" charset="0"/>
              </a:rPr>
              <a:t>F</a:t>
            </a:r>
            <a:r>
              <a:rPr lang="fr-FR" dirty="0">
                <a:latin typeface="Times New Roman" pitchFamily="18" charset="0"/>
                <a:cs typeface="Times New Roman" pitchFamily="18" charset="0"/>
              </a:rPr>
              <a:t> = 26 + 2 × 18 = 62 </a:t>
            </a:r>
            <a:r>
              <a:rPr lang="fr-FR" b="1" dirty="0">
                <a:latin typeface="Times New Roman" pitchFamily="18" charset="0"/>
                <a:cs typeface="Times New Roman" pitchFamily="18" charset="0"/>
              </a:rPr>
              <a:t>Ans.</a:t>
            </a:r>
            <a:endParaRPr lang="en-US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10" name="Rectangle 9"/>
          <p:cNvSpPr/>
          <p:nvPr/>
        </p:nvSpPr>
        <p:spPr>
          <a:xfrm>
            <a:off x="685800" y="228600"/>
            <a:ext cx="378610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b="1" dirty="0">
                <a:latin typeface="Times New Roman" pitchFamily="18" charset="0"/>
                <a:cs typeface="Times New Roman" pitchFamily="18" charset="0"/>
              </a:rPr>
              <a:t>2. </a:t>
            </a:r>
            <a:r>
              <a:rPr lang="en-US" b="1" i="1" dirty="0">
                <a:latin typeface="Times New Roman" pitchFamily="18" charset="0"/>
                <a:cs typeface="Times New Roman" pitchFamily="18" charset="0"/>
              </a:rPr>
              <a:t>Number of teeth on wheels A and B</a:t>
            </a:r>
            <a:endParaRPr lang="en-US" b="1" dirty="0"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/>
      <p:bldP spid="5" grpId="0"/>
      <p:bldP spid="6" grpId="0"/>
      <p:bldP spid="7" grpId="0"/>
      <p:bldP spid="8" grpId="0"/>
      <p:bldP spid="9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Footer Placeholder 1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r>
              <a:rPr lang="en-US"/>
              <a:t>Prof. Divyesh B Patel</a:t>
            </a:r>
          </a:p>
        </p:txBody>
      </p:sp>
      <p:sp>
        <p:nvSpPr>
          <p:cNvPr id="3" name="Slide Number Placeholder 2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5E76547-2B1B-4933-9410-927966664A3D}" type="slidenum">
              <a:rPr lang="en-US" smtClean="0"/>
              <a:pPr>
                <a:defRPr/>
              </a:pPr>
              <a:t>9</a:t>
            </a:fld>
            <a:endParaRPr lang="en-US"/>
          </a:p>
        </p:txBody>
      </p:sp>
      <p:graphicFrame>
        <p:nvGraphicFramePr>
          <p:cNvPr id="6" name="Table 5"/>
          <p:cNvGraphicFramePr>
            <a:graphicFrameLocks noGrp="1"/>
          </p:cNvGraphicFramePr>
          <p:nvPr/>
        </p:nvGraphicFramePr>
        <p:xfrm>
          <a:off x="152400" y="533400"/>
          <a:ext cx="8915399" cy="4804652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533400">
                  <a:extLst>
                    <a:ext uri="{9D8B030D-6E8A-4147-A177-3AD203B41FA5}">
                      <a16:colId xmlns:a16="http://schemas.microsoft.com/office/drawing/2014/main" xmlns="" val="20000"/>
                    </a:ext>
                  </a:extLst>
                </a:gridCol>
                <a:gridCol w="1676400">
                  <a:extLst>
                    <a:ext uri="{9D8B030D-6E8A-4147-A177-3AD203B41FA5}">
                      <a16:colId xmlns:a16="http://schemas.microsoft.com/office/drawing/2014/main" xmlns="" val="20001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xmlns="" val="20002"/>
                    </a:ext>
                  </a:extLst>
                </a:gridCol>
                <a:gridCol w="838200">
                  <a:extLst>
                    <a:ext uri="{9D8B030D-6E8A-4147-A177-3AD203B41FA5}">
                      <a16:colId xmlns:a16="http://schemas.microsoft.com/office/drawing/2014/main" xmlns="" val="20003"/>
                    </a:ext>
                  </a:extLst>
                </a:gridCol>
                <a:gridCol w="990600">
                  <a:extLst>
                    <a:ext uri="{9D8B030D-6E8A-4147-A177-3AD203B41FA5}">
                      <a16:colId xmlns:a16="http://schemas.microsoft.com/office/drawing/2014/main" xmlns="" val="20004"/>
                    </a:ext>
                  </a:extLst>
                </a:gridCol>
                <a:gridCol w="1066800">
                  <a:extLst>
                    <a:ext uri="{9D8B030D-6E8A-4147-A177-3AD203B41FA5}">
                      <a16:colId xmlns:a16="http://schemas.microsoft.com/office/drawing/2014/main" xmlns="" val="20005"/>
                    </a:ext>
                  </a:extLst>
                </a:gridCol>
                <a:gridCol w="1371600">
                  <a:extLst>
                    <a:ext uri="{9D8B030D-6E8A-4147-A177-3AD203B41FA5}">
                      <a16:colId xmlns:a16="http://schemas.microsoft.com/office/drawing/2014/main" xmlns="" val="20006"/>
                    </a:ext>
                  </a:extLst>
                </a:gridCol>
                <a:gridCol w="1600199">
                  <a:extLst>
                    <a:ext uri="{9D8B030D-6E8A-4147-A177-3AD203B41FA5}">
                      <a16:colId xmlns:a16="http://schemas.microsoft.com/office/drawing/2014/main" xmlns="" val="20007"/>
                    </a:ext>
                  </a:extLst>
                </a:gridCol>
              </a:tblGrid>
              <a:tr h="555328">
                <a:tc rowSpan="2">
                  <a:txBody>
                    <a:bodyPr/>
                    <a:lstStyle/>
                    <a:p>
                      <a:pPr algn="ctr"/>
                      <a:endParaRPr lang="en-US" sz="1200" b="1" i="1" kern="1200" baseline="0" dirty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endParaRPr lang="en-US" sz="1200" b="1" i="1" kern="1200" baseline="0" dirty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n-US" sz="1200" b="1" i="0" kern="1200" baseline="0" dirty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Step No.</a:t>
                      </a:r>
                      <a:endParaRPr lang="en-US" sz="12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endParaRPr lang="en-US" sz="1200" b="1" i="1" kern="1200" baseline="0" dirty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endParaRPr lang="en-US" sz="1200" b="1" i="1" kern="1200" baseline="0" dirty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n-US" sz="1200" b="1" i="0" kern="1200" baseline="0" dirty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Conditions of motion</a:t>
                      </a:r>
                      <a:endParaRPr lang="en-US" sz="12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gridSpan="6">
                  <a:txBody>
                    <a:bodyPr/>
                    <a:lstStyle/>
                    <a:p>
                      <a:pPr algn="ctr"/>
                      <a:endParaRPr lang="en-US" sz="1200" b="1" i="1" kern="1200" baseline="0" dirty="0">
                        <a:solidFill>
                          <a:schemeClr val="lt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n-US" sz="1200" b="1" i="0" kern="1200" baseline="0" dirty="0">
                          <a:solidFill>
                            <a:schemeClr val="lt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Revolutions of elements</a:t>
                      </a:r>
                      <a:endParaRPr lang="en-US" sz="12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0"/>
                  </a:ext>
                </a:extLst>
              </a:tr>
              <a:tr h="627002"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US" sz="1200" b="1" i="0" kern="1200" baseline="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algn="ctr" defTabSz="914400" rtl="0" eaLnBrk="1" latinLnBrk="0" hangingPunct="1"/>
                      <a:r>
                        <a:rPr lang="en-US" sz="1200" b="1" i="0" kern="1200" baseline="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Arm G</a:t>
                      </a:r>
                      <a:endParaRPr lang="en-US" sz="1200" b="1" i="0" kern="1200" baseline="0" dirty="0">
                        <a:solidFill>
                          <a:srgbClr val="ED008D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1" i="0" kern="1200" baseline="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kern="1200" baseline="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Wheel A</a:t>
                      </a:r>
                    </a:p>
                    <a:p>
                      <a:pPr marL="0" algn="ctr" defTabSz="914400" rtl="0" eaLnBrk="1" latinLnBrk="0" hangingPunct="1"/>
                      <a:endParaRPr lang="en-US" sz="1200" b="1" i="0" kern="1200" baseline="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1" i="0" kern="1200" baseline="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kern="1200" baseline="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Wheel E</a:t>
                      </a:r>
                    </a:p>
                    <a:p>
                      <a:pPr marL="0" algn="ctr" defTabSz="914400" rtl="0" eaLnBrk="1" latinLnBrk="0" hangingPunct="1"/>
                      <a:endParaRPr lang="en-US" sz="1200" b="1" i="0" kern="1200" baseline="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US" sz="1200" b="1" i="0" kern="1200" baseline="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algn="ctr" defTabSz="914400" rtl="0" eaLnBrk="1" latinLnBrk="0" hangingPunct="1"/>
                      <a:r>
                        <a:rPr lang="en-US" sz="1200" b="1" i="0" kern="1200" baseline="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Compound</a:t>
                      </a:r>
                    </a:p>
                    <a:p>
                      <a:pPr marL="0" algn="ctr" defTabSz="914400" rtl="0" eaLnBrk="1" latinLnBrk="0" hangingPunct="1"/>
                      <a:r>
                        <a:rPr lang="en-US" sz="1200" b="1" i="0" kern="1200" baseline="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Gear C-D</a:t>
                      </a:r>
                      <a:endParaRPr lang="en-US" sz="1200" b="1" i="0" kern="1200" baseline="0" dirty="0">
                        <a:solidFill>
                          <a:srgbClr val="ED008D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="1" i="0" kern="1200" baseline="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kern="1200" baseline="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Wheel F</a:t>
                      </a:r>
                    </a:p>
                    <a:p>
                      <a:pPr marL="0" algn="ctr" defTabSz="914400" rtl="0" eaLnBrk="1" latinLnBrk="0" hangingPunct="1"/>
                      <a:endParaRPr lang="en-US" sz="1200" b="1" i="0" kern="1200" baseline="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algn="ctr" defTabSz="914400" rtl="0" eaLnBrk="1" latinLnBrk="0" hangingPunct="1"/>
                      <a:endParaRPr lang="en-US" sz="1200" b="1" i="0" kern="1200" baseline="0" dirty="0">
                        <a:solidFill>
                          <a:srgbClr val="ED008D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algn="ctr" defTabSz="914400" rtl="0" eaLnBrk="1" latinLnBrk="0" hangingPunct="1"/>
                      <a:endParaRPr lang="en-US" sz="1200" b="1" i="0" kern="1200" baseline="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b="1" i="0" kern="1200" baseline="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Wheel B</a:t>
                      </a:r>
                    </a:p>
                    <a:p>
                      <a:pPr marL="0" algn="ctr" defTabSz="914400" rtl="0" eaLnBrk="1" latinLnBrk="0" hangingPunct="1"/>
                      <a:endParaRPr lang="en-US" sz="1200" b="1" i="0" kern="1200" baseline="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1"/>
                  </a:ext>
                </a:extLst>
              </a:tr>
              <a:tr h="785792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Times New Roman" pitchFamily="18" charset="0"/>
                          <a:cs typeface="Times New Roman" pitchFamily="18" charset="0"/>
                        </a:rPr>
                        <a:t>1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i="0" kern="1200" baseline="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Arm fixed-gear D rotates through + 1 revolution i.e. 1 rev. anticlockwise</a:t>
                      </a:r>
                      <a:endParaRPr lang="en-US" sz="12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kern="1200" baseline="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n-US" sz="1200" kern="1200" baseline="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0</a:t>
                      </a:r>
                      <a:endParaRPr lang="en-US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kern="1200" baseline="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n-US" sz="1200" kern="1200" baseline="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+ 1</a:t>
                      </a:r>
                      <a:endParaRPr lang="en-US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n-US" sz="1200" dirty="0">
                          <a:latin typeface="Times New Roman" pitchFamily="18" charset="0"/>
                          <a:cs typeface="Times New Roman" pitchFamily="18" charset="0"/>
                        </a:rPr>
                        <a:t>- T</a:t>
                      </a:r>
                      <a:r>
                        <a:rPr lang="en-US" sz="1200" baseline="-25000" dirty="0"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r>
                        <a:rPr lang="en-US" sz="1200" dirty="0">
                          <a:latin typeface="Times New Roman" pitchFamily="18" charset="0"/>
                          <a:cs typeface="Times New Roman" pitchFamily="18" charset="0"/>
                        </a:rPr>
                        <a:t>/T</a:t>
                      </a:r>
                      <a:r>
                        <a:rPr lang="en-US" sz="1200" baseline="-25000" dirty="0">
                          <a:latin typeface="Times New Roman" pitchFamily="18" charset="0"/>
                          <a:cs typeface="Times New Roman" pitchFamily="18" charset="0"/>
                        </a:rPr>
                        <a:t>E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itchFamily="18" charset="0"/>
                          <a:cs typeface="Times New Roman" pitchFamily="18" charset="0"/>
                        </a:rPr>
                        <a:t>-T</a:t>
                      </a:r>
                      <a:r>
                        <a:rPr lang="en-US" sz="1200" baseline="-25000" dirty="0"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r>
                        <a:rPr lang="en-US" sz="1200" dirty="0">
                          <a:latin typeface="Times New Roman" pitchFamily="18" charset="0"/>
                          <a:cs typeface="Times New Roman" pitchFamily="18" charset="0"/>
                        </a:rPr>
                        <a:t>/T</a:t>
                      </a:r>
                      <a:r>
                        <a:rPr lang="en-US" sz="1200" baseline="-25000" dirty="0">
                          <a:latin typeface="Times New Roman" pitchFamily="18" charset="0"/>
                          <a:cs typeface="Times New Roman" pitchFamily="18" charset="0"/>
                        </a:rPr>
                        <a:t>E</a:t>
                      </a:r>
                      <a:r>
                        <a:rPr lang="en-US" sz="1200" dirty="0">
                          <a:latin typeface="Times New Roman" pitchFamily="18" charset="0"/>
                          <a:cs typeface="Times New Roman" pitchFamily="18" charset="0"/>
                        </a:rPr>
                        <a:t>×T</a:t>
                      </a:r>
                      <a:r>
                        <a:rPr lang="en-US" sz="1200" baseline="-25000" dirty="0">
                          <a:latin typeface="Times New Roman" pitchFamily="18" charset="0"/>
                          <a:cs typeface="Times New Roman" pitchFamily="18" charset="0"/>
                        </a:rPr>
                        <a:t>E</a:t>
                      </a:r>
                      <a:r>
                        <a:rPr lang="en-US" sz="1200" dirty="0">
                          <a:latin typeface="Times New Roman" pitchFamily="18" charset="0"/>
                          <a:cs typeface="Times New Roman" pitchFamily="18" charset="0"/>
                        </a:rPr>
                        <a:t>/T</a:t>
                      </a:r>
                      <a:r>
                        <a:rPr lang="en-US" sz="1200" baseline="-25000" dirty="0">
                          <a:latin typeface="Times New Roman" pitchFamily="18" charset="0"/>
                          <a:cs typeface="Times New Roman" pitchFamily="18" charset="0"/>
                        </a:rPr>
                        <a:t>C  </a:t>
                      </a:r>
                      <a:r>
                        <a:rPr lang="en-US" sz="1200" dirty="0">
                          <a:latin typeface="Times New Roman" pitchFamily="18" charset="0"/>
                          <a:cs typeface="Times New Roman" pitchFamily="18" charset="0"/>
                        </a:rPr>
                        <a:t>= - T</a:t>
                      </a:r>
                      <a:r>
                        <a:rPr lang="en-US" sz="1200" baseline="-25000" dirty="0"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r>
                        <a:rPr lang="en-US" sz="1200" dirty="0">
                          <a:latin typeface="Times New Roman" pitchFamily="18" charset="0"/>
                          <a:cs typeface="Times New Roman" pitchFamily="18" charset="0"/>
                        </a:rPr>
                        <a:t>/T</a:t>
                      </a:r>
                      <a:r>
                        <a:rPr lang="en-US" sz="1200" baseline="-25000" dirty="0"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n-US" sz="1200" dirty="0">
                          <a:latin typeface="Times New Roman" pitchFamily="18" charset="0"/>
                          <a:cs typeface="Times New Roman" pitchFamily="18" charset="0"/>
                        </a:rPr>
                        <a:t>+T</a:t>
                      </a:r>
                      <a:r>
                        <a:rPr lang="en-US" sz="1200" baseline="-25000" dirty="0"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r>
                        <a:rPr lang="en-US" sz="1200" dirty="0">
                          <a:latin typeface="Times New Roman" pitchFamily="18" charset="0"/>
                          <a:cs typeface="Times New Roman" pitchFamily="18" charset="0"/>
                        </a:rPr>
                        <a:t>/T</a:t>
                      </a:r>
                      <a:r>
                        <a:rPr lang="en-US" sz="1200" baseline="-25000" dirty="0"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r>
                        <a:rPr lang="en-US" sz="1200" dirty="0">
                          <a:latin typeface="Times New Roman" pitchFamily="18" charset="0"/>
                          <a:cs typeface="Times New Roman" pitchFamily="18" charset="0"/>
                        </a:rPr>
                        <a:t>×T</a:t>
                      </a:r>
                      <a:r>
                        <a:rPr lang="en-US" sz="1200" baseline="-25000" dirty="0"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  <a:r>
                        <a:rPr lang="en-US" sz="1200" dirty="0">
                          <a:latin typeface="Times New Roman" pitchFamily="18" charset="0"/>
                          <a:cs typeface="Times New Roman" pitchFamily="18" charset="0"/>
                        </a:rPr>
                        <a:t>/T</a:t>
                      </a:r>
                      <a:r>
                        <a:rPr lang="en-US" sz="1200" baseline="-25000" dirty="0">
                          <a:latin typeface="Times New Roman" pitchFamily="18" charset="0"/>
                          <a:cs typeface="Times New Roman" pitchFamily="18" charset="0"/>
                        </a:rPr>
                        <a:t>F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n-US" sz="1200" dirty="0">
                          <a:latin typeface="Times New Roman" pitchFamily="18" charset="0"/>
                          <a:cs typeface="Times New Roman" pitchFamily="18" charset="0"/>
                        </a:rPr>
                        <a:t>+ T</a:t>
                      </a:r>
                      <a:r>
                        <a:rPr lang="en-US" sz="1200" baseline="-25000" dirty="0"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r>
                        <a:rPr lang="en-US" sz="1200" dirty="0">
                          <a:latin typeface="Times New Roman" pitchFamily="18" charset="0"/>
                          <a:cs typeface="Times New Roman" pitchFamily="18" charset="0"/>
                        </a:rPr>
                        <a:t>/T</a:t>
                      </a:r>
                      <a:r>
                        <a:rPr lang="en-US" sz="1200" baseline="-25000" dirty="0"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r>
                        <a:rPr lang="en-US" sz="1200" dirty="0">
                          <a:latin typeface="Times New Roman" pitchFamily="18" charset="0"/>
                          <a:cs typeface="Times New Roman" pitchFamily="18" charset="0"/>
                        </a:rPr>
                        <a:t>×T</a:t>
                      </a:r>
                      <a:r>
                        <a:rPr lang="en-US" sz="1200" baseline="-25000" dirty="0"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  <a:r>
                        <a:rPr lang="en-US" sz="1200" dirty="0">
                          <a:latin typeface="Times New Roman" pitchFamily="18" charset="0"/>
                          <a:cs typeface="Times New Roman" pitchFamily="18" charset="0"/>
                        </a:rPr>
                        <a:t>/T</a:t>
                      </a:r>
                      <a:r>
                        <a:rPr lang="en-US" sz="1200" baseline="-25000" dirty="0"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r>
                        <a:rPr lang="en-US" sz="1200" dirty="0">
                          <a:latin typeface="Times New Roman" pitchFamily="18" charset="0"/>
                          <a:cs typeface="Times New Roman" pitchFamily="18" charset="0"/>
                        </a:rPr>
                        <a:t>×T</a:t>
                      </a:r>
                      <a:r>
                        <a:rPr lang="en-US" sz="1200" baseline="-25000" dirty="0">
                          <a:latin typeface="Times New Roman" pitchFamily="18" charset="0"/>
                          <a:cs typeface="Times New Roman" pitchFamily="18" charset="0"/>
                        </a:rPr>
                        <a:t>F</a:t>
                      </a:r>
                      <a:r>
                        <a:rPr lang="en-US" sz="1200" dirty="0">
                          <a:latin typeface="Times New Roman" pitchFamily="18" charset="0"/>
                          <a:cs typeface="Times New Roman" pitchFamily="18" charset="0"/>
                        </a:rPr>
                        <a:t>/T</a:t>
                      </a:r>
                      <a:r>
                        <a:rPr lang="en-US" sz="1200" baseline="-25000" dirty="0">
                          <a:latin typeface="Times New Roman" pitchFamily="18" charset="0"/>
                          <a:cs typeface="Times New Roman" pitchFamily="18" charset="0"/>
                        </a:rPr>
                        <a:t>B </a:t>
                      </a:r>
                      <a:r>
                        <a:rPr lang="en-US" sz="1200" baseline="0" dirty="0">
                          <a:latin typeface="Times New Roman" pitchFamily="18" charset="0"/>
                          <a:cs typeface="Times New Roman" pitchFamily="18" charset="0"/>
                        </a:rPr>
                        <a:t>= </a:t>
                      </a:r>
                      <a:r>
                        <a:rPr lang="en-US" sz="1200" dirty="0">
                          <a:latin typeface="Times New Roman" pitchFamily="18" charset="0"/>
                          <a:cs typeface="Times New Roman" pitchFamily="18" charset="0"/>
                        </a:rPr>
                        <a:t>T</a:t>
                      </a:r>
                      <a:r>
                        <a:rPr lang="en-US" sz="1200" baseline="-25000" dirty="0"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r>
                        <a:rPr lang="en-US" sz="1200" dirty="0">
                          <a:latin typeface="Times New Roman" pitchFamily="18" charset="0"/>
                          <a:cs typeface="Times New Roman" pitchFamily="18" charset="0"/>
                        </a:rPr>
                        <a:t>/T</a:t>
                      </a:r>
                      <a:r>
                        <a:rPr lang="en-US" sz="1200" baseline="-25000" dirty="0"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r>
                        <a:rPr lang="en-US" sz="1200" dirty="0">
                          <a:latin typeface="Times New Roman" pitchFamily="18" charset="0"/>
                          <a:cs typeface="Times New Roman" pitchFamily="18" charset="0"/>
                        </a:rPr>
                        <a:t>×T</a:t>
                      </a:r>
                      <a:r>
                        <a:rPr lang="en-US" sz="1200" baseline="-25000" dirty="0"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  <a:r>
                        <a:rPr lang="en-US" sz="1200" dirty="0">
                          <a:latin typeface="Times New Roman" pitchFamily="18" charset="0"/>
                          <a:cs typeface="Times New Roman" pitchFamily="18" charset="0"/>
                        </a:rPr>
                        <a:t>/T</a:t>
                      </a:r>
                      <a:r>
                        <a:rPr lang="en-US" sz="1200" baseline="-25000" dirty="0"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  <a:r>
                        <a:rPr lang="en-US" sz="1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2"/>
                  </a:ext>
                </a:extLst>
              </a:tr>
              <a:tr h="762000">
                <a:tc>
                  <a:txBody>
                    <a:bodyPr/>
                    <a:lstStyle/>
                    <a:p>
                      <a:pPr algn="ctr"/>
                      <a:r>
                        <a:rPr lang="en-US" sz="1200" dirty="0">
                          <a:latin typeface="Times New Roman" pitchFamily="18" charset="0"/>
                          <a:cs typeface="Times New Roman" pitchFamily="18" charset="0"/>
                        </a:rPr>
                        <a:t>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200" i="0" kern="1200" baseline="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Arm fixed-gear A rotates through + x revolutions</a:t>
                      </a:r>
                      <a:endParaRPr lang="en-US" sz="12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n-US" sz="1200" dirty="0">
                          <a:latin typeface="Times New Roman" pitchFamily="18" charset="0"/>
                          <a:cs typeface="Times New Roman" pitchFamily="18" charset="0"/>
                        </a:rPr>
                        <a:t>0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n-US" sz="1200" dirty="0">
                          <a:latin typeface="Times New Roman" pitchFamily="18" charset="0"/>
                          <a:cs typeface="Times New Roman" pitchFamily="18" charset="0"/>
                        </a:rPr>
                        <a:t>+  x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itchFamily="18" charset="0"/>
                          <a:cs typeface="Times New Roman" pitchFamily="18" charset="0"/>
                        </a:rPr>
                        <a:t>- </a:t>
                      </a:r>
                      <a:r>
                        <a:rPr lang="en-US" sz="1200" dirty="0" err="1">
                          <a:latin typeface="Times New Roman" pitchFamily="18" charset="0"/>
                          <a:cs typeface="Times New Roman" pitchFamily="18" charset="0"/>
                        </a:rPr>
                        <a:t>x×T</a:t>
                      </a:r>
                      <a:r>
                        <a:rPr lang="en-US" sz="1200" baseline="-25000" dirty="0" err="1"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r>
                        <a:rPr lang="en-US" sz="1200" dirty="0">
                          <a:latin typeface="Times New Roman" pitchFamily="18" charset="0"/>
                          <a:cs typeface="Times New Roman" pitchFamily="18" charset="0"/>
                        </a:rPr>
                        <a:t>/T</a:t>
                      </a:r>
                      <a:r>
                        <a:rPr lang="en-US" sz="1200" baseline="-25000" dirty="0">
                          <a:latin typeface="Times New Roman" pitchFamily="18" charset="0"/>
                          <a:cs typeface="Times New Roman" pitchFamily="18" charset="0"/>
                        </a:rPr>
                        <a:t>E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aseline="-25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itchFamily="18" charset="0"/>
                          <a:cs typeface="Times New Roman" pitchFamily="18" charset="0"/>
                        </a:rPr>
                        <a:t>- </a:t>
                      </a:r>
                      <a:r>
                        <a:rPr lang="en-US" sz="1200" dirty="0" err="1">
                          <a:latin typeface="Times New Roman" pitchFamily="18" charset="0"/>
                          <a:cs typeface="Times New Roman" pitchFamily="18" charset="0"/>
                        </a:rPr>
                        <a:t>x×T</a:t>
                      </a:r>
                      <a:r>
                        <a:rPr lang="en-US" sz="1200" baseline="-25000" dirty="0" err="1"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r>
                        <a:rPr lang="en-US" sz="1200" dirty="0">
                          <a:latin typeface="Times New Roman" pitchFamily="18" charset="0"/>
                          <a:cs typeface="Times New Roman" pitchFamily="18" charset="0"/>
                        </a:rPr>
                        <a:t>/T</a:t>
                      </a:r>
                      <a:r>
                        <a:rPr lang="en-US" sz="1200" baseline="-25000" dirty="0"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itchFamily="18" charset="0"/>
                          <a:cs typeface="Times New Roman" pitchFamily="18" charset="0"/>
                        </a:rPr>
                        <a:t>+</a:t>
                      </a:r>
                      <a:r>
                        <a:rPr lang="en-US" sz="1200" dirty="0" err="1">
                          <a:latin typeface="Times New Roman" pitchFamily="18" charset="0"/>
                          <a:cs typeface="Times New Roman" pitchFamily="18" charset="0"/>
                        </a:rPr>
                        <a:t>x×T</a:t>
                      </a:r>
                      <a:r>
                        <a:rPr lang="en-US" sz="1200" baseline="-25000" dirty="0" err="1"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r>
                        <a:rPr lang="en-US" sz="1200" dirty="0">
                          <a:latin typeface="Times New Roman" pitchFamily="18" charset="0"/>
                          <a:cs typeface="Times New Roman" pitchFamily="18" charset="0"/>
                        </a:rPr>
                        <a:t>/T</a:t>
                      </a:r>
                      <a:r>
                        <a:rPr lang="en-US" sz="1200" baseline="-25000" dirty="0"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r>
                        <a:rPr lang="en-US" sz="1200" dirty="0">
                          <a:latin typeface="Times New Roman" pitchFamily="18" charset="0"/>
                          <a:cs typeface="Times New Roman" pitchFamily="18" charset="0"/>
                        </a:rPr>
                        <a:t>×T</a:t>
                      </a:r>
                      <a:r>
                        <a:rPr lang="en-US" sz="1200" baseline="-25000" dirty="0"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  <a:r>
                        <a:rPr lang="en-US" sz="1200" dirty="0">
                          <a:latin typeface="Times New Roman" pitchFamily="18" charset="0"/>
                          <a:cs typeface="Times New Roman" pitchFamily="18" charset="0"/>
                        </a:rPr>
                        <a:t>/T</a:t>
                      </a:r>
                      <a:r>
                        <a:rPr lang="en-US" sz="1200" baseline="-25000" dirty="0">
                          <a:latin typeface="Times New Roman" pitchFamily="18" charset="0"/>
                          <a:cs typeface="Times New Roman" pitchFamily="18" charset="0"/>
                        </a:rPr>
                        <a:t>F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aseline="-25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itchFamily="18" charset="0"/>
                          <a:cs typeface="Times New Roman" pitchFamily="18" charset="0"/>
                        </a:rPr>
                        <a:t>+ </a:t>
                      </a:r>
                      <a:r>
                        <a:rPr lang="en-US" sz="1200" dirty="0" err="1">
                          <a:latin typeface="Times New Roman" pitchFamily="18" charset="0"/>
                          <a:cs typeface="Times New Roman" pitchFamily="18" charset="0"/>
                        </a:rPr>
                        <a:t>x×T</a:t>
                      </a:r>
                      <a:r>
                        <a:rPr lang="en-US" sz="1200" baseline="-25000" dirty="0" err="1"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r>
                        <a:rPr lang="en-US" sz="1200" dirty="0">
                          <a:latin typeface="Times New Roman" pitchFamily="18" charset="0"/>
                          <a:cs typeface="Times New Roman" pitchFamily="18" charset="0"/>
                        </a:rPr>
                        <a:t>/T</a:t>
                      </a:r>
                      <a:r>
                        <a:rPr lang="en-US" sz="1200" baseline="-25000" dirty="0"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r>
                        <a:rPr lang="en-US" sz="1200" dirty="0">
                          <a:latin typeface="Times New Roman" pitchFamily="18" charset="0"/>
                          <a:cs typeface="Times New Roman" pitchFamily="18" charset="0"/>
                        </a:rPr>
                        <a:t>×T</a:t>
                      </a:r>
                      <a:r>
                        <a:rPr lang="en-US" sz="1200" baseline="-25000" dirty="0"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  <a:r>
                        <a:rPr lang="en-US" sz="1200" dirty="0">
                          <a:latin typeface="Times New Roman" pitchFamily="18" charset="0"/>
                          <a:cs typeface="Times New Roman" pitchFamily="18" charset="0"/>
                        </a:rPr>
                        <a:t>/T</a:t>
                      </a:r>
                      <a:r>
                        <a:rPr lang="en-US" sz="1200" baseline="-25000" dirty="0"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  <a:r>
                        <a:rPr lang="en-US" sz="1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aseline="-25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3"/>
                  </a:ext>
                </a:extLst>
              </a:tr>
              <a:tr h="838200"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n-US" sz="1200" dirty="0">
                          <a:latin typeface="Times New Roman" pitchFamily="18" charset="0"/>
                          <a:cs typeface="Times New Roman" pitchFamily="18" charset="0"/>
                        </a:rPr>
                        <a:t>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i="0" kern="1200" baseline="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n-US" sz="1200" i="0" kern="1200" baseline="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Add + y revolutions to all elements</a:t>
                      </a:r>
                      <a:endParaRPr lang="en-US" sz="12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n-US" sz="1200" dirty="0">
                          <a:latin typeface="Times New Roman" pitchFamily="18" charset="0"/>
                          <a:cs typeface="Times New Roman" pitchFamily="18" charset="0"/>
                        </a:rPr>
                        <a:t>+ 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itchFamily="18" charset="0"/>
                          <a:cs typeface="Times New Roman" pitchFamily="18" charset="0"/>
                        </a:rPr>
                        <a:t>+y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itchFamily="18" charset="0"/>
                          <a:cs typeface="Times New Roman" pitchFamily="18" charset="0"/>
                        </a:rPr>
                        <a:t>+ 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itchFamily="18" charset="0"/>
                          <a:cs typeface="Times New Roman" pitchFamily="18" charset="0"/>
                        </a:rPr>
                        <a:t>+ 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itchFamily="18" charset="0"/>
                          <a:cs typeface="Times New Roman" pitchFamily="18" charset="0"/>
                        </a:rPr>
                        <a:t>+ y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itchFamily="18" charset="0"/>
                          <a:cs typeface="Times New Roman" pitchFamily="18" charset="0"/>
                        </a:rPr>
                        <a:t>+ y</a:t>
                      </a: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4"/>
                  </a:ext>
                </a:extLst>
              </a:tr>
              <a:tr h="1003204">
                <a:tc>
                  <a:txBody>
                    <a:bodyPr/>
                    <a:lstStyle/>
                    <a:p>
                      <a:pPr algn="ctr"/>
                      <a:endParaRPr lang="en-US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n-US" sz="1200" dirty="0">
                          <a:latin typeface="Times New Roman" pitchFamily="18" charset="0"/>
                          <a:cs typeface="Times New Roman" pitchFamily="18" charset="0"/>
                        </a:rPr>
                        <a:t>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endParaRPr lang="en-US" sz="1200" i="0" kern="1200" baseline="0" dirty="0">
                        <a:solidFill>
                          <a:schemeClr val="dk1"/>
                        </a:solidFill>
                        <a:latin typeface="Times New Roman" pitchFamily="18" charset="0"/>
                        <a:ea typeface="+mn-ea"/>
                        <a:cs typeface="Times New Roman" pitchFamily="18" charset="0"/>
                      </a:endParaRPr>
                    </a:p>
                    <a:p>
                      <a:pPr algn="ctr"/>
                      <a:r>
                        <a:rPr lang="en-US" sz="1200" i="0" kern="1200" baseline="0" dirty="0">
                          <a:solidFill>
                            <a:schemeClr val="dk1"/>
                          </a:solidFill>
                          <a:latin typeface="Times New Roman" pitchFamily="18" charset="0"/>
                          <a:ea typeface="+mn-ea"/>
                          <a:cs typeface="Times New Roman" pitchFamily="18" charset="0"/>
                        </a:rPr>
                        <a:t>Total motion</a:t>
                      </a:r>
                      <a:endParaRPr lang="en-US" sz="1200" i="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itchFamily="18" charset="0"/>
                          <a:cs typeface="Times New Roman" pitchFamily="18" charset="0"/>
                        </a:rPr>
                        <a:t>+y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itchFamily="18" charset="0"/>
                          <a:cs typeface="Times New Roman" pitchFamily="18" charset="0"/>
                        </a:rPr>
                        <a:t>x + y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itchFamily="18" charset="0"/>
                          <a:cs typeface="Times New Roman" pitchFamily="18" charset="0"/>
                        </a:rPr>
                        <a:t>y -</a:t>
                      </a:r>
                      <a:r>
                        <a:rPr lang="en-US" sz="1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x</a:t>
                      </a:r>
                      <a:r>
                        <a:rPr lang="en-US" sz="1200" dirty="0" err="1">
                          <a:latin typeface="Times New Roman" pitchFamily="18" charset="0"/>
                          <a:cs typeface="Times New Roman" pitchFamily="18" charset="0"/>
                        </a:rPr>
                        <a:t>×T</a:t>
                      </a:r>
                      <a:r>
                        <a:rPr lang="en-US" sz="1200" baseline="-25000" dirty="0" err="1"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r>
                        <a:rPr lang="en-US" sz="1200" dirty="0">
                          <a:latin typeface="Times New Roman" pitchFamily="18" charset="0"/>
                          <a:cs typeface="Times New Roman" pitchFamily="18" charset="0"/>
                        </a:rPr>
                        <a:t>/T</a:t>
                      </a:r>
                      <a:r>
                        <a:rPr lang="en-US" sz="1200" baseline="-25000" dirty="0">
                          <a:latin typeface="Times New Roman" pitchFamily="18" charset="0"/>
                          <a:cs typeface="Times New Roman" pitchFamily="18" charset="0"/>
                        </a:rPr>
                        <a:t>E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itchFamily="18" charset="0"/>
                          <a:cs typeface="Times New Roman" pitchFamily="18" charset="0"/>
                        </a:rPr>
                        <a:t>y -</a:t>
                      </a:r>
                      <a:r>
                        <a:rPr lang="en-US" sz="1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  <a:r>
                        <a:rPr lang="en-US" sz="1200" baseline="0" dirty="0" err="1">
                          <a:latin typeface="Times New Roman" pitchFamily="18" charset="0"/>
                          <a:cs typeface="Times New Roman" pitchFamily="18" charset="0"/>
                        </a:rPr>
                        <a:t>x</a:t>
                      </a:r>
                      <a:r>
                        <a:rPr lang="en-US" sz="1200" dirty="0" err="1">
                          <a:latin typeface="Times New Roman" pitchFamily="18" charset="0"/>
                          <a:cs typeface="Times New Roman" pitchFamily="18" charset="0"/>
                        </a:rPr>
                        <a:t>×T</a:t>
                      </a:r>
                      <a:r>
                        <a:rPr lang="en-US" sz="1200" baseline="-25000" dirty="0" err="1"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r>
                        <a:rPr lang="en-US" sz="1200" dirty="0">
                          <a:latin typeface="Times New Roman" pitchFamily="18" charset="0"/>
                          <a:cs typeface="Times New Roman" pitchFamily="18" charset="0"/>
                        </a:rPr>
                        <a:t>/T</a:t>
                      </a:r>
                      <a:r>
                        <a:rPr lang="en-US" sz="1200" baseline="-25000" dirty="0"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endParaRPr lang="en-US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itchFamily="18" charset="0"/>
                          <a:cs typeface="Times New Roman" pitchFamily="18" charset="0"/>
                        </a:rPr>
                        <a:t>y +</a:t>
                      </a:r>
                      <a:r>
                        <a:rPr lang="en-US" sz="1200" dirty="0" err="1">
                          <a:latin typeface="Times New Roman" pitchFamily="18" charset="0"/>
                          <a:cs typeface="Times New Roman" pitchFamily="18" charset="0"/>
                        </a:rPr>
                        <a:t>x×T</a:t>
                      </a:r>
                      <a:r>
                        <a:rPr lang="en-US" sz="1200" baseline="-25000" dirty="0" err="1"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r>
                        <a:rPr lang="en-US" sz="1200" dirty="0">
                          <a:latin typeface="Times New Roman" pitchFamily="18" charset="0"/>
                          <a:cs typeface="Times New Roman" pitchFamily="18" charset="0"/>
                        </a:rPr>
                        <a:t>/T</a:t>
                      </a:r>
                      <a:r>
                        <a:rPr lang="en-US" sz="1200" baseline="-25000" dirty="0"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r>
                        <a:rPr lang="en-US" sz="1200" dirty="0">
                          <a:latin typeface="Times New Roman" pitchFamily="18" charset="0"/>
                          <a:cs typeface="Times New Roman" pitchFamily="18" charset="0"/>
                        </a:rPr>
                        <a:t>×T</a:t>
                      </a:r>
                      <a:r>
                        <a:rPr lang="en-US" sz="1200" baseline="-25000" dirty="0"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  <a:r>
                        <a:rPr lang="en-US" sz="1200" dirty="0">
                          <a:latin typeface="Times New Roman" pitchFamily="18" charset="0"/>
                          <a:cs typeface="Times New Roman" pitchFamily="18" charset="0"/>
                        </a:rPr>
                        <a:t>/T</a:t>
                      </a:r>
                      <a:r>
                        <a:rPr lang="en-US" sz="1200" baseline="-25000" dirty="0">
                          <a:latin typeface="Times New Roman" pitchFamily="18" charset="0"/>
                          <a:cs typeface="Times New Roman" pitchFamily="18" charset="0"/>
                        </a:rPr>
                        <a:t>F 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dirty="0">
                        <a:latin typeface="Times New Roman" pitchFamily="18" charset="0"/>
                        <a:cs typeface="Times New Roman" pitchFamily="18" charset="0"/>
                      </a:endParaRP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200" dirty="0">
                          <a:latin typeface="Times New Roman" pitchFamily="18" charset="0"/>
                          <a:cs typeface="Times New Roman" pitchFamily="18" charset="0"/>
                        </a:rPr>
                        <a:t>y + </a:t>
                      </a:r>
                      <a:r>
                        <a:rPr lang="en-US" sz="1200" dirty="0" err="1">
                          <a:latin typeface="Times New Roman" pitchFamily="18" charset="0"/>
                          <a:cs typeface="Times New Roman" pitchFamily="18" charset="0"/>
                        </a:rPr>
                        <a:t>x×T</a:t>
                      </a:r>
                      <a:r>
                        <a:rPr lang="en-US" sz="1200" baseline="-25000" dirty="0" err="1">
                          <a:latin typeface="Times New Roman" pitchFamily="18" charset="0"/>
                          <a:cs typeface="Times New Roman" pitchFamily="18" charset="0"/>
                        </a:rPr>
                        <a:t>A</a:t>
                      </a:r>
                      <a:r>
                        <a:rPr lang="en-US" sz="1200" dirty="0">
                          <a:latin typeface="Times New Roman" pitchFamily="18" charset="0"/>
                          <a:cs typeface="Times New Roman" pitchFamily="18" charset="0"/>
                        </a:rPr>
                        <a:t>/T</a:t>
                      </a:r>
                      <a:r>
                        <a:rPr lang="en-US" sz="1200" baseline="-25000" dirty="0">
                          <a:latin typeface="Times New Roman" pitchFamily="18" charset="0"/>
                          <a:cs typeface="Times New Roman" pitchFamily="18" charset="0"/>
                        </a:rPr>
                        <a:t>C</a:t>
                      </a:r>
                      <a:r>
                        <a:rPr lang="en-US" sz="1200" dirty="0">
                          <a:latin typeface="Times New Roman" pitchFamily="18" charset="0"/>
                          <a:cs typeface="Times New Roman" pitchFamily="18" charset="0"/>
                        </a:rPr>
                        <a:t>×T</a:t>
                      </a:r>
                      <a:r>
                        <a:rPr lang="en-US" sz="1200" baseline="-25000" dirty="0">
                          <a:latin typeface="Times New Roman" pitchFamily="18" charset="0"/>
                          <a:cs typeface="Times New Roman" pitchFamily="18" charset="0"/>
                        </a:rPr>
                        <a:t>D</a:t>
                      </a:r>
                      <a:r>
                        <a:rPr lang="en-US" sz="1200" dirty="0">
                          <a:latin typeface="Times New Roman" pitchFamily="18" charset="0"/>
                          <a:cs typeface="Times New Roman" pitchFamily="18" charset="0"/>
                        </a:rPr>
                        <a:t>/T</a:t>
                      </a:r>
                      <a:r>
                        <a:rPr lang="en-US" sz="1200" baseline="-25000" dirty="0">
                          <a:latin typeface="Times New Roman" pitchFamily="18" charset="0"/>
                          <a:cs typeface="Times New Roman" pitchFamily="18" charset="0"/>
                        </a:rPr>
                        <a:t>B</a:t>
                      </a:r>
                      <a:r>
                        <a:rPr lang="en-US" sz="1200" baseline="0" dirty="0">
                          <a:latin typeface="Times New Roman" pitchFamily="18" charset="0"/>
                          <a:cs typeface="Times New Roman" pitchFamily="18" charset="0"/>
                        </a:rPr>
                        <a:t> </a:t>
                      </a:r>
                    </a:p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lang="en-US" sz="1200" baseline="-25000" dirty="0"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xmlns="" val="10005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6359</TotalTime>
  <Words>1219</Words>
  <Application>Microsoft Office PowerPoint</Application>
  <PresentationFormat>On-screen Show (4:3)</PresentationFormat>
  <Paragraphs>294</Paragraphs>
  <Slides>12</Slides>
  <Notes>5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12</vt:i4>
      </vt:variant>
    </vt:vector>
  </HeadingPairs>
  <TitlesOfParts>
    <vt:vector size="18" baseType="lpstr">
      <vt:lpstr>Arial</vt:lpstr>
      <vt:lpstr>Arial Black</vt:lpstr>
      <vt:lpstr>Tahoma</vt:lpstr>
      <vt:lpstr>Times New Roman</vt:lpstr>
      <vt:lpstr>Wingdings 2</vt:lpstr>
      <vt:lpstr>Default Design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abc</dc:creator>
  <cp:lastModifiedBy>Mechanical</cp:lastModifiedBy>
  <cp:revision>614</cp:revision>
  <dcterms:created xsi:type="dcterms:W3CDTF">2006-08-25T02:38:01Z</dcterms:created>
  <dcterms:modified xsi:type="dcterms:W3CDTF">2023-10-09T07:15:39Z</dcterms:modified>
</cp:coreProperties>
</file>