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70.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9.xml" ContentType="application/vnd.openxmlformats-officedocument.presentationml.slide+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Override PartName="/ppt/slides/slide89.xml" ContentType="application/vnd.openxmlformats-officedocument.presentationml.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Default Extension="rels" ContentType="application/vnd.openxmlformats-package.relationshi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348" r:id="rId5"/>
    <p:sldId id="350" r:id="rId6"/>
    <p:sldId id="351" r:id="rId7"/>
    <p:sldId id="352" r:id="rId8"/>
    <p:sldId id="353" r:id="rId9"/>
    <p:sldId id="354" r:id="rId10"/>
    <p:sldId id="355" r:id="rId11"/>
    <p:sldId id="260" r:id="rId12"/>
    <p:sldId id="261" r:id="rId13"/>
    <p:sldId id="347" r:id="rId14"/>
    <p:sldId id="262" r:id="rId15"/>
    <p:sldId id="263" r:id="rId16"/>
    <p:sldId id="264" r:id="rId17"/>
    <p:sldId id="265" r:id="rId18"/>
    <p:sldId id="266" r:id="rId19"/>
    <p:sldId id="267" r:id="rId20"/>
    <p:sldId id="268" r:id="rId21"/>
    <p:sldId id="269" r:id="rId22"/>
    <p:sldId id="270" r:id="rId23"/>
    <p:sldId id="271" r:id="rId24"/>
    <p:sldId id="272" r:id="rId25"/>
    <p:sldId id="273" r:id="rId26"/>
    <p:sldId id="274" r:id="rId27"/>
    <p:sldId id="275" r:id="rId28"/>
    <p:sldId id="276" r:id="rId29"/>
    <p:sldId id="277" r:id="rId30"/>
    <p:sldId id="278" r:id="rId31"/>
    <p:sldId id="279" r:id="rId32"/>
    <p:sldId id="280" r:id="rId33"/>
    <p:sldId id="281" r:id="rId34"/>
    <p:sldId id="282" r:id="rId35"/>
    <p:sldId id="283" r:id="rId36"/>
    <p:sldId id="311" r:id="rId37"/>
    <p:sldId id="284" r:id="rId38"/>
    <p:sldId id="285" r:id="rId39"/>
    <p:sldId id="286" r:id="rId40"/>
    <p:sldId id="287" r:id="rId41"/>
    <p:sldId id="288" r:id="rId42"/>
    <p:sldId id="289" r:id="rId43"/>
    <p:sldId id="290" r:id="rId44"/>
    <p:sldId id="291" r:id="rId45"/>
    <p:sldId id="292" r:id="rId46"/>
    <p:sldId id="293" r:id="rId47"/>
    <p:sldId id="294" r:id="rId48"/>
    <p:sldId id="295" r:id="rId49"/>
    <p:sldId id="326" r:id="rId50"/>
    <p:sldId id="327" r:id="rId51"/>
    <p:sldId id="328" r:id="rId52"/>
    <p:sldId id="329" r:id="rId53"/>
    <p:sldId id="330" r:id="rId54"/>
    <p:sldId id="331" r:id="rId55"/>
    <p:sldId id="332" r:id="rId56"/>
    <p:sldId id="333" r:id="rId57"/>
    <p:sldId id="334" r:id="rId58"/>
    <p:sldId id="335" r:id="rId59"/>
    <p:sldId id="336" r:id="rId60"/>
    <p:sldId id="297" r:id="rId61"/>
    <p:sldId id="298" r:id="rId62"/>
    <p:sldId id="299" r:id="rId63"/>
    <p:sldId id="300" r:id="rId64"/>
    <p:sldId id="301" r:id="rId65"/>
    <p:sldId id="302" r:id="rId66"/>
    <p:sldId id="303" r:id="rId67"/>
    <p:sldId id="304" r:id="rId68"/>
    <p:sldId id="305" r:id="rId69"/>
    <p:sldId id="306" r:id="rId70"/>
    <p:sldId id="307" r:id="rId71"/>
    <p:sldId id="362" r:id="rId72"/>
    <p:sldId id="309" r:id="rId73"/>
    <p:sldId id="356" r:id="rId74"/>
    <p:sldId id="357" r:id="rId75"/>
    <p:sldId id="358" r:id="rId76"/>
    <p:sldId id="359" r:id="rId77"/>
    <p:sldId id="360" r:id="rId78"/>
    <p:sldId id="361" r:id="rId79"/>
    <p:sldId id="310" r:id="rId80"/>
    <p:sldId id="337" r:id="rId81"/>
    <p:sldId id="338" r:id="rId82"/>
    <p:sldId id="339" r:id="rId83"/>
    <p:sldId id="340" r:id="rId84"/>
    <p:sldId id="341" r:id="rId85"/>
    <p:sldId id="342" r:id="rId86"/>
    <p:sldId id="343" r:id="rId87"/>
    <p:sldId id="344" r:id="rId88"/>
    <p:sldId id="345" r:id="rId89"/>
    <p:sldId id="346" r:id="rId9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0126" autoAdjust="0"/>
    <p:restoredTop sz="94660"/>
  </p:normalViewPr>
  <p:slideViewPr>
    <p:cSldViewPr>
      <p:cViewPr>
        <p:scale>
          <a:sx n="70" d="100"/>
          <a:sy n="70" d="100"/>
        </p:scale>
        <p:origin x="-1290" y="-7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slide" Target="slides/slide88.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2/20/2025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2/20/2025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2/20/2025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2/20/2025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2/20/2025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a:latin typeface="Times New Roman" pitchFamily="18" charset="0"/>
                <a:cs typeface="Times New Roman" pitchFamily="18" charset="0"/>
              </a:rPr>
              <a:t>Cement &amp; Ceramic </a:t>
            </a:r>
            <a:r>
              <a:rPr lang="en-US" b="1" dirty="0" smtClean="0">
                <a:latin typeface="Times New Roman" pitchFamily="18" charset="0"/>
                <a:cs typeface="Times New Roman" pitchFamily="18" charset="0"/>
              </a:rPr>
              <a:t>Industries</a:t>
            </a:r>
            <a:endParaRPr lang="en-US" dirty="0">
              <a:latin typeface="Times New Roman" pitchFamily="18" charset="0"/>
              <a:cs typeface="Times New Roman" pitchFamily="18" charset="0"/>
            </a:endParaRPr>
          </a:p>
        </p:txBody>
      </p:sp>
      <p:sp>
        <p:nvSpPr>
          <p:cNvPr id="3" name="Subtitle 2"/>
          <p:cNvSpPr>
            <a:spLocks noGrp="1"/>
          </p:cNvSpPr>
          <p:nvPr>
            <p:ph type="subTitle" idx="1"/>
          </p:nvPr>
        </p:nvSpPr>
        <p:spPr/>
        <p:txBody>
          <a:bodyPr/>
          <a:lstStyle/>
          <a:p>
            <a:r>
              <a:rPr lang="en-US" b="1" dirty="0" smtClean="0">
                <a:solidFill>
                  <a:schemeClr val="tx1"/>
                </a:solidFill>
                <a:latin typeface="Times New Roman" pitchFamily="18" charset="0"/>
                <a:cs typeface="Times New Roman" pitchFamily="18" charset="0"/>
              </a:rPr>
              <a:t>N. M. Sharma</a:t>
            </a:r>
          </a:p>
        </p:txBody>
      </p:sp>
    </p:spTree>
    <p:extLst>
      <p:ext uri="{BB962C8B-B14F-4D97-AF65-F5344CB8AC3E}">
        <p14:creationId xmlns:p14="http://schemas.microsoft.com/office/powerpoint/2010/main" xmlns="" val="183226678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5745163"/>
          </a:xfrm>
        </p:spPr>
        <p:txBody>
          <a:bodyPr/>
          <a:lstStyle/>
          <a:p>
            <a:pPr marL="0" indent="0" algn="just">
              <a:lnSpc>
                <a:spcPct val="150000"/>
              </a:lnSpc>
              <a:buNone/>
            </a:pPr>
            <a:r>
              <a:rPr lang="en-US" sz="2800" b="1" dirty="0">
                <a:latin typeface="Times New Roman" pitchFamily="18" charset="0"/>
                <a:cs typeface="Times New Roman" pitchFamily="18" charset="0"/>
              </a:rPr>
              <a:t>Sulfur Trioxide</a:t>
            </a:r>
            <a:r>
              <a:rPr lang="en-US" sz="2800" dirty="0">
                <a:latin typeface="Times New Roman" pitchFamily="18" charset="0"/>
                <a:cs typeface="Times New Roman" pitchFamily="18" charset="0"/>
              </a:rPr>
              <a:t>: </a:t>
            </a:r>
            <a:endParaRPr lang="en-US" sz="2800" dirty="0" smtClean="0">
              <a:latin typeface="Times New Roman" pitchFamily="18" charset="0"/>
              <a:cs typeface="Times New Roman" pitchFamily="18" charset="0"/>
            </a:endParaRPr>
          </a:p>
          <a:p>
            <a:pPr algn="just">
              <a:lnSpc>
                <a:spcPct val="150000"/>
              </a:lnSpc>
            </a:pPr>
            <a:r>
              <a:rPr lang="en-US" sz="2800" dirty="0" smtClean="0">
                <a:latin typeface="Times New Roman" pitchFamily="18" charset="0"/>
                <a:cs typeface="Times New Roman" pitchFamily="18" charset="0"/>
              </a:rPr>
              <a:t>Chemical </a:t>
            </a:r>
            <a:r>
              <a:rPr lang="en-US" sz="2800" dirty="0">
                <a:latin typeface="Times New Roman" pitchFamily="18" charset="0"/>
                <a:cs typeface="Times New Roman" pitchFamily="18" charset="0"/>
              </a:rPr>
              <a:t>formula is SO</a:t>
            </a:r>
            <a:r>
              <a:rPr lang="en-US" sz="2800" baseline="-25000" dirty="0">
                <a:latin typeface="Times New Roman" pitchFamily="18" charset="0"/>
                <a:cs typeface="Times New Roman" pitchFamily="18" charset="0"/>
              </a:rPr>
              <a:t>3</a:t>
            </a:r>
            <a:r>
              <a:rPr lang="en-US" sz="2800" dirty="0">
                <a:latin typeface="Times New Roman" pitchFamily="18" charset="0"/>
                <a:cs typeface="Times New Roman" pitchFamily="18" charset="0"/>
              </a:rPr>
              <a:t>It should not be present for more than 2%.</a:t>
            </a:r>
          </a:p>
          <a:p>
            <a:pPr algn="just">
              <a:lnSpc>
                <a:spcPct val="150000"/>
              </a:lnSpc>
            </a:pPr>
            <a:r>
              <a:rPr lang="en-US" sz="2800" dirty="0">
                <a:latin typeface="Times New Roman" pitchFamily="18" charset="0"/>
                <a:cs typeface="Times New Roman" pitchFamily="18" charset="0"/>
              </a:rPr>
              <a:t>Excess Sulfur Trioxide causes the cement to unsound.</a:t>
            </a:r>
          </a:p>
          <a:p>
            <a:pPr marL="0" indent="0" algn="just">
              <a:lnSpc>
                <a:spcPct val="150000"/>
              </a:lnSpc>
              <a:buNone/>
            </a:pPr>
            <a:r>
              <a:rPr lang="en-US" sz="2800" b="1" dirty="0">
                <a:latin typeface="Times New Roman" pitchFamily="18" charset="0"/>
                <a:cs typeface="Times New Roman" pitchFamily="18" charset="0"/>
              </a:rPr>
              <a:t>Alkaline</a:t>
            </a:r>
            <a:r>
              <a:rPr lang="en-US" sz="2800" dirty="0" smtClean="0">
                <a:latin typeface="Times New Roman" pitchFamily="18" charset="0"/>
                <a:cs typeface="Times New Roman" pitchFamily="18" charset="0"/>
              </a:rPr>
              <a:t>:</a:t>
            </a:r>
          </a:p>
          <a:p>
            <a:pPr marL="798513" indent="-457200" algn="just">
              <a:lnSpc>
                <a:spcPct val="150000"/>
              </a:lnSpc>
              <a:buFont typeface="Wingdings" pitchFamily="2" charset="2"/>
              <a:buChar char="v"/>
            </a:pPr>
            <a:r>
              <a:rPr lang="en-US" sz="2800" dirty="0" smtClean="0">
                <a:latin typeface="Times New Roman" pitchFamily="18" charset="0"/>
                <a:cs typeface="Times New Roman" pitchFamily="18" charset="0"/>
              </a:rPr>
              <a:t>- It </a:t>
            </a:r>
            <a:r>
              <a:rPr lang="en-US" sz="2800" dirty="0">
                <a:latin typeface="Times New Roman" pitchFamily="18" charset="0"/>
                <a:cs typeface="Times New Roman" pitchFamily="18" charset="0"/>
              </a:rPr>
              <a:t>should not be present more than 1%.</a:t>
            </a:r>
          </a:p>
          <a:p>
            <a:pPr lvl="1" algn="just">
              <a:lnSpc>
                <a:spcPct val="150000"/>
              </a:lnSpc>
              <a:buFont typeface="Wingdings" pitchFamily="2" charset="2"/>
              <a:buChar char="v"/>
            </a:pPr>
            <a:r>
              <a:rPr lang="en-US" dirty="0">
                <a:latin typeface="Times New Roman" pitchFamily="18" charset="0"/>
                <a:cs typeface="Times New Roman" pitchFamily="18" charset="0"/>
              </a:rPr>
              <a:t>Excess Alkaline matter causes efflorescence.</a:t>
            </a:r>
          </a:p>
          <a:p>
            <a:endParaRPr lang="hi-IN" dirty="0"/>
          </a:p>
        </p:txBody>
      </p:sp>
    </p:spTree>
    <p:extLst>
      <p:ext uri="{BB962C8B-B14F-4D97-AF65-F5344CB8AC3E}">
        <p14:creationId xmlns:p14="http://schemas.microsoft.com/office/powerpoint/2010/main" xmlns="" val="36867280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xmlns="" val="1227648084"/>
              </p:ext>
            </p:extLst>
          </p:nvPr>
        </p:nvGraphicFramePr>
        <p:xfrm>
          <a:off x="228600" y="152401"/>
          <a:ext cx="8763000" cy="6477000"/>
        </p:xfrm>
        <a:graphic>
          <a:graphicData uri="http://schemas.openxmlformats.org/drawingml/2006/table">
            <a:tbl>
              <a:tblPr firstRow="1" bandRow="1">
                <a:tableStyleId>{5C22544A-7EE6-4342-B048-85BDC9FD1C3A}</a:tableStyleId>
              </a:tblPr>
              <a:tblGrid>
                <a:gridCol w="1981200"/>
                <a:gridCol w="2601286"/>
                <a:gridCol w="4180514"/>
              </a:tblGrid>
              <a:tr h="1099868">
                <a:tc>
                  <a:txBody>
                    <a:bodyPr/>
                    <a:lstStyle/>
                    <a:p>
                      <a:pPr>
                        <a:lnSpc>
                          <a:spcPct val="100000"/>
                        </a:lnSpc>
                      </a:pPr>
                      <a:r>
                        <a:rPr lang="en-US" sz="2400" b="1" i="0" u="none" strike="noStrike" kern="1200" baseline="0" dirty="0" smtClean="0">
                          <a:solidFill>
                            <a:schemeClr val="lt1"/>
                          </a:solidFill>
                          <a:latin typeface="Times New Roman" pitchFamily="18" charset="0"/>
                          <a:ea typeface="+mn-ea"/>
                          <a:cs typeface="Times New Roman" pitchFamily="18" charset="0"/>
                        </a:rPr>
                        <a:t>Name of Compound</a:t>
                      </a:r>
                      <a:r>
                        <a:rPr lang="en-US" sz="2400" b="0" i="0" u="none" strike="noStrike" kern="1200" baseline="0" dirty="0" smtClean="0">
                          <a:solidFill>
                            <a:schemeClr val="lt1"/>
                          </a:solidFill>
                          <a:latin typeface="Times New Roman" pitchFamily="18" charset="0"/>
                          <a:ea typeface="+mn-ea"/>
                          <a:cs typeface="Times New Roman" pitchFamily="18" charset="0"/>
                        </a:rPr>
                        <a:t>. </a:t>
                      </a:r>
                      <a:endParaRPr lang="en-US" sz="2400" b="1" i="0" u="none" strike="noStrike" kern="1200" baseline="0" dirty="0" smtClean="0">
                        <a:solidFill>
                          <a:schemeClr val="lt1"/>
                        </a:solidFill>
                        <a:latin typeface="Times New Roman" pitchFamily="18" charset="0"/>
                        <a:ea typeface="+mn-ea"/>
                        <a:cs typeface="Times New Roman"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b="1" i="0" u="none" strike="noStrike" kern="1200" baseline="0" dirty="0" smtClean="0">
                          <a:solidFill>
                            <a:schemeClr val="lt1"/>
                          </a:solidFill>
                          <a:latin typeface="Times New Roman" pitchFamily="18" charset="0"/>
                          <a:ea typeface="+mn-ea"/>
                          <a:cs typeface="Times New Roman" pitchFamily="18" charset="0"/>
                        </a:rPr>
                        <a:t>Formula</a:t>
                      </a:r>
                      <a:endParaRPr lang="en-US" sz="2400" dirty="0" smtClean="0">
                        <a:latin typeface="Times New Roman" pitchFamily="18" charset="0"/>
                        <a:cs typeface="Times New Roman" pitchFamily="18" charset="0"/>
                      </a:endParaRPr>
                    </a:p>
                    <a:p>
                      <a:pPr>
                        <a:lnSpc>
                          <a:spcPct val="100000"/>
                        </a:lnSpc>
                      </a:pPr>
                      <a:endParaRPr lang="en-US" sz="2400" dirty="0">
                        <a:latin typeface="Times New Roman" pitchFamily="18" charset="0"/>
                        <a:cs typeface="Times New Roman"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b="1" i="0" u="none" strike="noStrike" kern="1200" baseline="0" dirty="0" smtClean="0">
                          <a:solidFill>
                            <a:schemeClr val="lt1"/>
                          </a:solidFill>
                          <a:latin typeface="Times New Roman" pitchFamily="18" charset="0"/>
                          <a:ea typeface="+mn-ea"/>
                          <a:cs typeface="Times New Roman" pitchFamily="18" charset="0"/>
                        </a:rPr>
                        <a:t>Abbreviated</a:t>
                      </a:r>
                    </a:p>
                    <a:p>
                      <a:pPr>
                        <a:lnSpc>
                          <a:spcPct val="100000"/>
                        </a:lnSpc>
                      </a:pPr>
                      <a:endParaRPr lang="en-US" sz="2400" dirty="0">
                        <a:latin typeface="Times New Roman" pitchFamily="18" charset="0"/>
                        <a:cs typeface="Times New Roman" pitchFamily="18" charset="0"/>
                      </a:endParaRPr>
                    </a:p>
                  </a:txBody>
                  <a:tcPr/>
                </a:tc>
              </a:tr>
              <a:tr h="1099868">
                <a:tc>
                  <a:txBody>
                    <a:bodyPr/>
                    <a:lstStyle/>
                    <a:p>
                      <a:pPr>
                        <a:lnSpc>
                          <a:spcPct val="100000"/>
                        </a:lnSpc>
                      </a:pPr>
                      <a:r>
                        <a:rPr lang="en-US" sz="2400" b="0" i="0" u="none" strike="noStrike" kern="1200" baseline="0" dirty="0" err="1" smtClean="0">
                          <a:solidFill>
                            <a:schemeClr val="dk1"/>
                          </a:solidFill>
                          <a:latin typeface="Times New Roman" pitchFamily="18" charset="0"/>
                          <a:ea typeface="+mn-ea"/>
                          <a:cs typeface="Times New Roman" pitchFamily="18" charset="0"/>
                        </a:rPr>
                        <a:t>Tricalcium</a:t>
                      </a:r>
                      <a:r>
                        <a:rPr lang="en-US" sz="2400" b="0" i="0" u="none" strike="noStrike" kern="1200" baseline="0" dirty="0" smtClean="0">
                          <a:solidFill>
                            <a:schemeClr val="dk1"/>
                          </a:solidFill>
                          <a:latin typeface="Times New Roman" pitchFamily="18" charset="0"/>
                          <a:ea typeface="+mn-ea"/>
                          <a:cs typeface="Times New Roman" pitchFamily="18" charset="0"/>
                        </a:rPr>
                        <a:t> silicate</a:t>
                      </a:r>
                      <a:endParaRPr lang="en-US" sz="2400" dirty="0">
                        <a:latin typeface="Times New Roman" pitchFamily="18" charset="0"/>
                        <a:cs typeface="Times New Roman" pitchFamily="18" charset="0"/>
                      </a:endParaRPr>
                    </a:p>
                  </a:txBody>
                  <a:tcPr/>
                </a:tc>
                <a:tc>
                  <a:txBody>
                    <a:bodyPr/>
                    <a:lstStyle/>
                    <a:p>
                      <a:pPr>
                        <a:lnSpc>
                          <a:spcPct val="100000"/>
                        </a:lnSpc>
                      </a:pPr>
                      <a:r>
                        <a:rPr lang="en-US" sz="2400" b="0" i="0" u="none" strike="noStrike" kern="1200" baseline="0" dirty="0" smtClean="0">
                          <a:solidFill>
                            <a:schemeClr val="dk1"/>
                          </a:solidFill>
                          <a:latin typeface="Times New Roman" pitchFamily="18" charset="0"/>
                          <a:ea typeface="+mn-ea"/>
                          <a:cs typeface="Times New Roman" pitchFamily="18" charset="0"/>
                        </a:rPr>
                        <a:t>3 CaO.SiO</a:t>
                      </a:r>
                      <a:r>
                        <a:rPr lang="en-US" sz="2400" b="0" i="0" u="none" strike="noStrike" kern="1200" baseline="-25000" dirty="0" smtClean="0">
                          <a:solidFill>
                            <a:schemeClr val="dk1"/>
                          </a:solidFill>
                          <a:latin typeface="Times New Roman" pitchFamily="18" charset="0"/>
                          <a:ea typeface="+mn-ea"/>
                          <a:cs typeface="Times New Roman" pitchFamily="18" charset="0"/>
                        </a:rPr>
                        <a:t>2</a:t>
                      </a:r>
                      <a:endParaRPr lang="en-US" sz="2400" baseline="-25000" dirty="0">
                        <a:latin typeface="Times New Roman" pitchFamily="18" charset="0"/>
                        <a:cs typeface="Times New Roman" pitchFamily="18" charset="0"/>
                      </a:endParaRPr>
                    </a:p>
                  </a:txBody>
                  <a:tcPr/>
                </a:tc>
                <a:tc>
                  <a:txBody>
                    <a:bodyPr/>
                    <a:lstStyle/>
                    <a:p>
                      <a:pPr>
                        <a:lnSpc>
                          <a:spcPct val="100000"/>
                        </a:lnSpc>
                      </a:pPr>
                      <a:r>
                        <a:rPr lang="en-US" sz="2400" b="0" i="0" u="none" strike="noStrike" kern="1200" baseline="0" dirty="0" smtClean="0">
                          <a:solidFill>
                            <a:schemeClr val="dk1"/>
                          </a:solidFill>
                          <a:latin typeface="Times New Roman" pitchFamily="18" charset="0"/>
                          <a:ea typeface="+mn-ea"/>
                          <a:cs typeface="Times New Roman" pitchFamily="18" charset="0"/>
                        </a:rPr>
                        <a:t>C</a:t>
                      </a:r>
                      <a:r>
                        <a:rPr lang="en-US" sz="2400" b="0" i="0" u="none" strike="noStrike" kern="1200" baseline="-25000" dirty="0" smtClean="0">
                          <a:solidFill>
                            <a:schemeClr val="dk1"/>
                          </a:solidFill>
                          <a:latin typeface="Times New Roman" pitchFamily="18" charset="0"/>
                          <a:ea typeface="+mn-ea"/>
                          <a:cs typeface="Times New Roman" pitchFamily="18" charset="0"/>
                        </a:rPr>
                        <a:t>3</a:t>
                      </a:r>
                      <a:r>
                        <a:rPr lang="en-US" sz="2400" b="0" i="0" u="none" strike="noStrike" kern="1200" baseline="0" dirty="0" smtClean="0">
                          <a:solidFill>
                            <a:schemeClr val="dk1"/>
                          </a:solidFill>
                          <a:latin typeface="Times New Roman" pitchFamily="18" charset="0"/>
                          <a:ea typeface="+mn-ea"/>
                          <a:cs typeface="Times New Roman" pitchFamily="18" charset="0"/>
                        </a:rPr>
                        <a:t>S –hydrates rapidly; provides early &amp; ultimate Strength</a:t>
                      </a:r>
                      <a:endParaRPr lang="en-US" sz="2400" dirty="0">
                        <a:latin typeface="Times New Roman" pitchFamily="18" charset="0"/>
                        <a:cs typeface="Times New Roman" pitchFamily="18" charset="0"/>
                      </a:endParaRPr>
                    </a:p>
                  </a:txBody>
                  <a:tcPr/>
                </a:tc>
              </a:tr>
              <a:tr h="1588698">
                <a:tc>
                  <a:txBody>
                    <a:bodyPr/>
                    <a:lstStyle/>
                    <a:p>
                      <a:pPr>
                        <a:lnSpc>
                          <a:spcPct val="100000"/>
                        </a:lnSpc>
                      </a:pPr>
                      <a:r>
                        <a:rPr lang="en-US" sz="2400" b="0" i="0" u="none" strike="noStrike" kern="1200" baseline="0" dirty="0" err="1" smtClean="0">
                          <a:solidFill>
                            <a:schemeClr val="dk1"/>
                          </a:solidFill>
                          <a:latin typeface="Times New Roman" pitchFamily="18" charset="0"/>
                          <a:ea typeface="+mn-ea"/>
                          <a:cs typeface="Times New Roman" pitchFamily="18" charset="0"/>
                        </a:rPr>
                        <a:t>Dicalcium</a:t>
                      </a:r>
                      <a:r>
                        <a:rPr lang="en-US" sz="2400" b="0" i="0" u="none" strike="noStrike" kern="1200" baseline="0" dirty="0" smtClean="0">
                          <a:solidFill>
                            <a:schemeClr val="dk1"/>
                          </a:solidFill>
                          <a:latin typeface="Times New Roman" pitchFamily="18" charset="0"/>
                          <a:ea typeface="+mn-ea"/>
                          <a:cs typeface="Times New Roman" pitchFamily="18" charset="0"/>
                        </a:rPr>
                        <a:t> silicate</a:t>
                      </a:r>
                      <a:endParaRPr lang="en-US" sz="2400" dirty="0">
                        <a:latin typeface="Times New Roman" pitchFamily="18" charset="0"/>
                        <a:cs typeface="Times New Roman" pitchFamily="18" charset="0"/>
                      </a:endParaRPr>
                    </a:p>
                  </a:txBody>
                  <a:tcPr/>
                </a:tc>
                <a:tc>
                  <a:txBody>
                    <a:bodyPr/>
                    <a:lstStyle/>
                    <a:p>
                      <a:pPr>
                        <a:lnSpc>
                          <a:spcPct val="100000"/>
                        </a:lnSpc>
                      </a:pPr>
                      <a:r>
                        <a:rPr lang="en-US" sz="2400" b="0" i="0" u="none" strike="noStrike" kern="1200" baseline="0" dirty="0" smtClean="0">
                          <a:solidFill>
                            <a:schemeClr val="dk1"/>
                          </a:solidFill>
                          <a:latin typeface="Times New Roman" pitchFamily="18" charset="0"/>
                          <a:ea typeface="+mn-ea"/>
                          <a:cs typeface="Times New Roman" pitchFamily="18" charset="0"/>
                        </a:rPr>
                        <a:t>2 CaO.SiO</a:t>
                      </a:r>
                      <a:r>
                        <a:rPr lang="en-US" sz="2400" b="0" i="0" u="none" strike="noStrike" kern="1200" baseline="-25000" dirty="0" smtClean="0">
                          <a:solidFill>
                            <a:schemeClr val="dk1"/>
                          </a:solidFill>
                          <a:latin typeface="Times New Roman" pitchFamily="18" charset="0"/>
                          <a:ea typeface="+mn-ea"/>
                          <a:cs typeface="Times New Roman" pitchFamily="18" charset="0"/>
                        </a:rPr>
                        <a:t>2</a:t>
                      </a:r>
                      <a:endParaRPr lang="en-US" sz="2400" baseline="-25000" dirty="0">
                        <a:latin typeface="Times New Roman" pitchFamily="18" charset="0"/>
                        <a:cs typeface="Times New Roman" pitchFamily="18" charset="0"/>
                      </a:endParaRPr>
                    </a:p>
                  </a:txBody>
                  <a:tcPr/>
                </a:tc>
                <a:tc>
                  <a:txBody>
                    <a:bodyPr/>
                    <a:lstStyle/>
                    <a:p>
                      <a:pPr>
                        <a:lnSpc>
                          <a:spcPct val="100000"/>
                        </a:lnSpc>
                      </a:pPr>
                      <a:r>
                        <a:rPr lang="en-US" sz="2400" b="0" i="0" u="none" strike="noStrike" kern="1200" baseline="0" dirty="0" smtClean="0">
                          <a:solidFill>
                            <a:schemeClr val="dk1"/>
                          </a:solidFill>
                          <a:latin typeface="Times New Roman" pitchFamily="18" charset="0"/>
                          <a:ea typeface="+mn-ea"/>
                          <a:cs typeface="Times New Roman" pitchFamily="18" charset="0"/>
                        </a:rPr>
                        <a:t>C</a:t>
                      </a:r>
                      <a:r>
                        <a:rPr lang="en-US" sz="2400" b="0" i="0" u="none" strike="noStrike" kern="1200" baseline="-25000" dirty="0" smtClean="0">
                          <a:solidFill>
                            <a:schemeClr val="dk1"/>
                          </a:solidFill>
                          <a:latin typeface="Times New Roman" pitchFamily="18" charset="0"/>
                          <a:ea typeface="+mn-ea"/>
                          <a:cs typeface="Times New Roman" pitchFamily="18" charset="0"/>
                        </a:rPr>
                        <a:t>2</a:t>
                      </a:r>
                      <a:r>
                        <a:rPr lang="en-US" sz="2400" b="0" i="0" u="none" strike="noStrike" kern="1200" baseline="0" dirty="0" smtClean="0">
                          <a:solidFill>
                            <a:schemeClr val="dk1"/>
                          </a:solidFill>
                          <a:latin typeface="Times New Roman" pitchFamily="18" charset="0"/>
                          <a:ea typeface="+mn-ea"/>
                          <a:cs typeface="Times New Roman" pitchFamily="18" charset="0"/>
                        </a:rPr>
                        <a:t>S-hydraes slowly &amp; provides strength after a duration of 7 days</a:t>
                      </a:r>
                      <a:endParaRPr lang="en-US" sz="2400" dirty="0">
                        <a:latin typeface="Times New Roman" pitchFamily="18" charset="0"/>
                        <a:cs typeface="Times New Roman" pitchFamily="18" charset="0"/>
                      </a:endParaRPr>
                    </a:p>
                  </a:txBody>
                  <a:tcPr/>
                </a:tc>
              </a:tr>
              <a:tr h="1588698">
                <a:tc>
                  <a:txBody>
                    <a:bodyPr/>
                    <a:lstStyle/>
                    <a:p>
                      <a:pPr>
                        <a:lnSpc>
                          <a:spcPct val="100000"/>
                        </a:lnSpc>
                      </a:pPr>
                      <a:r>
                        <a:rPr lang="en-US" sz="2400" b="0" i="0" u="none" strike="noStrike" kern="1200" baseline="0" dirty="0" err="1" smtClean="0">
                          <a:solidFill>
                            <a:schemeClr val="dk1"/>
                          </a:solidFill>
                          <a:latin typeface="Times New Roman" pitchFamily="18" charset="0"/>
                          <a:ea typeface="+mn-ea"/>
                          <a:cs typeface="Times New Roman" pitchFamily="18" charset="0"/>
                        </a:rPr>
                        <a:t>Tricalcium</a:t>
                      </a:r>
                      <a:r>
                        <a:rPr lang="en-US" sz="2400" b="0" i="0" u="none" strike="noStrike" kern="1200" baseline="0" dirty="0" smtClean="0">
                          <a:solidFill>
                            <a:schemeClr val="dk1"/>
                          </a:solidFill>
                          <a:latin typeface="Times New Roman" pitchFamily="18" charset="0"/>
                          <a:ea typeface="+mn-ea"/>
                          <a:cs typeface="Times New Roman" pitchFamily="18" charset="0"/>
                        </a:rPr>
                        <a:t> aluminate</a:t>
                      </a:r>
                      <a:endParaRPr lang="en-US" sz="2400" dirty="0">
                        <a:latin typeface="Times New Roman" pitchFamily="18" charset="0"/>
                        <a:cs typeface="Times New Roman" pitchFamily="18" charset="0"/>
                      </a:endParaRPr>
                    </a:p>
                  </a:txBody>
                  <a:tcPr/>
                </a:tc>
                <a:tc>
                  <a:txBody>
                    <a:bodyPr/>
                    <a:lstStyle/>
                    <a:p>
                      <a:pPr>
                        <a:lnSpc>
                          <a:spcPct val="100000"/>
                        </a:lnSpc>
                      </a:pPr>
                      <a:r>
                        <a:rPr lang="en-US" sz="2400" b="0" i="0" u="none" strike="noStrike" kern="1200" baseline="0" dirty="0" smtClean="0">
                          <a:solidFill>
                            <a:schemeClr val="dk1"/>
                          </a:solidFill>
                          <a:latin typeface="Times New Roman" pitchFamily="18" charset="0"/>
                          <a:ea typeface="+mn-ea"/>
                          <a:cs typeface="Times New Roman" pitchFamily="18" charset="0"/>
                        </a:rPr>
                        <a:t>3 CaO.Al</a:t>
                      </a:r>
                      <a:r>
                        <a:rPr lang="en-US" sz="2400" b="0" i="0" u="none" strike="noStrike" kern="1200" baseline="-25000" dirty="0" smtClean="0">
                          <a:solidFill>
                            <a:schemeClr val="dk1"/>
                          </a:solidFill>
                          <a:latin typeface="Times New Roman" pitchFamily="18" charset="0"/>
                          <a:ea typeface="+mn-ea"/>
                          <a:cs typeface="Times New Roman" pitchFamily="18" charset="0"/>
                        </a:rPr>
                        <a:t>2</a:t>
                      </a:r>
                      <a:r>
                        <a:rPr lang="en-US" sz="2400" b="0" i="0" u="none" strike="noStrike" kern="1200" baseline="0" dirty="0" smtClean="0">
                          <a:solidFill>
                            <a:schemeClr val="dk1"/>
                          </a:solidFill>
                          <a:latin typeface="Times New Roman" pitchFamily="18" charset="0"/>
                          <a:ea typeface="+mn-ea"/>
                          <a:cs typeface="Times New Roman" pitchFamily="18" charset="0"/>
                        </a:rPr>
                        <a:t>O</a:t>
                      </a:r>
                      <a:r>
                        <a:rPr lang="en-US" sz="2400" b="0" i="0" u="none" strike="noStrike" kern="1200" baseline="-25000" dirty="0" smtClean="0">
                          <a:solidFill>
                            <a:schemeClr val="dk1"/>
                          </a:solidFill>
                          <a:latin typeface="Times New Roman" pitchFamily="18" charset="0"/>
                          <a:ea typeface="+mn-ea"/>
                          <a:cs typeface="Times New Roman" pitchFamily="18" charset="0"/>
                        </a:rPr>
                        <a:t>3</a:t>
                      </a:r>
                      <a:endParaRPr lang="en-US" sz="2400" baseline="-25000" dirty="0">
                        <a:latin typeface="Times New Roman" pitchFamily="18" charset="0"/>
                        <a:cs typeface="Times New Roman" pitchFamily="18" charset="0"/>
                      </a:endParaRPr>
                    </a:p>
                  </a:txBody>
                  <a:tcPr/>
                </a:tc>
                <a:tc>
                  <a:txBody>
                    <a:bodyPr/>
                    <a:lstStyle/>
                    <a:p>
                      <a:pPr>
                        <a:lnSpc>
                          <a:spcPct val="100000"/>
                        </a:lnSpc>
                      </a:pPr>
                      <a:r>
                        <a:rPr lang="en-US" sz="2400" b="0" i="0" u="none" strike="noStrike" kern="1200" baseline="0" dirty="0" smtClean="0">
                          <a:solidFill>
                            <a:schemeClr val="dk1"/>
                          </a:solidFill>
                          <a:latin typeface="Times New Roman" pitchFamily="18" charset="0"/>
                          <a:ea typeface="+mn-ea"/>
                          <a:cs typeface="Times New Roman" pitchFamily="18" charset="0"/>
                        </a:rPr>
                        <a:t>C</a:t>
                      </a:r>
                      <a:r>
                        <a:rPr lang="en-US" sz="2400" b="0" i="0" u="none" strike="noStrike" kern="1200" baseline="-25000" dirty="0" smtClean="0">
                          <a:solidFill>
                            <a:schemeClr val="dk1"/>
                          </a:solidFill>
                          <a:latin typeface="Times New Roman" pitchFamily="18" charset="0"/>
                          <a:ea typeface="+mn-ea"/>
                          <a:cs typeface="Times New Roman" pitchFamily="18" charset="0"/>
                        </a:rPr>
                        <a:t>3</a:t>
                      </a:r>
                      <a:r>
                        <a:rPr lang="en-US" sz="2400" b="0" i="0" u="none" strike="noStrike" kern="1200" baseline="0" dirty="0" smtClean="0">
                          <a:solidFill>
                            <a:schemeClr val="dk1"/>
                          </a:solidFill>
                          <a:latin typeface="Times New Roman" pitchFamily="18" charset="0"/>
                          <a:ea typeface="+mn-ea"/>
                          <a:cs typeface="Times New Roman" pitchFamily="18" charset="0"/>
                        </a:rPr>
                        <a:t>A-hydrates rapidly; provides early strength &amp; less ultimate strength</a:t>
                      </a:r>
                      <a:endParaRPr lang="en-US" sz="2400" dirty="0">
                        <a:latin typeface="Times New Roman" pitchFamily="18" charset="0"/>
                        <a:cs typeface="Times New Roman" pitchFamily="18" charset="0"/>
                      </a:endParaRPr>
                    </a:p>
                  </a:txBody>
                  <a:tcPr/>
                </a:tc>
              </a:tr>
              <a:tr h="1099868">
                <a:tc>
                  <a:txBody>
                    <a:bodyPr/>
                    <a:lstStyle/>
                    <a:p>
                      <a:pPr>
                        <a:lnSpc>
                          <a:spcPct val="100000"/>
                        </a:lnSpc>
                      </a:pPr>
                      <a:r>
                        <a:rPr lang="en-US" sz="2400" b="0" i="0" u="none" strike="noStrike" kern="1200" baseline="0" dirty="0" err="1" smtClean="0">
                          <a:solidFill>
                            <a:schemeClr val="dk1"/>
                          </a:solidFill>
                          <a:latin typeface="Times New Roman" pitchFamily="18" charset="0"/>
                          <a:ea typeface="+mn-ea"/>
                          <a:cs typeface="Times New Roman" pitchFamily="18" charset="0"/>
                        </a:rPr>
                        <a:t>Tetracalcium</a:t>
                      </a:r>
                      <a:r>
                        <a:rPr lang="en-US" sz="2400" b="0" i="0" u="none" strike="noStrike" kern="1200" baseline="0" dirty="0" smtClean="0">
                          <a:solidFill>
                            <a:schemeClr val="dk1"/>
                          </a:solidFill>
                          <a:latin typeface="Times New Roman" pitchFamily="18" charset="0"/>
                          <a:ea typeface="+mn-ea"/>
                          <a:cs typeface="Times New Roman" pitchFamily="18" charset="0"/>
                        </a:rPr>
                        <a:t> </a:t>
                      </a:r>
                      <a:r>
                        <a:rPr lang="en-US" sz="2400" b="0" i="0" u="none" strike="noStrike" kern="1200" baseline="0" dirty="0" err="1" smtClean="0">
                          <a:solidFill>
                            <a:schemeClr val="dk1"/>
                          </a:solidFill>
                          <a:latin typeface="Times New Roman" pitchFamily="18" charset="0"/>
                          <a:ea typeface="+mn-ea"/>
                          <a:cs typeface="Times New Roman" pitchFamily="18" charset="0"/>
                        </a:rPr>
                        <a:t>aluminoferrite</a:t>
                      </a:r>
                      <a:endParaRPr lang="en-US" sz="2400" dirty="0">
                        <a:latin typeface="Times New Roman" pitchFamily="18" charset="0"/>
                        <a:cs typeface="Times New Roman" pitchFamily="18" charset="0"/>
                      </a:endParaRPr>
                    </a:p>
                  </a:txBody>
                  <a:tcPr/>
                </a:tc>
                <a:tc>
                  <a:txBody>
                    <a:bodyPr/>
                    <a:lstStyle/>
                    <a:p>
                      <a:pPr>
                        <a:lnSpc>
                          <a:spcPct val="100000"/>
                        </a:lnSpc>
                      </a:pPr>
                      <a:r>
                        <a:rPr lang="en-US" sz="2400" b="0" i="0" u="none" strike="noStrike" kern="1200" baseline="0" dirty="0" smtClean="0">
                          <a:solidFill>
                            <a:schemeClr val="dk1"/>
                          </a:solidFill>
                          <a:latin typeface="Times New Roman" pitchFamily="18" charset="0"/>
                          <a:ea typeface="+mn-ea"/>
                          <a:cs typeface="Times New Roman" pitchFamily="18" charset="0"/>
                        </a:rPr>
                        <a:t>4 CaO.Al</a:t>
                      </a:r>
                      <a:r>
                        <a:rPr lang="en-US" sz="2400" b="0" i="0" u="none" strike="noStrike" kern="1200" baseline="-25000" dirty="0" smtClean="0">
                          <a:solidFill>
                            <a:schemeClr val="dk1"/>
                          </a:solidFill>
                          <a:latin typeface="Times New Roman" pitchFamily="18" charset="0"/>
                          <a:ea typeface="+mn-ea"/>
                          <a:cs typeface="Times New Roman" pitchFamily="18" charset="0"/>
                        </a:rPr>
                        <a:t>2</a:t>
                      </a:r>
                      <a:r>
                        <a:rPr lang="en-US" sz="2400" b="0" i="0" u="none" strike="noStrike" kern="1200" baseline="0" dirty="0" smtClean="0">
                          <a:solidFill>
                            <a:schemeClr val="dk1"/>
                          </a:solidFill>
                          <a:latin typeface="Times New Roman" pitchFamily="18" charset="0"/>
                          <a:ea typeface="+mn-ea"/>
                          <a:cs typeface="Times New Roman" pitchFamily="18" charset="0"/>
                        </a:rPr>
                        <a:t>O</a:t>
                      </a:r>
                      <a:r>
                        <a:rPr lang="en-US" sz="2400" b="0" i="0" u="none" strike="noStrike" kern="1200" baseline="-25000" dirty="0" smtClean="0">
                          <a:solidFill>
                            <a:schemeClr val="dk1"/>
                          </a:solidFill>
                          <a:latin typeface="Times New Roman" pitchFamily="18" charset="0"/>
                          <a:ea typeface="+mn-ea"/>
                          <a:cs typeface="Times New Roman" pitchFamily="18" charset="0"/>
                        </a:rPr>
                        <a:t>3</a:t>
                      </a:r>
                      <a:r>
                        <a:rPr lang="en-US" sz="2400" b="0" i="0" u="none" strike="noStrike" kern="1200" baseline="0" dirty="0" smtClean="0">
                          <a:solidFill>
                            <a:schemeClr val="dk1"/>
                          </a:solidFill>
                          <a:latin typeface="Times New Roman" pitchFamily="18" charset="0"/>
                          <a:ea typeface="+mn-ea"/>
                          <a:cs typeface="Times New Roman" pitchFamily="18" charset="0"/>
                        </a:rPr>
                        <a:t>.Fe</a:t>
                      </a:r>
                      <a:r>
                        <a:rPr lang="en-US" sz="2400" b="0" i="0" u="none" strike="noStrike" kern="1200" baseline="-25000" dirty="0" smtClean="0">
                          <a:solidFill>
                            <a:schemeClr val="dk1"/>
                          </a:solidFill>
                          <a:latin typeface="Times New Roman" pitchFamily="18" charset="0"/>
                          <a:ea typeface="+mn-ea"/>
                          <a:cs typeface="Times New Roman" pitchFamily="18" charset="0"/>
                        </a:rPr>
                        <a:t>2</a:t>
                      </a:r>
                      <a:r>
                        <a:rPr lang="en-US" sz="2400" b="0" i="0" u="none" strike="noStrike" kern="1200" baseline="0" dirty="0" smtClean="0">
                          <a:solidFill>
                            <a:schemeClr val="dk1"/>
                          </a:solidFill>
                          <a:latin typeface="Times New Roman" pitchFamily="18" charset="0"/>
                          <a:ea typeface="+mn-ea"/>
                          <a:cs typeface="Times New Roman" pitchFamily="18" charset="0"/>
                        </a:rPr>
                        <a:t>O</a:t>
                      </a:r>
                      <a:r>
                        <a:rPr lang="en-US" sz="2400" b="0" i="0" u="none" strike="noStrike" kern="1200" baseline="-25000" dirty="0" smtClean="0">
                          <a:solidFill>
                            <a:schemeClr val="dk1"/>
                          </a:solidFill>
                          <a:latin typeface="Times New Roman" pitchFamily="18" charset="0"/>
                          <a:ea typeface="+mn-ea"/>
                          <a:cs typeface="Times New Roman" pitchFamily="18" charset="0"/>
                        </a:rPr>
                        <a:t>3</a:t>
                      </a:r>
                      <a:endParaRPr lang="en-US" sz="2400" baseline="-25000" dirty="0">
                        <a:latin typeface="Times New Roman" pitchFamily="18" charset="0"/>
                        <a:cs typeface="Times New Roman" pitchFamily="18" charset="0"/>
                      </a:endParaRPr>
                    </a:p>
                  </a:txBody>
                  <a:tcPr/>
                </a:tc>
                <a:tc>
                  <a:txBody>
                    <a:bodyPr/>
                    <a:lstStyle/>
                    <a:p>
                      <a:pPr>
                        <a:lnSpc>
                          <a:spcPct val="100000"/>
                        </a:lnSpc>
                      </a:pPr>
                      <a:r>
                        <a:rPr lang="en-US" sz="2400" b="0" i="0" u="none" strike="noStrike" kern="1200" baseline="0" dirty="0" smtClean="0">
                          <a:solidFill>
                            <a:schemeClr val="dk1"/>
                          </a:solidFill>
                          <a:latin typeface="Times New Roman" pitchFamily="18" charset="0"/>
                          <a:ea typeface="+mn-ea"/>
                          <a:cs typeface="Times New Roman" pitchFamily="18" charset="0"/>
                        </a:rPr>
                        <a:t>C</a:t>
                      </a:r>
                      <a:r>
                        <a:rPr lang="en-US" sz="2400" b="0" i="0" u="none" strike="noStrike" kern="1200" baseline="-25000" dirty="0" smtClean="0">
                          <a:solidFill>
                            <a:schemeClr val="dk1"/>
                          </a:solidFill>
                          <a:latin typeface="Times New Roman" pitchFamily="18" charset="0"/>
                          <a:ea typeface="+mn-ea"/>
                          <a:cs typeface="Times New Roman" pitchFamily="18" charset="0"/>
                        </a:rPr>
                        <a:t>4</a:t>
                      </a:r>
                      <a:r>
                        <a:rPr lang="en-US" sz="2400" b="0" i="0" u="none" strike="noStrike" kern="1200" baseline="0" dirty="0" smtClean="0">
                          <a:solidFill>
                            <a:schemeClr val="dk1"/>
                          </a:solidFill>
                          <a:latin typeface="Times New Roman" pitchFamily="18" charset="0"/>
                          <a:ea typeface="+mn-ea"/>
                          <a:cs typeface="Times New Roman" pitchFamily="18" charset="0"/>
                        </a:rPr>
                        <a:t>AF-doesn’t provide strength but is stable than C</a:t>
                      </a:r>
                      <a:r>
                        <a:rPr lang="en-US" sz="2400" b="0" i="0" u="none" strike="noStrike" kern="1200" baseline="-25000" dirty="0" smtClean="0">
                          <a:solidFill>
                            <a:schemeClr val="dk1"/>
                          </a:solidFill>
                          <a:latin typeface="Times New Roman" pitchFamily="18" charset="0"/>
                          <a:ea typeface="+mn-ea"/>
                          <a:cs typeface="Times New Roman" pitchFamily="18" charset="0"/>
                        </a:rPr>
                        <a:t>3</a:t>
                      </a:r>
                      <a:r>
                        <a:rPr lang="en-US" sz="2400" b="0" i="0" u="none" strike="noStrike" kern="1200" baseline="0" dirty="0" smtClean="0">
                          <a:solidFill>
                            <a:schemeClr val="dk1"/>
                          </a:solidFill>
                          <a:latin typeface="Times New Roman" pitchFamily="18" charset="0"/>
                          <a:ea typeface="+mn-ea"/>
                          <a:cs typeface="Times New Roman" pitchFamily="18" charset="0"/>
                        </a:rPr>
                        <a:t>A</a:t>
                      </a:r>
                      <a:endParaRPr lang="en-US" sz="2400" dirty="0">
                        <a:latin typeface="Times New Roman" pitchFamily="18" charset="0"/>
                        <a:cs typeface="Times New Roman" pitchFamily="18" charset="0"/>
                      </a:endParaRPr>
                    </a:p>
                  </a:txBody>
                  <a:tcPr/>
                </a:tc>
              </a:tr>
            </a:tbl>
          </a:graphicData>
        </a:graphic>
      </p:graphicFrame>
    </p:spTree>
    <p:extLst>
      <p:ext uri="{BB962C8B-B14F-4D97-AF65-F5344CB8AC3E}">
        <p14:creationId xmlns:p14="http://schemas.microsoft.com/office/powerpoint/2010/main" xmlns="" val="3937116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639762"/>
          </a:xfrm>
        </p:spPr>
        <p:txBody>
          <a:bodyPr>
            <a:normAutofit fontScale="90000"/>
          </a:bodyPr>
          <a:lstStyle/>
          <a:p>
            <a:r>
              <a:rPr lang="en-US" b="1" dirty="0">
                <a:latin typeface="Times New Roman" pitchFamily="18" charset="0"/>
                <a:cs typeface="Times New Roman" pitchFamily="18" charset="0"/>
              </a:rPr>
              <a:t>TYPES OF CEMENT</a:t>
            </a:r>
            <a:endParaRPr lang="en-US" dirty="0">
              <a:latin typeface="Times New Roman" pitchFamily="18" charset="0"/>
              <a:cs typeface="Times New Roman" pitchFamily="18" charset="0"/>
            </a:endParaRPr>
          </a:p>
        </p:txBody>
      </p:sp>
      <p:sp>
        <p:nvSpPr>
          <p:cNvPr id="3" name="Content Placeholder 2"/>
          <p:cNvSpPr>
            <a:spLocks noGrp="1"/>
          </p:cNvSpPr>
          <p:nvPr>
            <p:ph sz="half" idx="1"/>
          </p:nvPr>
        </p:nvSpPr>
        <p:spPr>
          <a:xfrm>
            <a:off x="685800" y="914400"/>
            <a:ext cx="8001000" cy="5638800"/>
          </a:xfrm>
        </p:spPr>
        <p:txBody>
          <a:bodyPr>
            <a:noAutofit/>
          </a:bodyPr>
          <a:lstStyle/>
          <a:p>
            <a:pPr marL="514350" indent="-514350">
              <a:lnSpc>
                <a:spcPct val="170000"/>
              </a:lnSpc>
              <a:buFont typeface="+mj-lt"/>
              <a:buAutoNum type="arabicPeriod"/>
            </a:pPr>
            <a:r>
              <a:rPr lang="en-US" sz="2500" dirty="0" smtClean="0">
                <a:latin typeface="Times New Roman" pitchFamily="18" charset="0"/>
                <a:cs typeface="Times New Roman" pitchFamily="18" charset="0"/>
              </a:rPr>
              <a:t>Ordinary </a:t>
            </a:r>
            <a:r>
              <a:rPr lang="en-US" sz="2500" dirty="0">
                <a:latin typeface="Times New Roman" pitchFamily="18" charset="0"/>
                <a:cs typeface="Times New Roman" pitchFamily="18" charset="0"/>
              </a:rPr>
              <a:t>Portland Cement</a:t>
            </a:r>
          </a:p>
          <a:p>
            <a:pPr marL="514350" indent="-514350">
              <a:lnSpc>
                <a:spcPct val="170000"/>
              </a:lnSpc>
              <a:buFont typeface="+mj-lt"/>
              <a:buAutoNum type="arabicPeriod"/>
            </a:pPr>
            <a:r>
              <a:rPr lang="en-US" sz="2500" dirty="0" smtClean="0">
                <a:latin typeface="Times New Roman" pitchFamily="18" charset="0"/>
                <a:cs typeface="Times New Roman" pitchFamily="18" charset="0"/>
              </a:rPr>
              <a:t>Rapid </a:t>
            </a:r>
            <a:r>
              <a:rPr lang="en-US" sz="2500" dirty="0">
                <a:latin typeface="Times New Roman" pitchFamily="18" charset="0"/>
                <a:cs typeface="Times New Roman" pitchFamily="18" charset="0"/>
              </a:rPr>
              <a:t>Hardening Cement (or) High Early Strength cement</a:t>
            </a:r>
          </a:p>
          <a:p>
            <a:pPr marL="514350" indent="-514350">
              <a:lnSpc>
                <a:spcPct val="170000"/>
              </a:lnSpc>
              <a:buFont typeface="+mj-lt"/>
              <a:buAutoNum type="arabicPeriod"/>
            </a:pPr>
            <a:r>
              <a:rPr lang="en-US" sz="2500" dirty="0" smtClean="0">
                <a:latin typeface="Times New Roman" pitchFamily="18" charset="0"/>
                <a:cs typeface="Times New Roman" pitchFamily="18" charset="0"/>
              </a:rPr>
              <a:t>Extra </a:t>
            </a:r>
            <a:r>
              <a:rPr lang="en-US" sz="2500" dirty="0">
                <a:latin typeface="Times New Roman" pitchFamily="18" charset="0"/>
                <a:cs typeface="Times New Roman" pitchFamily="18" charset="0"/>
              </a:rPr>
              <a:t>Rapid Hardening Cement</a:t>
            </a:r>
          </a:p>
          <a:p>
            <a:pPr marL="514350" indent="-514350">
              <a:lnSpc>
                <a:spcPct val="170000"/>
              </a:lnSpc>
              <a:buFont typeface="+mj-lt"/>
              <a:buAutoNum type="arabicPeriod"/>
            </a:pPr>
            <a:r>
              <a:rPr lang="en-US" sz="2500" dirty="0" smtClean="0">
                <a:latin typeface="Times New Roman" pitchFamily="18" charset="0"/>
                <a:cs typeface="Times New Roman" pitchFamily="18" charset="0"/>
              </a:rPr>
              <a:t>Sulphate </a:t>
            </a:r>
            <a:r>
              <a:rPr lang="en-US" sz="2500" dirty="0">
                <a:latin typeface="Times New Roman" pitchFamily="18" charset="0"/>
                <a:cs typeface="Times New Roman" pitchFamily="18" charset="0"/>
              </a:rPr>
              <a:t>Resisting Cement</a:t>
            </a:r>
          </a:p>
          <a:p>
            <a:pPr marL="514350" indent="-514350">
              <a:lnSpc>
                <a:spcPct val="170000"/>
              </a:lnSpc>
              <a:buFont typeface="+mj-lt"/>
              <a:buAutoNum type="arabicPeriod"/>
            </a:pPr>
            <a:r>
              <a:rPr lang="en-US" sz="2500" dirty="0" smtClean="0">
                <a:latin typeface="Times New Roman" pitchFamily="18" charset="0"/>
                <a:cs typeface="Times New Roman" pitchFamily="18" charset="0"/>
              </a:rPr>
              <a:t>Quick </a:t>
            </a:r>
            <a:r>
              <a:rPr lang="en-US" sz="2500" dirty="0">
                <a:latin typeface="Times New Roman" pitchFamily="18" charset="0"/>
                <a:cs typeface="Times New Roman" pitchFamily="18" charset="0"/>
              </a:rPr>
              <a:t>Setting Cement</a:t>
            </a:r>
          </a:p>
          <a:p>
            <a:pPr marL="514350" indent="-514350">
              <a:lnSpc>
                <a:spcPct val="170000"/>
              </a:lnSpc>
              <a:buFont typeface="+mj-lt"/>
              <a:buAutoNum type="arabicPeriod"/>
            </a:pPr>
            <a:r>
              <a:rPr lang="en-US" sz="2500" dirty="0" smtClean="0">
                <a:latin typeface="Times New Roman" pitchFamily="18" charset="0"/>
                <a:cs typeface="Times New Roman" pitchFamily="18" charset="0"/>
              </a:rPr>
              <a:t>Low </a:t>
            </a:r>
            <a:r>
              <a:rPr lang="en-US" sz="2500" dirty="0">
                <a:latin typeface="Times New Roman" pitchFamily="18" charset="0"/>
                <a:cs typeface="Times New Roman" pitchFamily="18" charset="0"/>
              </a:rPr>
              <a:t>Heat Cement</a:t>
            </a:r>
          </a:p>
          <a:p>
            <a:pPr marL="514350" indent="-514350">
              <a:lnSpc>
                <a:spcPct val="170000"/>
              </a:lnSpc>
              <a:buFont typeface="+mj-lt"/>
              <a:buAutoNum type="arabicPeriod"/>
            </a:pPr>
            <a:r>
              <a:rPr lang="en-US" sz="2500" dirty="0" smtClean="0">
                <a:latin typeface="Times New Roman" pitchFamily="18" charset="0"/>
                <a:cs typeface="Times New Roman" pitchFamily="18" charset="0"/>
              </a:rPr>
              <a:t>Portland </a:t>
            </a:r>
            <a:r>
              <a:rPr lang="en-US" sz="2500" dirty="0" err="1">
                <a:latin typeface="Times New Roman" pitchFamily="18" charset="0"/>
                <a:cs typeface="Times New Roman" pitchFamily="18" charset="0"/>
              </a:rPr>
              <a:t>Pozzolana</a:t>
            </a:r>
            <a:r>
              <a:rPr lang="en-US" sz="2500" dirty="0">
                <a:latin typeface="Times New Roman" pitchFamily="18" charset="0"/>
                <a:cs typeface="Times New Roman" pitchFamily="18" charset="0"/>
              </a:rPr>
              <a:t> </a:t>
            </a:r>
            <a:r>
              <a:rPr lang="en-US" sz="2500" dirty="0" smtClean="0">
                <a:latin typeface="Times New Roman" pitchFamily="18" charset="0"/>
                <a:cs typeface="Times New Roman" pitchFamily="18" charset="0"/>
              </a:rPr>
              <a:t>Cement</a:t>
            </a:r>
            <a:endParaRPr lang="en-US" sz="2500" dirty="0">
              <a:latin typeface="Times New Roman" pitchFamily="18" charset="0"/>
              <a:cs typeface="Times New Roman" pitchFamily="18" charset="0"/>
            </a:endParaRPr>
          </a:p>
        </p:txBody>
      </p:sp>
    </p:spTree>
    <p:extLst>
      <p:ext uri="{BB962C8B-B14F-4D97-AF65-F5344CB8AC3E}">
        <p14:creationId xmlns:p14="http://schemas.microsoft.com/office/powerpoint/2010/main" xmlns="" val="3381986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52399"/>
            <a:ext cx="8229600" cy="956481"/>
          </a:xfrm>
        </p:spPr>
        <p:txBody>
          <a:bodyPr/>
          <a:lstStyle/>
          <a:p>
            <a:r>
              <a:rPr lang="en-US" b="1" dirty="0">
                <a:latin typeface="Times New Roman" pitchFamily="18" charset="0"/>
                <a:cs typeface="Times New Roman" pitchFamily="18" charset="0"/>
              </a:rPr>
              <a:t>TYPES OF CEMENT</a:t>
            </a:r>
            <a:endParaRPr lang="hi-IN" dirty="0"/>
          </a:p>
        </p:txBody>
      </p:sp>
      <p:sp>
        <p:nvSpPr>
          <p:cNvPr id="3" name="Content Placeholder 2"/>
          <p:cNvSpPr>
            <a:spLocks noGrp="1"/>
          </p:cNvSpPr>
          <p:nvPr>
            <p:ph sz="half" idx="1"/>
          </p:nvPr>
        </p:nvSpPr>
        <p:spPr>
          <a:xfrm>
            <a:off x="990600" y="990600"/>
            <a:ext cx="7162800" cy="5562600"/>
          </a:xfrm>
        </p:spPr>
        <p:txBody>
          <a:bodyPr>
            <a:normAutofit fontScale="85000" lnSpcReduction="10000"/>
          </a:bodyPr>
          <a:lstStyle/>
          <a:p>
            <a:pPr marL="514350" indent="-514350">
              <a:lnSpc>
                <a:spcPct val="170000"/>
              </a:lnSpc>
              <a:buFont typeface="+mj-lt"/>
              <a:buAutoNum type="arabicPeriod" startAt="8"/>
            </a:pPr>
            <a:r>
              <a:rPr lang="en-US" sz="2900" dirty="0">
                <a:latin typeface="Times New Roman" pitchFamily="18" charset="0"/>
                <a:cs typeface="Times New Roman" pitchFamily="18" charset="0"/>
              </a:rPr>
              <a:t>Portland Slag Cement</a:t>
            </a:r>
          </a:p>
          <a:p>
            <a:pPr marL="514350" indent="-514350">
              <a:lnSpc>
                <a:spcPct val="170000"/>
              </a:lnSpc>
              <a:buFont typeface="+mj-lt"/>
              <a:buAutoNum type="arabicPeriod" startAt="8"/>
            </a:pPr>
            <a:r>
              <a:rPr lang="en-US" sz="2900" dirty="0">
                <a:latin typeface="Times New Roman" pitchFamily="18" charset="0"/>
                <a:cs typeface="Times New Roman" pitchFamily="18" charset="0"/>
              </a:rPr>
              <a:t>High Alumina Cement</a:t>
            </a:r>
          </a:p>
          <a:p>
            <a:pPr marL="514350" indent="-514350">
              <a:lnSpc>
                <a:spcPct val="170000"/>
              </a:lnSpc>
              <a:buFont typeface="+mj-lt"/>
              <a:buAutoNum type="arabicPeriod" startAt="8"/>
            </a:pPr>
            <a:r>
              <a:rPr lang="en-US" sz="2900" dirty="0">
                <a:latin typeface="Times New Roman" pitchFamily="18" charset="0"/>
                <a:cs typeface="Times New Roman" pitchFamily="18" charset="0"/>
              </a:rPr>
              <a:t>Air Entraining Cement</a:t>
            </a:r>
          </a:p>
          <a:p>
            <a:pPr marL="514350" indent="-514350">
              <a:lnSpc>
                <a:spcPct val="170000"/>
              </a:lnSpc>
              <a:buFont typeface="+mj-lt"/>
              <a:buAutoNum type="arabicPeriod" startAt="8"/>
            </a:pPr>
            <a:r>
              <a:rPr lang="en-US" sz="2900" dirty="0" err="1">
                <a:latin typeface="Times New Roman" pitchFamily="18" charset="0"/>
                <a:cs typeface="Times New Roman" pitchFamily="18" charset="0"/>
              </a:rPr>
              <a:t>Supersulphated</a:t>
            </a:r>
            <a:r>
              <a:rPr lang="en-US" sz="2900" dirty="0">
                <a:latin typeface="Times New Roman" pitchFamily="18" charset="0"/>
                <a:cs typeface="Times New Roman" pitchFamily="18" charset="0"/>
              </a:rPr>
              <a:t> Cement</a:t>
            </a:r>
          </a:p>
          <a:p>
            <a:pPr marL="514350" indent="-514350">
              <a:lnSpc>
                <a:spcPct val="170000"/>
              </a:lnSpc>
              <a:buFont typeface="+mj-lt"/>
              <a:buAutoNum type="arabicPeriod" startAt="8"/>
            </a:pPr>
            <a:r>
              <a:rPr lang="en-US" sz="2900" dirty="0">
                <a:latin typeface="Times New Roman" pitchFamily="18" charset="0"/>
                <a:cs typeface="Times New Roman" pitchFamily="18" charset="0"/>
              </a:rPr>
              <a:t>Masonry Cement</a:t>
            </a:r>
          </a:p>
          <a:p>
            <a:pPr marL="514350" indent="-514350">
              <a:lnSpc>
                <a:spcPct val="170000"/>
              </a:lnSpc>
              <a:buFont typeface="+mj-lt"/>
              <a:buAutoNum type="arabicPeriod" startAt="8"/>
            </a:pPr>
            <a:r>
              <a:rPr lang="en-US" sz="2900" dirty="0">
                <a:latin typeface="Times New Roman" pitchFamily="18" charset="0"/>
                <a:cs typeface="Times New Roman" pitchFamily="18" charset="0"/>
              </a:rPr>
              <a:t>Expansive Cement</a:t>
            </a:r>
          </a:p>
          <a:p>
            <a:pPr marL="514350" indent="-514350">
              <a:lnSpc>
                <a:spcPct val="170000"/>
              </a:lnSpc>
              <a:buFont typeface="+mj-lt"/>
              <a:buAutoNum type="arabicPeriod" startAt="8"/>
            </a:pPr>
            <a:r>
              <a:rPr lang="en-US" sz="2900" dirty="0">
                <a:latin typeface="Times New Roman" pitchFamily="18" charset="0"/>
                <a:cs typeface="Times New Roman" pitchFamily="18" charset="0"/>
              </a:rPr>
              <a:t>Colored Cement</a:t>
            </a:r>
          </a:p>
          <a:p>
            <a:pPr marL="514350" indent="-514350">
              <a:lnSpc>
                <a:spcPct val="170000"/>
              </a:lnSpc>
              <a:buFont typeface="+mj-lt"/>
              <a:buAutoNum type="arabicPeriod" startAt="8"/>
            </a:pPr>
            <a:r>
              <a:rPr lang="en-US" sz="2900" dirty="0">
                <a:latin typeface="Times New Roman" pitchFamily="18" charset="0"/>
                <a:cs typeface="Times New Roman" pitchFamily="18" charset="0"/>
              </a:rPr>
              <a:t>White Cement</a:t>
            </a:r>
          </a:p>
          <a:p>
            <a:endParaRPr lang="hi-IN" dirty="0"/>
          </a:p>
        </p:txBody>
      </p:sp>
    </p:spTree>
    <p:extLst>
      <p:ext uri="{BB962C8B-B14F-4D97-AF65-F5344CB8AC3E}">
        <p14:creationId xmlns:p14="http://schemas.microsoft.com/office/powerpoint/2010/main" xmlns="" val="10309353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486400"/>
          </a:xfrm>
        </p:spPr>
        <p:txBody>
          <a:bodyPr>
            <a:noAutofit/>
          </a:bodyPr>
          <a:lstStyle/>
          <a:p>
            <a:pPr marL="0" indent="0" algn="just">
              <a:lnSpc>
                <a:spcPct val="170000"/>
              </a:lnSpc>
              <a:spcBef>
                <a:spcPts val="0"/>
              </a:spcBef>
              <a:buNone/>
            </a:pPr>
            <a:r>
              <a:rPr lang="en-US" sz="2400" b="1" dirty="0">
                <a:latin typeface="Times New Roman" pitchFamily="18" charset="0"/>
                <a:cs typeface="Times New Roman" pitchFamily="18" charset="0"/>
              </a:rPr>
              <a:t>(1) </a:t>
            </a:r>
            <a:r>
              <a:rPr lang="en-US" sz="2500" b="1" dirty="0">
                <a:latin typeface="Times New Roman" pitchFamily="18" charset="0"/>
                <a:cs typeface="Times New Roman" pitchFamily="18" charset="0"/>
              </a:rPr>
              <a:t>ORDINARY PORTLAND CEMENT:</a:t>
            </a:r>
          </a:p>
          <a:p>
            <a:pPr algn="just">
              <a:lnSpc>
                <a:spcPct val="170000"/>
              </a:lnSpc>
              <a:spcBef>
                <a:spcPts val="0"/>
              </a:spcBef>
            </a:pPr>
            <a:r>
              <a:rPr lang="en-US" sz="2500" dirty="0" smtClean="0">
                <a:latin typeface="Times New Roman" pitchFamily="18" charset="0"/>
                <a:cs typeface="Times New Roman" pitchFamily="18" charset="0"/>
              </a:rPr>
              <a:t>It </a:t>
            </a:r>
            <a:r>
              <a:rPr lang="en-US" sz="2500" dirty="0">
                <a:latin typeface="Times New Roman" pitchFamily="18" charset="0"/>
                <a:cs typeface="Times New Roman" pitchFamily="18" charset="0"/>
              </a:rPr>
              <a:t>is called Portland cement because </a:t>
            </a:r>
            <a:r>
              <a:rPr lang="en-US" sz="2500" dirty="0" smtClean="0">
                <a:latin typeface="Times New Roman" pitchFamily="18" charset="0"/>
                <a:cs typeface="Times New Roman" pitchFamily="18" charset="0"/>
              </a:rPr>
              <a:t>on hardening </a:t>
            </a:r>
            <a:r>
              <a:rPr lang="en-US" sz="2500" dirty="0">
                <a:latin typeface="Times New Roman" pitchFamily="18" charset="0"/>
                <a:cs typeface="Times New Roman" pitchFamily="18" charset="0"/>
              </a:rPr>
              <a:t>(setting) its colour resembles to </a:t>
            </a:r>
            <a:r>
              <a:rPr lang="en-US" sz="2500" dirty="0" smtClean="0">
                <a:latin typeface="Times New Roman" pitchFamily="18" charset="0"/>
                <a:cs typeface="Times New Roman" pitchFamily="18" charset="0"/>
              </a:rPr>
              <a:t>rocks near </a:t>
            </a:r>
            <a:r>
              <a:rPr lang="en-US" sz="2500" dirty="0">
                <a:latin typeface="Times New Roman" pitchFamily="18" charset="0"/>
                <a:cs typeface="Times New Roman" pitchFamily="18" charset="0"/>
              </a:rPr>
              <a:t>Portland in England. It was first of </a:t>
            </a:r>
            <a:r>
              <a:rPr lang="en-US" sz="2500" dirty="0" smtClean="0">
                <a:latin typeface="Times New Roman" pitchFamily="18" charset="0"/>
                <a:cs typeface="Times New Roman" pitchFamily="18" charset="0"/>
              </a:rPr>
              <a:t>all introduced </a:t>
            </a:r>
            <a:r>
              <a:rPr lang="en-US" sz="2500" dirty="0">
                <a:latin typeface="Times New Roman" pitchFamily="18" charset="0"/>
                <a:cs typeface="Times New Roman" pitchFamily="18" charset="0"/>
              </a:rPr>
              <a:t>in 1824 by Joseph Asp din, England.</a:t>
            </a:r>
          </a:p>
          <a:p>
            <a:pPr algn="just">
              <a:lnSpc>
                <a:spcPct val="170000"/>
              </a:lnSpc>
              <a:spcBef>
                <a:spcPts val="0"/>
              </a:spcBef>
            </a:pPr>
            <a:r>
              <a:rPr lang="en-US" sz="2500" dirty="0" smtClean="0">
                <a:latin typeface="Times New Roman" pitchFamily="18" charset="0"/>
                <a:cs typeface="Times New Roman" pitchFamily="18" charset="0"/>
              </a:rPr>
              <a:t>Most </a:t>
            </a:r>
            <a:r>
              <a:rPr lang="en-US" sz="2500" dirty="0">
                <a:latin typeface="Times New Roman" pitchFamily="18" charset="0"/>
                <a:cs typeface="Times New Roman" pitchFamily="18" charset="0"/>
              </a:rPr>
              <a:t>important </a:t>
            </a:r>
            <a:r>
              <a:rPr lang="en-US" sz="2500" dirty="0" smtClean="0">
                <a:latin typeface="Times New Roman" pitchFamily="18" charset="0"/>
                <a:cs typeface="Times New Roman" pitchFamily="18" charset="0"/>
              </a:rPr>
              <a:t>and Common type</a:t>
            </a:r>
            <a:endParaRPr lang="en-US" sz="2500" dirty="0">
              <a:latin typeface="Times New Roman" pitchFamily="18" charset="0"/>
              <a:cs typeface="Times New Roman" pitchFamily="18" charset="0"/>
            </a:endParaRPr>
          </a:p>
          <a:p>
            <a:pPr algn="just">
              <a:lnSpc>
                <a:spcPct val="170000"/>
              </a:lnSpc>
              <a:spcBef>
                <a:spcPts val="0"/>
              </a:spcBef>
            </a:pPr>
            <a:r>
              <a:rPr lang="en-US" sz="2500" dirty="0" smtClean="0">
                <a:latin typeface="Times New Roman" pitchFamily="18" charset="0"/>
                <a:cs typeface="Times New Roman" pitchFamily="18" charset="0"/>
              </a:rPr>
              <a:t>Classified </a:t>
            </a:r>
            <a:r>
              <a:rPr lang="en-US" sz="2500" dirty="0">
                <a:latin typeface="Times New Roman" pitchFamily="18" charset="0"/>
                <a:cs typeface="Times New Roman" pitchFamily="18" charset="0"/>
              </a:rPr>
              <a:t>into three grades, namely 33 grade</a:t>
            </a:r>
            <a:r>
              <a:rPr lang="en-US" sz="2500" dirty="0" smtClean="0">
                <a:latin typeface="Times New Roman" pitchFamily="18" charset="0"/>
                <a:cs typeface="Times New Roman" pitchFamily="18" charset="0"/>
              </a:rPr>
              <a:t>, 43 </a:t>
            </a:r>
            <a:r>
              <a:rPr lang="en-US" sz="2500" dirty="0">
                <a:latin typeface="Times New Roman" pitchFamily="18" charset="0"/>
                <a:cs typeface="Times New Roman" pitchFamily="18" charset="0"/>
              </a:rPr>
              <a:t>grade and 53 grade</a:t>
            </a:r>
            <a:r>
              <a:rPr lang="en-US" sz="2500" dirty="0" smtClean="0">
                <a:latin typeface="Times New Roman" pitchFamily="18" charset="0"/>
                <a:cs typeface="Times New Roman" pitchFamily="18" charset="0"/>
              </a:rPr>
              <a:t>.</a:t>
            </a:r>
          </a:p>
        </p:txBody>
      </p:sp>
    </p:spTree>
    <p:extLst>
      <p:ext uri="{BB962C8B-B14F-4D97-AF65-F5344CB8AC3E}">
        <p14:creationId xmlns:p14="http://schemas.microsoft.com/office/powerpoint/2010/main" xmlns="" val="7998957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229600" cy="6400800"/>
          </a:xfrm>
        </p:spPr>
        <p:txBody>
          <a:bodyPr>
            <a:normAutofit fontScale="62500" lnSpcReduction="20000"/>
          </a:bodyPr>
          <a:lstStyle/>
          <a:p>
            <a:pPr marL="0" indent="0" algn="just">
              <a:lnSpc>
                <a:spcPct val="170000"/>
              </a:lnSpc>
              <a:spcBef>
                <a:spcPts val="0"/>
              </a:spcBef>
              <a:buNone/>
            </a:pPr>
            <a:r>
              <a:rPr lang="en-US" b="1" dirty="0" smtClean="0">
                <a:latin typeface="Times New Roman" pitchFamily="18" charset="0"/>
                <a:cs typeface="Times New Roman" pitchFamily="18" charset="0"/>
              </a:rPr>
              <a:t>Chemical Composition of  O. P. Cement:</a:t>
            </a:r>
          </a:p>
          <a:p>
            <a:pPr algn="just">
              <a:lnSpc>
                <a:spcPct val="170000"/>
              </a:lnSpc>
              <a:spcBef>
                <a:spcPts val="0"/>
              </a:spcBef>
            </a:pPr>
            <a:r>
              <a:rPr lang="en-US" sz="3800" dirty="0" smtClean="0">
                <a:latin typeface="Times New Roman" pitchFamily="18" charset="0"/>
                <a:cs typeface="Times New Roman" pitchFamily="18" charset="0"/>
              </a:rPr>
              <a:t>O.P.C has the following approximate chemical composition:</a:t>
            </a:r>
          </a:p>
          <a:p>
            <a:pPr algn="just">
              <a:lnSpc>
                <a:spcPct val="170000"/>
              </a:lnSpc>
              <a:spcBef>
                <a:spcPts val="0"/>
              </a:spcBef>
            </a:pPr>
            <a:r>
              <a:rPr lang="en-US" sz="3800" dirty="0" smtClean="0">
                <a:latin typeface="Times New Roman" pitchFamily="18" charset="0"/>
                <a:cs typeface="Times New Roman" pitchFamily="18" charset="0"/>
              </a:rPr>
              <a:t>The major constituents are:</a:t>
            </a:r>
          </a:p>
          <a:p>
            <a:pPr algn="just">
              <a:lnSpc>
                <a:spcPct val="170000"/>
              </a:lnSpc>
              <a:spcBef>
                <a:spcPts val="0"/>
              </a:spcBef>
            </a:pPr>
            <a:r>
              <a:rPr lang="en-US" sz="3800" dirty="0" smtClean="0">
                <a:latin typeface="Times New Roman" pitchFamily="18" charset="0"/>
                <a:cs typeface="Times New Roman" pitchFamily="18" charset="0"/>
              </a:rPr>
              <a:t>1. Lime (</a:t>
            </a:r>
            <a:r>
              <a:rPr lang="en-US" sz="3800" dirty="0" err="1" smtClean="0">
                <a:latin typeface="Times New Roman" pitchFamily="18" charset="0"/>
                <a:cs typeface="Times New Roman" pitchFamily="18" charset="0"/>
              </a:rPr>
              <a:t>CaO</a:t>
            </a:r>
            <a:r>
              <a:rPr lang="en-US" sz="3800" dirty="0" smtClean="0">
                <a:latin typeface="Times New Roman" pitchFamily="18" charset="0"/>
                <a:cs typeface="Times New Roman" pitchFamily="18" charset="0"/>
              </a:rPr>
              <a:t>) 60- 63%</a:t>
            </a:r>
          </a:p>
          <a:p>
            <a:pPr algn="just">
              <a:lnSpc>
                <a:spcPct val="170000"/>
              </a:lnSpc>
              <a:spcBef>
                <a:spcPts val="0"/>
              </a:spcBef>
            </a:pPr>
            <a:r>
              <a:rPr lang="it-IT" sz="3800" dirty="0" smtClean="0">
                <a:latin typeface="Times New Roman" pitchFamily="18" charset="0"/>
                <a:cs typeface="Times New Roman" pitchFamily="18" charset="0"/>
              </a:rPr>
              <a:t>2. Silica (SiO</a:t>
            </a:r>
            <a:r>
              <a:rPr lang="it-IT" sz="3800" baseline="-25000" dirty="0" smtClean="0">
                <a:latin typeface="Times New Roman" pitchFamily="18" charset="0"/>
                <a:cs typeface="Times New Roman" pitchFamily="18" charset="0"/>
              </a:rPr>
              <a:t>2</a:t>
            </a:r>
            <a:r>
              <a:rPr lang="it-IT" sz="3800" dirty="0" smtClean="0">
                <a:latin typeface="Times New Roman" pitchFamily="18" charset="0"/>
                <a:cs typeface="Times New Roman" pitchFamily="18" charset="0"/>
              </a:rPr>
              <a:t>) 17- 25%</a:t>
            </a:r>
          </a:p>
          <a:p>
            <a:pPr algn="just">
              <a:lnSpc>
                <a:spcPct val="170000"/>
              </a:lnSpc>
              <a:spcBef>
                <a:spcPts val="0"/>
              </a:spcBef>
            </a:pPr>
            <a:r>
              <a:rPr lang="en-US" sz="3800" dirty="0" smtClean="0">
                <a:latin typeface="Times New Roman" pitchFamily="18" charset="0"/>
                <a:cs typeface="Times New Roman" pitchFamily="18" charset="0"/>
              </a:rPr>
              <a:t>3. Alumina (Al</a:t>
            </a:r>
            <a:r>
              <a:rPr lang="en-US" sz="3800" baseline="-25000" dirty="0" smtClean="0">
                <a:latin typeface="Times New Roman" pitchFamily="18" charset="0"/>
                <a:cs typeface="Times New Roman" pitchFamily="18" charset="0"/>
              </a:rPr>
              <a:t>2</a:t>
            </a:r>
            <a:r>
              <a:rPr lang="en-US" sz="3800" dirty="0" smtClean="0">
                <a:latin typeface="Times New Roman" pitchFamily="18" charset="0"/>
                <a:cs typeface="Times New Roman" pitchFamily="18" charset="0"/>
              </a:rPr>
              <a:t>O</a:t>
            </a:r>
            <a:r>
              <a:rPr lang="en-US" sz="3800" baseline="-25000" dirty="0" smtClean="0">
                <a:latin typeface="Times New Roman" pitchFamily="18" charset="0"/>
                <a:cs typeface="Times New Roman" pitchFamily="18" charset="0"/>
              </a:rPr>
              <a:t>3</a:t>
            </a:r>
            <a:r>
              <a:rPr lang="en-US" sz="3800" dirty="0" smtClean="0">
                <a:latin typeface="Times New Roman" pitchFamily="18" charset="0"/>
                <a:cs typeface="Times New Roman" pitchFamily="18" charset="0"/>
              </a:rPr>
              <a:t>) 03- 08%</a:t>
            </a:r>
          </a:p>
          <a:p>
            <a:pPr marL="0" indent="0">
              <a:lnSpc>
                <a:spcPct val="170000"/>
              </a:lnSpc>
              <a:buNone/>
            </a:pPr>
            <a:r>
              <a:rPr lang="en-US" sz="3800" b="1" dirty="0" smtClean="0">
                <a:latin typeface="Times New Roman" pitchFamily="18" charset="0"/>
                <a:cs typeface="Times New Roman" pitchFamily="18" charset="0"/>
              </a:rPr>
              <a:t>The auxiliary constituents are:</a:t>
            </a:r>
          </a:p>
          <a:p>
            <a:pPr>
              <a:lnSpc>
                <a:spcPct val="170000"/>
              </a:lnSpc>
            </a:pPr>
            <a:r>
              <a:rPr lang="pt-BR" sz="3800" dirty="0" smtClean="0">
                <a:latin typeface="Times New Roman" pitchFamily="18" charset="0"/>
                <a:cs typeface="Times New Roman" pitchFamily="18" charset="0"/>
              </a:rPr>
              <a:t>1. Iron oxide (Fe</a:t>
            </a:r>
            <a:r>
              <a:rPr lang="pt-BR" sz="3800" baseline="-25000" dirty="0" smtClean="0">
                <a:latin typeface="Times New Roman" pitchFamily="18" charset="0"/>
                <a:cs typeface="Times New Roman" pitchFamily="18" charset="0"/>
              </a:rPr>
              <a:t>2</a:t>
            </a:r>
            <a:r>
              <a:rPr lang="pt-BR" sz="3800" dirty="0" smtClean="0">
                <a:latin typeface="Times New Roman" pitchFamily="18" charset="0"/>
                <a:cs typeface="Times New Roman" pitchFamily="18" charset="0"/>
              </a:rPr>
              <a:t>O</a:t>
            </a:r>
            <a:r>
              <a:rPr lang="pt-BR" sz="3800" baseline="-25000" dirty="0" smtClean="0">
                <a:latin typeface="Times New Roman" pitchFamily="18" charset="0"/>
                <a:cs typeface="Times New Roman" pitchFamily="18" charset="0"/>
              </a:rPr>
              <a:t>3</a:t>
            </a:r>
            <a:r>
              <a:rPr lang="pt-BR" sz="3800" dirty="0" smtClean="0">
                <a:latin typeface="Times New Roman" pitchFamily="18" charset="0"/>
                <a:cs typeface="Times New Roman" pitchFamily="18" charset="0"/>
              </a:rPr>
              <a:t>) 0.5- 06%</a:t>
            </a:r>
          </a:p>
          <a:p>
            <a:pPr>
              <a:lnSpc>
                <a:spcPct val="170000"/>
              </a:lnSpc>
            </a:pPr>
            <a:r>
              <a:rPr lang="it-IT" sz="3800" dirty="0" smtClean="0">
                <a:latin typeface="Times New Roman" pitchFamily="18" charset="0"/>
                <a:cs typeface="Times New Roman" pitchFamily="18" charset="0"/>
              </a:rPr>
              <a:t>2. Magnesia (MgO) 1.5- 03%</a:t>
            </a:r>
          </a:p>
          <a:p>
            <a:pPr>
              <a:lnSpc>
                <a:spcPct val="170000"/>
              </a:lnSpc>
            </a:pPr>
            <a:r>
              <a:rPr lang="en-US" sz="3800" dirty="0" smtClean="0">
                <a:latin typeface="Times New Roman" pitchFamily="18" charset="0"/>
                <a:cs typeface="Times New Roman" pitchFamily="18" charset="0"/>
              </a:rPr>
              <a:t>3. Sulphur Tri Oxide (SO</a:t>
            </a:r>
            <a:r>
              <a:rPr lang="en-US" sz="3800" baseline="-25000" dirty="0" smtClean="0">
                <a:latin typeface="Times New Roman" pitchFamily="18" charset="0"/>
                <a:cs typeface="Times New Roman" pitchFamily="18" charset="0"/>
              </a:rPr>
              <a:t>3</a:t>
            </a:r>
            <a:r>
              <a:rPr lang="en-US" sz="3800" dirty="0" smtClean="0">
                <a:latin typeface="Times New Roman" pitchFamily="18" charset="0"/>
                <a:cs typeface="Times New Roman" pitchFamily="18" charset="0"/>
              </a:rPr>
              <a:t>) 01- 02%</a:t>
            </a:r>
          </a:p>
          <a:p>
            <a:pPr>
              <a:lnSpc>
                <a:spcPct val="170000"/>
              </a:lnSpc>
            </a:pPr>
            <a:r>
              <a:rPr lang="en-US" sz="3800" dirty="0" smtClean="0">
                <a:latin typeface="Times New Roman" pitchFamily="18" charset="0"/>
                <a:cs typeface="Times New Roman" pitchFamily="18" charset="0"/>
              </a:rPr>
              <a:t>4. Gypsum 01 to 04%</a:t>
            </a:r>
            <a:endParaRPr lang="en-US" sz="3800" dirty="0">
              <a:latin typeface="Times New Roman" pitchFamily="18" charset="0"/>
              <a:cs typeface="Times New Roman" pitchFamily="18" charset="0"/>
            </a:endParaRPr>
          </a:p>
        </p:txBody>
      </p:sp>
    </p:spTree>
    <p:extLst>
      <p:ext uri="{BB962C8B-B14F-4D97-AF65-F5344CB8AC3E}">
        <p14:creationId xmlns:p14="http://schemas.microsoft.com/office/powerpoint/2010/main" xmlns="" val="5162347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a:normAutofit fontScale="85000" lnSpcReduction="20000"/>
          </a:bodyPr>
          <a:lstStyle/>
          <a:p>
            <a:pPr marL="0" indent="0" algn="just">
              <a:lnSpc>
                <a:spcPct val="160000"/>
              </a:lnSpc>
              <a:buNone/>
            </a:pPr>
            <a:r>
              <a:rPr lang="en-US" b="1" dirty="0" smtClean="0">
                <a:latin typeface="Times New Roman" pitchFamily="18" charset="0"/>
                <a:cs typeface="Times New Roman" pitchFamily="18" charset="0"/>
              </a:rPr>
              <a:t>(1) </a:t>
            </a:r>
            <a:r>
              <a:rPr lang="en-US" b="1" dirty="0">
                <a:latin typeface="Times New Roman" pitchFamily="18" charset="0"/>
                <a:cs typeface="Times New Roman" pitchFamily="18" charset="0"/>
              </a:rPr>
              <a:t>Lime (</a:t>
            </a:r>
            <a:r>
              <a:rPr lang="en-US" b="1" dirty="0" err="1">
                <a:latin typeface="Times New Roman" pitchFamily="18" charset="0"/>
                <a:cs typeface="Times New Roman" pitchFamily="18" charset="0"/>
              </a:rPr>
              <a:t>CaO</a:t>
            </a:r>
            <a:r>
              <a:rPr lang="en-US" b="1" dirty="0">
                <a:latin typeface="Times New Roman" pitchFamily="18" charset="0"/>
                <a:cs typeface="Times New Roman" pitchFamily="18" charset="0"/>
              </a:rPr>
              <a:t>):</a:t>
            </a:r>
            <a:endParaRPr lang="en-US" dirty="0" smtClean="0">
              <a:latin typeface="Times New Roman" pitchFamily="18" charset="0"/>
              <a:cs typeface="Times New Roman" pitchFamily="18" charset="0"/>
            </a:endParaRPr>
          </a:p>
          <a:p>
            <a:pPr algn="just">
              <a:lnSpc>
                <a:spcPct val="160000"/>
              </a:lnSpc>
            </a:pPr>
            <a:r>
              <a:rPr lang="en-US" dirty="0" smtClean="0">
                <a:latin typeface="Times New Roman" pitchFamily="18" charset="0"/>
                <a:cs typeface="Times New Roman" pitchFamily="18" charset="0"/>
              </a:rPr>
              <a:t>Lime </a:t>
            </a:r>
            <a:r>
              <a:rPr lang="en-US" dirty="0">
                <a:latin typeface="Times New Roman" pitchFamily="18" charset="0"/>
                <a:cs typeface="Times New Roman" pitchFamily="18" charset="0"/>
              </a:rPr>
              <a:t>forms nearly two-third (2/3) of </a:t>
            </a:r>
            <a:r>
              <a:rPr lang="en-US" dirty="0" smtClean="0">
                <a:latin typeface="Times New Roman" pitchFamily="18" charset="0"/>
                <a:cs typeface="Times New Roman" pitchFamily="18" charset="0"/>
              </a:rPr>
              <a:t>the cement</a:t>
            </a:r>
            <a:r>
              <a:rPr lang="en-US" dirty="0">
                <a:latin typeface="Times New Roman" pitchFamily="18" charset="0"/>
                <a:cs typeface="Times New Roman" pitchFamily="18" charset="0"/>
              </a:rPr>
              <a:t>. Therefore sufficient quantity of the </a:t>
            </a:r>
            <a:r>
              <a:rPr lang="en-US" dirty="0" smtClean="0">
                <a:latin typeface="Times New Roman" pitchFamily="18" charset="0"/>
                <a:cs typeface="Times New Roman" pitchFamily="18" charset="0"/>
              </a:rPr>
              <a:t>lime must </a:t>
            </a:r>
            <a:r>
              <a:rPr lang="en-US" dirty="0">
                <a:latin typeface="Times New Roman" pitchFamily="18" charset="0"/>
                <a:cs typeface="Times New Roman" pitchFamily="18" charset="0"/>
              </a:rPr>
              <a:t>be in the raw materials for the </a:t>
            </a:r>
            <a:r>
              <a:rPr lang="en-US" dirty="0" smtClean="0">
                <a:latin typeface="Times New Roman" pitchFamily="18" charset="0"/>
                <a:cs typeface="Times New Roman" pitchFamily="18" charset="0"/>
              </a:rPr>
              <a:t>manufacturing of </a:t>
            </a:r>
            <a:r>
              <a:rPr lang="en-US" dirty="0">
                <a:latin typeface="Times New Roman" pitchFamily="18" charset="0"/>
                <a:cs typeface="Times New Roman" pitchFamily="18" charset="0"/>
              </a:rPr>
              <a:t>cement.</a:t>
            </a:r>
          </a:p>
          <a:p>
            <a:pPr algn="just">
              <a:lnSpc>
                <a:spcPct val="160000"/>
              </a:lnSpc>
            </a:pPr>
            <a:r>
              <a:rPr lang="en-US" dirty="0" smtClean="0">
                <a:latin typeface="Times New Roman" pitchFamily="18" charset="0"/>
                <a:cs typeface="Times New Roman" pitchFamily="18" charset="0"/>
              </a:rPr>
              <a:t>Its </a:t>
            </a:r>
            <a:r>
              <a:rPr lang="en-US" dirty="0">
                <a:latin typeface="Times New Roman" pitchFamily="18" charset="0"/>
                <a:cs typeface="Times New Roman" pitchFamily="18" charset="0"/>
              </a:rPr>
              <a:t>proportion has an important effect on </a:t>
            </a:r>
            <a:r>
              <a:rPr lang="en-US" dirty="0" smtClean="0">
                <a:latin typeface="Times New Roman" pitchFamily="18" charset="0"/>
                <a:cs typeface="Times New Roman" pitchFamily="18" charset="0"/>
              </a:rPr>
              <a:t>the cement</a:t>
            </a:r>
            <a:r>
              <a:rPr lang="en-US" dirty="0">
                <a:latin typeface="Times New Roman" pitchFamily="18" charset="0"/>
                <a:cs typeface="Times New Roman" pitchFamily="18" charset="0"/>
              </a:rPr>
              <a:t>. Sufficient quantity of lime forms </a:t>
            </a:r>
            <a:r>
              <a:rPr lang="en-US" dirty="0" err="1" smtClean="0">
                <a:latin typeface="Times New Roman" pitchFamily="18" charset="0"/>
                <a:cs typeface="Times New Roman" pitchFamily="18" charset="0"/>
              </a:rPr>
              <a:t>dicalcium</a:t>
            </a:r>
            <a:r>
              <a:rPr lang="en-US" dirty="0" smtClean="0">
                <a:latin typeface="Times New Roman" pitchFamily="18" charset="0"/>
                <a:cs typeface="Times New Roman" pitchFamily="18" charset="0"/>
              </a:rPr>
              <a:t> silicate </a:t>
            </a:r>
            <a:r>
              <a:rPr lang="en-US" dirty="0">
                <a:latin typeface="Times New Roman" pitchFamily="18" charset="0"/>
                <a:cs typeface="Times New Roman" pitchFamily="18" charset="0"/>
              </a:rPr>
              <a:t>and tri-calcium silicate in </a:t>
            </a:r>
            <a:r>
              <a:rPr lang="en-US" dirty="0" smtClean="0">
                <a:latin typeface="Times New Roman" pitchFamily="18" charset="0"/>
                <a:cs typeface="Times New Roman" pitchFamily="18" charset="0"/>
              </a:rPr>
              <a:t>the manufacturing </a:t>
            </a:r>
            <a:r>
              <a:rPr lang="en-US" dirty="0">
                <a:latin typeface="Times New Roman" pitchFamily="18" charset="0"/>
                <a:cs typeface="Times New Roman" pitchFamily="18" charset="0"/>
              </a:rPr>
              <a:t>of cement.</a:t>
            </a:r>
          </a:p>
          <a:p>
            <a:pPr algn="just">
              <a:lnSpc>
                <a:spcPct val="160000"/>
              </a:lnSpc>
            </a:pPr>
            <a:r>
              <a:rPr lang="en-US" dirty="0" smtClean="0">
                <a:latin typeface="Times New Roman" pitchFamily="18" charset="0"/>
                <a:cs typeface="Times New Roman" pitchFamily="18" charset="0"/>
              </a:rPr>
              <a:t>Lime </a:t>
            </a:r>
            <a:r>
              <a:rPr lang="en-US" dirty="0">
                <a:latin typeface="Times New Roman" pitchFamily="18" charset="0"/>
                <a:cs typeface="Times New Roman" pitchFamily="18" charset="0"/>
              </a:rPr>
              <a:t>in excess, causes the cement to </a:t>
            </a:r>
            <a:r>
              <a:rPr lang="en-US" dirty="0" smtClean="0">
                <a:latin typeface="Times New Roman" pitchFamily="18" charset="0"/>
                <a:cs typeface="Times New Roman" pitchFamily="18" charset="0"/>
              </a:rPr>
              <a:t>expand and </a:t>
            </a:r>
            <a:r>
              <a:rPr lang="en-US" dirty="0">
                <a:latin typeface="Times New Roman" pitchFamily="18" charset="0"/>
                <a:cs typeface="Times New Roman" pitchFamily="18" charset="0"/>
              </a:rPr>
              <a:t>disintegrate.</a:t>
            </a:r>
          </a:p>
        </p:txBody>
      </p:sp>
    </p:spTree>
    <p:extLst>
      <p:ext uri="{BB962C8B-B14F-4D97-AF65-F5344CB8AC3E}">
        <p14:creationId xmlns:p14="http://schemas.microsoft.com/office/powerpoint/2010/main" xmlns="" val="24996939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6096000"/>
          </a:xfrm>
        </p:spPr>
        <p:txBody>
          <a:bodyPr>
            <a:normAutofit fontScale="77500" lnSpcReduction="20000"/>
          </a:bodyPr>
          <a:lstStyle/>
          <a:p>
            <a:pPr marL="0" indent="0" algn="just">
              <a:lnSpc>
                <a:spcPct val="160000"/>
              </a:lnSpc>
              <a:buNone/>
            </a:pPr>
            <a:r>
              <a:rPr lang="en-US" b="1" dirty="0" smtClean="0">
                <a:latin typeface="Times New Roman" pitchFamily="18" charset="0"/>
                <a:cs typeface="Times New Roman" pitchFamily="18" charset="0"/>
              </a:rPr>
              <a:t>(2) </a:t>
            </a:r>
            <a:r>
              <a:rPr lang="en-US" b="1" dirty="0">
                <a:latin typeface="Times New Roman" pitchFamily="18" charset="0"/>
                <a:cs typeface="Times New Roman" pitchFamily="18" charset="0"/>
              </a:rPr>
              <a:t>Silica (SiO</a:t>
            </a:r>
            <a:r>
              <a:rPr lang="en-US" b="1" baseline="-25000" dirty="0">
                <a:latin typeface="Times New Roman" pitchFamily="18" charset="0"/>
                <a:cs typeface="Times New Roman" pitchFamily="18" charset="0"/>
              </a:rPr>
              <a:t>2</a:t>
            </a:r>
            <a:r>
              <a:rPr lang="en-US" b="1" dirty="0">
                <a:latin typeface="Times New Roman" pitchFamily="18" charset="0"/>
                <a:cs typeface="Times New Roman" pitchFamily="18" charset="0"/>
              </a:rPr>
              <a:t>):</a:t>
            </a:r>
          </a:p>
          <a:p>
            <a:pPr algn="just">
              <a:lnSpc>
                <a:spcPct val="160000"/>
              </a:lnSpc>
            </a:pPr>
            <a:r>
              <a:rPr lang="en-US" dirty="0" smtClean="0">
                <a:latin typeface="Times New Roman" pitchFamily="18" charset="0"/>
                <a:cs typeface="Times New Roman" pitchFamily="18" charset="0"/>
              </a:rPr>
              <a:t>The </a:t>
            </a:r>
            <a:r>
              <a:rPr lang="en-US" dirty="0">
                <a:latin typeface="Times New Roman" pitchFamily="18" charset="0"/>
                <a:cs typeface="Times New Roman" pitchFamily="18" charset="0"/>
              </a:rPr>
              <a:t>quantity of silica should be enough </a:t>
            </a:r>
            <a:r>
              <a:rPr lang="en-US" dirty="0" smtClean="0">
                <a:latin typeface="Times New Roman" pitchFamily="18" charset="0"/>
                <a:cs typeface="Times New Roman" pitchFamily="18" charset="0"/>
              </a:rPr>
              <a:t>to </a:t>
            </a:r>
            <a:r>
              <a:rPr lang="it-IT" dirty="0" smtClean="0">
                <a:latin typeface="Times New Roman" pitchFamily="18" charset="0"/>
                <a:cs typeface="Times New Roman" pitchFamily="18" charset="0"/>
              </a:rPr>
              <a:t>form </a:t>
            </a:r>
            <a:r>
              <a:rPr lang="it-IT" dirty="0">
                <a:latin typeface="Times New Roman" pitchFamily="18" charset="0"/>
                <a:cs typeface="Times New Roman" pitchFamily="18" charset="0"/>
              </a:rPr>
              <a:t>di-calcium silicate and tri-calcium silicate </a:t>
            </a:r>
            <a:r>
              <a:rPr lang="it-IT" dirty="0" smtClean="0">
                <a:latin typeface="Times New Roman" pitchFamily="18" charset="0"/>
                <a:cs typeface="Times New Roman" pitchFamily="18" charset="0"/>
              </a:rPr>
              <a:t>in </a:t>
            </a:r>
            <a:r>
              <a:rPr lang="en-US" dirty="0" smtClean="0">
                <a:latin typeface="Times New Roman" pitchFamily="18" charset="0"/>
                <a:cs typeface="Times New Roman" pitchFamily="18" charset="0"/>
              </a:rPr>
              <a:t>the </a:t>
            </a:r>
            <a:r>
              <a:rPr lang="en-US" dirty="0">
                <a:latin typeface="Times New Roman" pitchFamily="18" charset="0"/>
                <a:cs typeface="Times New Roman" pitchFamily="18" charset="0"/>
              </a:rPr>
              <a:t>manufacturing of cement.</a:t>
            </a:r>
          </a:p>
          <a:p>
            <a:pPr algn="just">
              <a:lnSpc>
                <a:spcPct val="160000"/>
              </a:lnSpc>
            </a:pPr>
            <a:r>
              <a:rPr lang="en-US" dirty="0" smtClean="0">
                <a:latin typeface="Times New Roman" pitchFamily="18" charset="0"/>
                <a:cs typeface="Times New Roman" pitchFamily="18" charset="0"/>
              </a:rPr>
              <a:t>Silica </a:t>
            </a:r>
            <a:r>
              <a:rPr lang="en-US" dirty="0">
                <a:latin typeface="Times New Roman" pitchFamily="18" charset="0"/>
                <a:cs typeface="Times New Roman" pitchFamily="18" charset="0"/>
              </a:rPr>
              <a:t>gives strength to the cement.</a:t>
            </a:r>
          </a:p>
          <a:p>
            <a:pPr algn="just">
              <a:lnSpc>
                <a:spcPct val="160000"/>
              </a:lnSpc>
            </a:pPr>
            <a:r>
              <a:rPr lang="en-US" dirty="0" smtClean="0">
                <a:latin typeface="Times New Roman" pitchFamily="18" charset="0"/>
                <a:cs typeface="Times New Roman" pitchFamily="18" charset="0"/>
              </a:rPr>
              <a:t>Silica </a:t>
            </a:r>
            <a:r>
              <a:rPr lang="en-US" dirty="0">
                <a:latin typeface="Times New Roman" pitchFamily="18" charset="0"/>
                <a:cs typeface="Times New Roman" pitchFamily="18" charset="0"/>
              </a:rPr>
              <a:t>in excess causes the cement to </a:t>
            </a:r>
            <a:r>
              <a:rPr lang="en-US" dirty="0" smtClean="0">
                <a:latin typeface="Times New Roman" pitchFamily="18" charset="0"/>
                <a:cs typeface="Times New Roman" pitchFamily="18" charset="0"/>
              </a:rPr>
              <a:t>set slowly.</a:t>
            </a:r>
          </a:p>
          <a:p>
            <a:pPr marL="0" indent="0" algn="just">
              <a:lnSpc>
                <a:spcPct val="160000"/>
              </a:lnSpc>
              <a:buNone/>
            </a:pPr>
            <a:r>
              <a:rPr lang="en-US" b="1" dirty="0" smtClean="0">
                <a:latin typeface="Times New Roman" pitchFamily="18" charset="0"/>
                <a:cs typeface="Times New Roman" pitchFamily="18" charset="0"/>
              </a:rPr>
              <a:t>(3) </a:t>
            </a:r>
            <a:r>
              <a:rPr lang="en-US" b="1" dirty="0">
                <a:latin typeface="Times New Roman" pitchFamily="18" charset="0"/>
                <a:cs typeface="Times New Roman" pitchFamily="18" charset="0"/>
              </a:rPr>
              <a:t>Alumina (Al</a:t>
            </a:r>
            <a:r>
              <a:rPr lang="en-US" b="1" baseline="-25000" dirty="0">
                <a:latin typeface="Times New Roman" pitchFamily="18" charset="0"/>
                <a:cs typeface="Times New Roman" pitchFamily="18" charset="0"/>
              </a:rPr>
              <a:t>2</a:t>
            </a:r>
            <a:r>
              <a:rPr lang="en-US" b="1" dirty="0">
                <a:latin typeface="Times New Roman" pitchFamily="18" charset="0"/>
                <a:cs typeface="Times New Roman" pitchFamily="18" charset="0"/>
              </a:rPr>
              <a:t>O</a:t>
            </a:r>
            <a:r>
              <a:rPr lang="en-US" b="1" baseline="-25000" dirty="0">
                <a:latin typeface="Times New Roman" pitchFamily="18" charset="0"/>
                <a:cs typeface="Times New Roman" pitchFamily="18" charset="0"/>
              </a:rPr>
              <a:t>3</a:t>
            </a:r>
            <a:r>
              <a:rPr lang="en-US" b="1" dirty="0">
                <a:latin typeface="Times New Roman" pitchFamily="18" charset="0"/>
                <a:cs typeface="Times New Roman" pitchFamily="18" charset="0"/>
              </a:rPr>
              <a:t>):</a:t>
            </a:r>
          </a:p>
          <a:p>
            <a:pPr algn="just">
              <a:lnSpc>
                <a:spcPct val="160000"/>
              </a:lnSpc>
            </a:pPr>
            <a:r>
              <a:rPr lang="en-US" dirty="0" smtClean="0">
                <a:latin typeface="Times New Roman" pitchFamily="18" charset="0"/>
                <a:cs typeface="Times New Roman" pitchFamily="18" charset="0"/>
              </a:rPr>
              <a:t>Alumina </a:t>
            </a:r>
            <a:r>
              <a:rPr lang="en-US" dirty="0">
                <a:latin typeface="Times New Roman" pitchFamily="18" charset="0"/>
                <a:cs typeface="Times New Roman" pitchFamily="18" charset="0"/>
              </a:rPr>
              <a:t>supports to set quickly to </a:t>
            </a:r>
            <a:r>
              <a:rPr lang="en-US" dirty="0" smtClean="0">
                <a:latin typeface="Times New Roman" pitchFamily="18" charset="0"/>
                <a:cs typeface="Times New Roman" pitchFamily="18" charset="0"/>
              </a:rPr>
              <a:t>the cement</a:t>
            </a:r>
            <a:r>
              <a:rPr lang="en-US" dirty="0">
                <a:latin typeface="Times New Roman" pitchFamily="18" charset="0"/>
                <a:cs typeface="Times New Roman" pitchFamily="18" charset="0"/>
              </a:rPr>
              <a:t>.</a:t>
            </a:r>
          </a:p>
          <a:p>
            <a:pPr algn="just">
              <a:lnSpc>
                <a:spcPct val="160000"/>
              </a:lnSpc>
            </a:pPr>
            <a:r>
              <a:rPr lang="en-US" dirty="0" smtClean="0">
                <a:latin typeface="Times New Roman" pitchFamily="18" charset="0"/>
                <a:cs typeface="Times New Roman" pitchFamily="18" charset="0"/>
              </a:rPr>
              <a:t>Lowers </a:t>
            </a:r>
            <a:r>
              <a:rPr lang="en-US" dirty="0">
                <a:latin typeface="Times New Roman" pitchFamily="18" charset="0"/>
                <a:cs typeface="Times New Roman" pitchFamily="18" charset="0"/>
              </a:rPr>
              <a:t>the clinkering temperature.</a:t>
            </a:r>
          </a:p>
          <a:p>
            <a:pPr algn="just">
              <a:lnSpc>
                <a:spcPct val="160000"/>
              </a:lnSpc>
            </a:pPr>
            <a:r>
              <a:rPr lang="en-US" dirty="0" smtClean="0">
                <a:latin typeface="Times New Roman" pitchFamily="18" charset="0"/>
                <a:cs typeface="Times New Roman" pitchFamily="18" charset="0"/>
              </a:rPr>
              <a:t>Alumina </a:t>
            </a:r>
            <a:r>
              <a:rPr lang="en-US" dirty="0">
                <a:latin typeface="Times New Roman" pitchFamily="18" charset="0"/>
                <a:cs typeface="Times New Roman" pitchFamily="18" charset="0"/>
              </a:rPr>
              <a:t>in excess, reduces the </a:t>
            </a:r>
            <a:r>
              <a:rPr lang="en-US" dirty="0" smtClean="0">
                <a:latin typeface="Times New Roman" pitchFamily="18" charset="0"/>
                <a:cs typeface="Times New Roman" pitchFamily="18" charset="0"/>
              </a:rPr>
              <a:t>strength of </a:t>
            </a:r>
            <a:r>
              <a:rPr lang="en-US" dirty="0">
                <a:latin typeface="Times New Roman" pitchFamily="18" charset="0"/>
                <a:cs typeface="Times New Roman" pitchFamily="18" charset="0"/>
              </a:rPr>
              <a:t>the cement.</a:t>
            </a:r>
          </a:p>
        </p:txBody>
      </p:sp>
    </p:spTree>
    <p:extLst>
      <p:ext uri="{BB962C8B-B14F-4D97-AF65-F5344CB8AC3E}">
        <p14:creationId xmlns:p14="http://schemas.microsoft.com/office/powerpoint/2010/main" xmlns="" val="19166172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a:normAutofit fontScale="92500" lnSpcReduction="20000"/>
          </a:bodyPr>
          <a:lstStyle/>
          <a:p>
            <a:pPr marL="0" indent="0" algn="just">
              <a:lnSpc>
                <a:spcPct val="150000"/>
              </a:lnSpc>
              <a:buNone/>
            </a:pPr>
            <a:r>
              <a:rPr lang="en-US" b="1" dirty="0" smtClean="0">
                <a:latin typeface="Times New Roman" pitchFamily="18" charset="0"/>
                <a:cs typeface="Times New Roman" pitchFamily="18" charset="0"/>
              </a:rPr>
              <a:t>(4) </a:t>
            </a:r>
            <a:r>
              <a:rPr lang="en-US" b="1" dirty="0">
                <a:latin typeface="Times New Roman" pitchFamily="18" charset="0"/>
                <a:cs typeface="Times New Roman" pitchFamily="18" charset="0"/>
              </a:rPr>
              <a:t>Iron Oxide (Fe</a:t>
            </a:r>
            <a:r>
              <a:rPr lang="en-US" b="1" baseline="-25000" dirty="0">
                <a:latin typeface="Times New Roman" pitchFamily="18" charset="0"/>
                <a:cs typeface="Times New Roman" pitchFamily="18" charset="0"/>
              </a:rPr>
              <a:t>2</a:t>
            </a:r>
            <a:r>
              <a:rPr lang="en-US" b="1" dirty="0">
                <a:latin typeface="Times New Roman" pitchFamily="18" charset="0"/>
                <a:cs typeface="Times New Roman" pitchFamily="18" charset="0"/>
              </a:rPr>
              <a:t>O</a:t>
            </a:r>
            <a:r>
              <a:rPr lang="en-US" b="1" baseline="-25000" dirty="0">
                <a:latin typeface="Times New Roman" pitchFamily="18" charset="0"/>
                <a:cs typeface="Times New Roman" pitchFamily="18" charset="0"/>
              </a:rPr>
              <a:t>3</a:t>
            </a:r>
            <a:r>
              <a:rPr lang="en-US" b="1" dirty="0">
                <a:latin typeface="Times New Roman" pitchFamily="18" charset="0"/>
                <a:cs typeface="Times New Roman" pitchFamily="18" charset="0"/>
              </a:rPr>
              <a:t>):</a:t>
            </a:r>
          </a:p>
          <a:p>
            <a:pPr algn="just">
              <a:lnSpc>
                <a:spcPct val="150000"/>
              </a:lnSpc>
            </a:pPr>
            <a:r>
              <a:rPr lang="en-US" dirty="0">
                <a:latin typeface="Times New Roman" pitchFamily="18" charset="0"/>
                <a:cs typeface="Times New Roman" pitchFamily="18" charset="0"/>
              </a:rPr>
              <a:t>Iron oxide gives colour to </a:t>
            </a:r>
            <a:r>
              <a:rPr lang="en-US" dirty="0" smtClean="0">
                <a:latin typeface="Times New Roman" pitchFamily="18" charset="0"/>
                <a:cs typeface="Times New Roman" pitchFamily="18" charset="0"/>
              </a:rPr>
              <a:t>the cement.</a:t>
            </a:r>
          </a:p>
          <a:p>
            <a:pPr marL="0" indent="0" algn="just">
              <a:lnSpc>
                <a:spcPct val="150000"/>
              </a:lnSpc>
              <a:buNone/>
            </a:pPr>
            <a:r>
              <a:rPr lang="en-US" b="1" dirty="0" smtClean="0">
                <a:latin typeface="Times New Roman" pitchFamily="18" charset="0"/>
                <a:cs typeface="Times New Roman" pitchFamily="18" charset="0"/>
              </a:rPr>
              <a:t>(5) </a:t>
            </a:r>
            <a:r>
              <a:rPr lang="en-US" b="1" dirty="0">
                <a:latin typeface="Times New Roman" pitchFamily="18" charset="0"/>
                <a:cs typeface="Times New Roman" pitchFamily="18" charset="0"/>
              </a:rPr>
              <a:t>Magnesia (</a:t>
            </a:r>
            <a:r>
              <a:rPr lang="en-US" b="1" dirty="0" err="1">
                <a:latin typeface="Times New Roman" pitchFamily="18" charset="0"/>
                <a:cs typeface="Times New Roman" pitchFamily="18" charset="0"/>
              </a:rPr>
              <a:t>MgO</a:t>
            </a:r>
            <a:r>
              <a:rPr lang="en-US" b="1" dirty="0">
                <a:latin typeface="Times New Roman" pitchFamily="18" charset="0"/>
                <a:cs typeface="Times New Roman" pitchFamily="18" charset="0"/>
              </a:rPr>
              <a:t>):</a:t>
            </a:r>
          </a:p>
          <a:p>
            <a:pPr algn="just">
              <a:lnSpc>
                <a:spcPct val="150000"/>
              </a:lnSpc>
            </a:pPr>
            <a:r>
              <a:rPr lang="en-US" dirty="0" smtClean="0">
                <a:latin typeface="Times New Roman" pitchFamily="18" charset="0"/>
                <a:cs typeface="Times New Roman" pitchFamily="18" charset="0"/>
              </a:rPr>
              <a:t>It </a:t>
            </a:r>
            <a:r>
              <a:rPr lang="en-US" dirty="0">
                <a:latin typeface="Times New Roman" pitchFamily="18" charset="0"/>
                <a:cs typeface="Times New Roman" pitchFamily="18" charset="0"/>
              </a:rPr>
              <a:t>also helps in giving colour to </a:t>
            </a:r>
            <a:r>
              <a:rPr lang="en-US" dirty="0" smtClean="0">
                <a:latin typeface="Times New Roman" pitchFamily="18" charset="0"/>
                <a:cs typeface="Times New Roman" pitchFamily="18" charset="0"/>
              </a:rPr>
              <a:t>the cement</a:t>
            </a:r>
            <a:r>
              <a:rPr lang="en-US" dirty="0">
                <a:latin typeface="Times New Roman" pitchFamily="18" charset="0"/>
                <a:cs typeface="Times New Roman" pitchFamily="18" charset="0"/>
              </a:rPr>
              <a:t>.</a:t>
            </a:r>
          </a:p>
          <a:p>
            <a:pPr algn="just">
              <a:lnSpc>
                <a:spcPct val="150000"/>
              </a:lnSpc>
            </a:pPr>
            <a:r>
              <a:rPr lang="en-US" dirty="0" smtClean="0">
                <a:latin typeface="Times New Roman" pitchFamily="18" charset="0"/>
                <a:cs typeface="Times New Roman" pitchFamily="18" charset="0"/>
              </a:rPr>
              <a:t>Magnesium </a:t>
            </a:r>
            <a:r>
              <a:rPr lang="en-US" dirty="0">
                <a:latin typeface="Times New Roman" pitchFamily="18" charset="0"/>
                <a:cs typeface="Times New Roman" pitchFamily="18" charset="0"/>
              </a:rPr>
              <a:t>in excess makes the </a:t>
            </a:r>
            <a:r>
              <a:rPr lang="en-US" dirty="0" smtClean="0">
                <a:latin typeface="Times New Roman" pitchFamily="18" charset="0"/>
                <a:cs typeface="Times New Roman" pitchFamily="18" charset="0"/>
              </a:rPr>
              <a:t>cement unsound.</a:t>
            </a:r>
          </a:p>
          <a:p>
            <a:pPr marL="0" indent="0" algn="just">
              <a:lnSpc>
                <a:spcPct val="150000"/>
              </a:lnSpc>
              <a:buNone/>
            </a:pPr>
            <a:r>
              <a:rPr lang="en-US" b="1" dirty="0" smtClean="0">
                <a:latin typeface="Times New Roman" pitchFamily="18" charset="0"/>
                <a:cs typeface="Times New Roman" pitchFamily="18" charset="0"/>
              </a:rPr>
              <a:t>(</a:t>
            </a:r>
            <a:r>
              <a:rPr lang="en-US" b="1" dirty="0">
                <a:latin typeface="Times New Roman" pitchFamily="18" charset="0"/>
                <a:cs typeface="Times New Roman" pitchFamily="18" charset="0"/>
              </a:rPr>
              <a:t>6</a:t>
            </a:r>
            <a:r>
              <a:rPr lang="en-US" b="1" dirty="0" smtClean="0">
                <a:latin typeface="Times New Roman" pitchFamily="18" charset="0"/>
                <a:cs typeface="Times New Roman" pitchFamily="18" charset="0"/>
              </a:rPr>
              <a:t>) </a:t>
            </a:r>
            <a:r>
              <a:rPr lang="en-US" b="1" dirty="0">
                <a:latin typeface="Times New Roman" pitchFamily="18" charset="0"/>
                <a:cs typeface="Times New Roman" pitchFamily="18" charset="0"/>
              </a:rPr>
              <a:t>Calcium Sulphate (or) Gypsum (</a:t>
            </a:r>
            <a:r>
              <a:rPr lang="en-US" b="1" dirty="0" smtClean="0">
                <a:latin typeface="Times New Roman" pitchFamily="18" charset="0"/>
                <a:cs typeface="Times New Roman" pitchFamily="18" charset="0"/>
              </a:rPr>
              <a:t>CaSO</a:t>
            </a:r>
            <a:r>
              <a:rPr lang="en-US" b="1" baseline="-25000" dirty="0" smtClean="0">
                <a:latin typeface="Times New Roman" pitchFamily="18" charset="0"/>
                <a:cs typeface="Times New Roman" pitchFamily="18" charset="0"/>
              </a:rPr>
              <a:t>4</a:t>
            </a:r>
            <a:r>
              <a:rPr lang="en-US" b="1" dirty="0">
                <a:latin typeface="Times New Roman" pitchFamily="18" charset="0"/>
                <a:cs typeface="Times New Roman" pitchFamily="18" charset="0"/>
              </a:rPr>
              <a:t>) :</a:t>
            </a:r>
          </a:p>
          <a:p>
            <a:pPr algn="just">
              <a:lnSpc>
                <a:spcPct val="150000"/>
              </a:lnSpc>
            </a:pPr>
            <a:r>
              <a:rPr lang="en-US" dirty="0">
                <a:latin typeface="Times New Roman" pitchFamily="18" charset="0"/>
                <a:cs typeface="Times New Roman" pitchFamily="18" charset="0"/>
              </a:rPr>
              <a:t>At the final stage of manufacturing</a:t>
            </a:r>
            <a:r>
              <a:rPr lang="en-US" dirty="0" smtClean="0">
                <a:latin typeface="Times New Roman" pitchFamily="18" charset="0"/>
                <a:cs typeface="Times New Roman" pitchFamily="18" charset="0"/>
              </a:rPr>
              <a:t>, gypsum </a:t>
            </a:r>
            <a:r>
              <a:rPr lang="en-US" dirty="0">
                <a:latin typeface="Times New Roman" pitchFamily="18" charset="0"/>
                <a:cs typeface="Times New Roman" pitchFamily="18" charset="0"/>
              </a:rPr>
              <a:t>is added to increase the setting </a:t>
            </a:r>
            <a:r>
              <a:rPr lang="en-US" dirty="0" smtClean="0">
                <a:latin typeface="Times New Roman" pitchFamily="18" charset="0"/>
                <a:cs typeface="Times New Roman" pitchFamily="18" charset="0"/>
              </a:rPr>
              <a:t>of cement</a:t>
            </a:r>
            <a:r>
              <a:rPr lang="en-US" dirty="0">
                <a:latin typeface="Times New Roman" pitchFamily="18" charset="0"/>
                <a:cs typeface="Times New Roman" pitchFamily="18" charset="0"/>
              </a:rPr>
              <a:t>.</a:t>
            </a:r>
          </a:p>
        </p:txBody>
      </p:sp>
    </p:spTree>
    <p:extLst>
      <p:ext uri="{BB962C8B-B14F-4D97-AF65-F5344CB8AC3E}">
        <p14:creationId xmlns:p14="http://schemas.microsoft.com/office/powerpoint/2010/main" xmlns="" val="8307358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
            <a:ext cx="8382000" cy="6629400"/>
          </a:xfrm>
        </p:spPr>
        <p:txBody>
          <a:bodyPr>
            <a:noAutofit/>
          </a:bodyPr>
          <a:lstStyle/>
          <a:p>
            <a:pPr marL="0" indent="0" algn="just">
              <a:lnSpc>
                <a:spcPct val="150000"/>
              </a:lnSpc>
              <a:spcBef>
                <a:spcPts val="0"/>
              </a:spcBef>
              <a:buNone/>
            </a:pPr>
            <a:r>
              <a:rPr lang="en-US" sz="2300" b="1" dirty="0" smtClean="0">
                <a:latin typeface="Times New Roman" pitchFamily="18" charset="0"/>
                <a:cs typeface="Times New Roman" pitchFamily="18" charset="0"/>
              </a:rPr>
              <a:t>RAPID </a:t>
            </a:r>
            <a:r>
              <a:rPr lang="en-US" sz="2300" b="1" dirty="0">
                <a:latin typeface="Times New Roman" pitchFamily="18" charset="0"/>
                <a:cs typeface="Times New Roman" pitchFamily="18" charset="0"/>
              </a:rPr>
              <a:t>HARDENING CEMENT:</a:t>
            </a:r>
          </a:p>
          <a:p>
            <a:pPr algn="just">
              <a:lnSpc>
                <a:spcPct val="150000"/>
              </a:lnSpc>
              <a:spcBef>
                <a:spcPts val="0"/>
              </a:spcBef>
            </a:pPr>
            <a:r>
              <a:rPr lang="en-US" sz="2300" dirty="0" smtClean="0">
                <a:latin typeface="Times New Roman" pitchFamily="18" charset="0"/>
                <a:cs typeface="Times New Roman" pitchFamily="18" charset="0"/>
              </a:rPr>
              <a:t>Also </a:t>
            </a:r>
            <a:r>
              <a:rPr lang="en-US" sz="2300" dirty="0">
                <a:latin typeface="Times New Roman" pitchFamily="18" charset="0"/>
                <a:cs typeface="Times New Roman" pitchFamily="18" charset="0"/>
              </a:rPr>
              <a:t>known as early gain in strength of cement. </a:t>
            </a:r>
            <a:r>
              <a:rPr lang="en-US" sz="2300" dirty="0" smtClean="0">
                <a:latin typeface="Times New Roman" pitchFamily="18" charset="0"/>
                <a:cs typeface="Times New Roman" pitchFamily="18" charset="0"/>
              </a:rPr>
              <a:t>This cement </a:t>
            </a:r>
            <a:r>
              <a:rPr lang="en-US" sz="2300" dirty="0">
                <a:latin typeface="Times New Roman" pitchFamily="18" charset="0"/>
                <a:cs typeface="Times New Roman" pitchFamily="18" charset="0"/>
              </a:rPr>
              <a:t>contains more %age of C3S and less %age of C2S, </a:t>
            </a:r>
            <a:r>
              <a:rPr lang="en-US" sz="2300" dirty="0" smtClean="0">
                <a:latin typeface="Times New Roman" pitchFamily="18" charset="0"/>
                <a:cs typeface="Times New Roman" pitchFamily="18" charset="0"/>
              </a:rPr>
              <a:t>high proportion </a:t>
            </a:r>
            <a:r>
              <a:rPr lang="en-US" sz="2300" dirty="0">
                <a:latin typeface="Times New Roman" pitchFamily="18" charset="0"/>
                <a:cs typeface="Times New Roman" pitchFamily="18" charset="0"/>
              </a:rPr>
              <a:t>of C3S will impart quicker hydration</a:t>
            </a:r>
          </a:p>
          <a:p>
            <a:pPr algn="just">
              <a:lnSpc>
                <a:spcPct val="150000"/>
              </a:lnSpc>
              <a:spcBef>
                <a:spcPts val="0"/>
              </a:spcBef>
            </a:pPr>
            <a:r>
              <a:rPr lang="en-US" sz="2300" dirty="0" smtClean="0">
                <a:latin typeface="Times New Roman" pitchFamily="18" charset="0"/>
                <a:cs typeface="Times New Roman" pitchFamily="18" charset="0"/>
              </a:rPr>
              <a:t>The </a:t>
            </a:r>
            <a:r>
              <a:rPr lang="en-US" sz="2300" dirty="0">
                <a:latin typeface="Times New Roman" pitchFamily="18" charset="0"/>
                <a:cs typeface="Times New Roman" pitchFamily="18" charset="0"/>
              </a:rPr>
              <a:t>high strength at early stage is due to finer grinding, </a:t>
            </a:r>
            <a:r>
              <a:rPr lang="en-US" sz="2300" dirty="0" smtClean="0">
                <a:latin typeface="Times New Roman" pitchFamily="18" charset="0"/>
                <a:cs typeface="Times New Roman" pitchFamily="18" charset="0"/>
              </a:rPr>
              <a:t>as fineness </a:t>
            </a:r>
            <a:r>
              <a:rPr lang="en-US" sz="2300" dirty="0">
                <a:latin typeface="Times New Roman" pitchFamily="18" charset="0"/>
                <a:cs typeface="Times New Roman" pitchFamily="18" charset="0"/>
              </a:rPr>
              <a:t>of cement will expose greater surface area for the action </a:t>
            </a:r>
            <a:r>
              <a:rPr lang="en-US" sz="2300" dirty="0" smtClean="0">
                <a:latin typeface="Times New Roman" pitchFamily="18" charset="0"/>
                <a:cs typeface="Times New Roman" pitchFamily="18" charset="0"/>
              </a:rPr>
              <a:t>of water</a:t>
            </a:r>
            <a:r>
              <a:rPr lang="en-US" sz="2300" dirty="0">
                <a:latin typeface="Times New Roman" pitchFamily="18" charset="0"/>
                <a:cs typeface="Times New Roman" pitchFamily="18" charset="0"/>
              </a:rPr>
              <a:t>.</a:t>
            </a:r>
          </a:p>
          <a:p>
            <a:pPr algn="just">
              <a:lnSpc>
                <a:spcPct val="150000"/>
              </a:lnSpc>
              <a:spcBef>
                <a:spcPts val="0"/>
              </a:spcBef>
            </a:pPr>
            <a:r>
              <a:rPr lang="en-US" sz="2300" dirty="0" smtClean="0">
                <a:latin typeface="Times New Roman" pitchFamily="18" charset="0"/>
                <a:cs typeface="Times New Roman" pitchFamily="18" charset="0"/>
              </a:rPr>
              <a:t>The </a:t>
            </a:r>
            <a:r>
              <a:rPr lang="en-US" sz="2300" dirty="0">
                <a:latin typeface="Times New Roman" pitchFamily="18" charset="0"/>
                <a:cs typeface="Times New Roman" pitchFamily="18" charset="0"/>
              </a:rPr>
              <a:t>strength obtained by this cement in 03 days is same </a:t>
            </a:r>
            <a:r>
              <a:rPr lang="en-US" sz="2300" dirty="0" smtClean="0">
                <a:latin typeface="Times New Roman" pitchFamily="18" charset="0"/>
                <a:cs typeface="Times New Roman" pitchFamily="18" charset="0"/>
              </a:rPr>
              <a:t>as obtained </a:t>
            </a:r>
            <a:r>
              <a:rPr lang="en-US" sz="2300" dirty="0">
                <a:latin typeface="Times New Roman" pitchFamily="18" charset="0"/>
                <a:cs typeface="Times New Roman" pitchFamily="18" charset="0"/>
              </a:rPr>
              <a:t>by O.P.C in 7 days.</a:t>
            </a:r>
          </a:p>
          <a:p>
            <a:pPr algn="just">
              <a:lnSpc>
                <a:spcPct val="150000"/>
              </a:lnSpc>
              <a:spcBef>
                <a:spcPts val="0"/>
              </a:spcBef>
            </a:pPr>
            <a:r>
              <a:rPr lang="en-US" sz="2300" dirty="0" smtClean="0">
                <a:latin typeface="Times New Roman" pitchFamily="18" charset="0"/>
                <a:cs typeface="Times New Roman" pitchFamily="18" charset="0"/>
              </a:rPr>
              <a:t>Initial </a:t>
            </a:r>
            <a:r>
              <a:rPr lang="en-US" sz="2300" dirty="0">
                <a:latin typeface="Times New Roman" pitchFamily="18" charset="0"/>
                <a:cs typeface="Times New Roman" pitchFamily="18" charset="0"/>
              </a:rPr>
              <a:t>and final setting times are same as OPC.ie. 30mins and </a:t>
            </a:r>
            <a:r>
              <a:rPr lang="en-US" sz="2300" dirty="0" smtClean="0">
                <a:latin typeface="Times New Roman" pitchFamily="18" charset="0"/>
                <a:cs typeface="Times New Roman" pitchFamily="18" charset="0"/>
              </a:rPr>
              <a:t>10 hrs. And </a:t>
            </a:r>
            <a:r>
              <a:rPr lang="en-US" sz="2300" dirty="0">
                <a:latin typeface="Times New Roman" pitchFamily="18" charset="0"/>
                <a:cs typeface="Times New Roman" pitchFamily="18" charset="0"/>
              </a:rPr>
              <a:t>soundness test by Le-</a:t>
            </a:r>
            <a:r>
              <a:rPr lang="en-US" sz="2300" dirty="0" err="1">
                <a:latin typeface="Times New Roman" pitchFamily="18" charset="0"/>
                <a:cs typeface="Times New Roman" pitchFamily="18" charset="0"/>
              </a:rPr>
              <a:t>Chatielier</a:t>
            </a:r>
            <a:r>
              <a:rPr lang="en-US" sz="2300" dirty="0">
                <a:latin typeface="Times New Roman" pitchFamily="18" charset="0"/>
                <a:cs typeface="Times New Roman" pitchFamily="18" charset="0"/>
              </a:rPr>
              <a:t> is 10mm and Autoclave </a:t>
            </a:r>
            <a:r>
              <a:rPr lang="en-US" sz="2300" dirty="0" smtClean="0">
                <a:latin typeface="Times New Roman" pitchFamily="18" charset="0"/>
                <a:cs typeface="Times New Roman" pitchFamily="18" charset="0"/>
              </a:rPr>
              <a:t>is 0.8</a:t>
            </a:r>
            <a:r>
              <a:rPr lang="en-US" sz="2300" dirty="0">
                <a:latin typeface="Times New Roman" pitchFamily="18" charset="0"/>
                <a:cs typeface="Times New Roman" pitchFamily="18" charset="0"/>
              </a:rPr>
              <a:t>%.</a:t>
            </a:r>
          </a:p>
          <a:p>
            <a:pPr algn="just">
              <a:lnSpc>
                <a:spcPct val="150000"/>
              </a:lnSpc>
              <a:spcBef>
                <a:spcPts val="0"/>
              </a:spcBef>
            </a:pPr>
            <a:r>
              <a:rPr lang="en-US" sz="2300" dirty="0" smtClean="0">
                <a:latin typeface="Times New Roman" pitchFamily="18" charset="0"/>
                <a:cs typeface="Times New Roman" pitchFamily="18" charset="0"/>
              </a:rPr>
              <a:t>Greater </a:t>
            </a:r>
            <a:r>
              <a:rPr lang="en-US" sz="2300" dirty="0">
                <a:latin typeface="Times New Roman" pitchFamily="18" charset="0"/>
                <a:cs typeface="Times New Roman" pitchFamily="18" charset="0"/>
              </a:rPr>
              <a:t>lime content than OPC</a:t>
            </a:r>
          </a:p>
        </p:txBody>
      </p:sp>
    </p:spTree>
    <p:extLst>
      <p:ext uri="{BB962C8B-B14F-4D97-AF65-F5344CB8AC3E}">
        <p14:creationId xmlns:p14="http://schemas.microsoft.com/office/powerpoint/2010/main" xmlns="" val="39105802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lstStyle/>
          <a:p>
            <a:pPr>
              <a:lnSpc>
                <a:spcPct val="150000"/>
              </a:lnSpc>
            </a:pPr>
            <a:r>
              <a:rPr lang="en-US" dirty="0">
                <a:latin typeface="Times New Roman" pitchFamily="18" charset="0"/>
                <a:cs typeface="Times New Roman" pitchFamily="18" charset="0"/>
              </a:rPr>
              <a:t>Cement &amp; Its types, Settling &amp; Hardening of Cement, </a:t>
            </a:r>
            <a:endParaRPr lang="en-US" dirty="0" smtClean="0">
              <a:latin typeface="Times New Roman" pitchFamily="18" charset="0"/>
              <a:cs typeface="Times New Roman" pitchFamily="18" charset="0"/>
            </a:endParaRPr>
          </a:p>
          <a:p>
            <a:pPr>
              <a:lnSpc>
                <a:spcPct val="150000"/>
              </a:lnSpc>
            </a:pPr>
            <a:r>
              <a:rPr lang="en-US" dirty="0" smtClean="0">
                <a:latin typeface="Times New Roman" pitchFamily="18" charset="0"/>
                <a:cs typeface="Times New Roman" pitchFamily="18" charset="0"/>
              </a:rPr>
              <a:t>Cement </a:t>
            </a:r>
            <a:r>
              <a:rPr lang="en-US" dirty="0">
                <a:latin typeface="Times New Roman" pitchFamily="18" charset="0"/>
                <a:cs typeface="Times New Roman" pitchFamily="18" charset="0"/>
              </a:rPr>
              <a:t>manufacturing by wet &amp; dry process. </a:t>
            </a:r>
          </a:p>
          <a:p>
            <a:pPr>
              <a:lnSpc>
                <a:spcPct val="150000"/>
              </a:lnSpc>
            </a:pPr>
            <a:r>
              <a:rPr lang="en-US" dirty="0">
                <a:latin typeface="Times New Roman" pitchFamily="18" charset="0"/>
                <a:cs typeface="Times New Roman" pitchFamily="18" charset="0"/>
              </a:rPr>
              <a:t>Introduction to Ceramic Industry</a:t>
            </a:r>
            <a:r>
              <a:rPr lang="en-US" dirty="0" smtClean="0">
                <a:latin typeface="Times New Roman" pitchFamily="18" charset="0"/>
                <a:cs typeface="Times New Roman" pitchFamily="18" charset="0"/>
              </a:rPr>
              <a:t>,</a:t>
            </a:r>
          </a:p>
          <a:p>
            <a:pPr>
              <a:lnSpc>
                <a:spcPct val="150000"/>
              </a:lnSpc>
            </a:pPr>
            <a:r>
              <a:rPr lang="en-US" dirty="0" smtClean="0">
                <a:latin typeface="Times New Roman" pitchFamily="18" charset="0"/>
                <a:cs typeface="Times New Roman" pitchFamily="18" charset="0"/>
              </a:rPr>
              <a:t>Manufacturing </a:t>
            </a:r>
            <a:r>
              <a:rPr lang="en-US" dirty="0">
                <a:latin typeface="Times New Roman" pitchFamily="18" charset="0"/>
                <a:cs typeface="Times New Roman" pitchFamily="18" charset="0"/>
              </a:rPr>
              <a:t>of Building bricks, </a:t>
            </a:r>
            <a:endParaRPr lang="en-US" dirty="0" smtClean="0">
              <a:latin typeface="Times New Roman" pitchFamily="18" charset="0"/>
              <a:cs typeface="Times New Roman" pitchFamily="18" charset="0"/>
            </a:endParaRPr>
          </a:p>
          <a:p>
            <a:pPr>
              <a:lnSpc>
                <a:spcPct val="150000"/>
              </a:lnSpc>
            </a:pPr>
            <a:r>
              <a:rPr lang="en-US" dirty="0" smtClean="0">
                <a:latin typeface="Times New Roman" pitchFamily="18" charset="0"/>
                <a:cs typeface="Times New Roman" pitchFamily="18" charset="0"/>
              </a:rPr>
              <a:t>Refractory </a:t>
            </a:r>
            <a:r>
              <a:rPr lang="en-US" dirty="0">
                <a:latin typeface="Times New Roman" pitchFamily="18" charset="0"/>
                <a:cs typeface="Times New Roman" pitchFamily="18" charset="0"/>
              </a:rPr>
              <a:t>&amp; its types. 	</a:t>
            </a:r>
          </a:p>
          <a:p>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xmlns="" val="1084896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6324600"/>
          </a:xfrm>
        </p:spPr>
        <p:txBody>
          <a:bodyPr>
            <a:normAutofit fontScale="85000" lnSpcReduction="20000"/>
          </a:bodyPr>
          <a:lstStyle/>
          <a:p>
            <a:pPr marL="0" indent="0" algn="just">
              <a:lnSpc>
                <a:spcPct val="170000"/>
              </a:lnSpc>
              <a:spcBef>
                <a:spcPts val="0"/>
              </a:spcBef>
              <a:buNone/>
            </a:pPr>
            <a:r>
              <a:rPr lang="en-US" b="1" dirty="0" smtClean="0">
                <a:latin typeface="Times New Roman" pitchFamily="18" charset="0"/>
                <a:cs typeface="Times New Roman" pitchFamily="18" charset="0"/>
              </a:rPr>
              <a:t>EXTRA </a:t>
            </a:r>
            <a:r>
              <a:rPr lang="en-US" b="1" dirty="0">
                <a:latin typeface="Times New Roman" pitchFamily="18" charset="0"/>
                <a:cs typeface="Times New Roman" pitchFamily="18" charset="0"/>
              </a:rPr>
              <a:t>RAPID HARDENING CEMENT:</a:t>
            </a:r>
          </a:p>
          <a:p>
            <a:pPr algn="just">
              <a:lnSpc>
                <a:spcPct val="170000"/>
              </a:lnSpc>
              <a:spcBef>
                <a:spcPts val="0"/>
              </a:spcBef>
            </a:pPr>
            <a:r>
              <a:rPr lang="en-US" dirty="0" smtClean="0">
                <a:latin typeface="Times New Roman" pitchFamily="18" charset="0"/>
                <a:cs typeface="Times New Roman" pitchFamily="18" charset="0"/>
              </a:rPr>
              <a:t>It </a:t>
            </a:r>
            <a:r>
              <a:rPr lang="en-US" dirty="0">
                <a:latin typeface="Times New Roman" pitchFamily="18" charset="0"/>
                <a:cs typeface="Times New Roman" pitchFamily="18" charset="0"/>
              </a:rPr>
              <a:t>is obtained </a:t>
            </a:r>
            <a:r>
              <a:rPr lang="en-US">
                <a:latin typeface="Times New Roman" pitchFamily="18" charset="0"/>
                <a:cs typeface="Times New Roman" pitchFamily="18" charset="0"/>
              </a:rPr>
              <a:t>by </a:t>
            </a:r>
            <a:r>
              <a:rPr lang="en-US" smtClean="0">
                <a:latin typeface="Times New Roman" pitchFamily="18" charset="0"/>
                <a:cs typeface="Times New Roman" pitchFamily="18" charset="0"/>
              </a:rPr>
              <a:t>inter-grinding </a:t>
            </a:r>
            <a:r>
              <a:rPr lang="en-US" dirty="0" smtClean="0">
                <a:latin typeface="Times New Roman" pitchFamily="18" charset="0"/>
                <a:cs typeface="Times New Roman" pitchFamily="18" charset="0"/>
              </a:rPr>
              <a:t>CaCl</a:t>
            </a:r>
            <a:r>
              <a:rPr lang="en-US" baseline="-25000" dirty="0" smtClean="0">
                <a:latin typeface="Times New Roman" pitchFamily="18" charset="0"/>
                <a:cs typeface="Times New Roman" pitchFamily="18" charset="0"/>
              </a:rPr>
              <a:t>2</a:t>
            </a:r>
            <a:r>
              <a:rPr lang="en-US" dirty="0" smtClean="0">
                <a:latin typeface="Times New Roman" pitchFamily="18" charset="0"/>
                <a:cs typeface="Times New Roman" pitchFamily="18" charset="0"/>
              </a:rPr>
              <a:t> </a:t>
            </a:r>
            <a:r>
              <a:rPr lang="en-US" dirty="0">
                <a:latin typeface="Times New Roman" pitchFamily="18" charset="0"/>
                <a:cs typeface="Times New Roman" pitchFamily="18" charset="0"/>
              </a:rPr>
              <a:t>with </a:t>
            </a:r>
            <a:r>
              <a:rPr lang="en-US" dirty="0" smtClean="0">
                <a:latin typeface="Times New Roman" pitchFamily="18" charset="0"/>
                <a:cs typeface="Times New Roman" pitchFamily="18" charset="0"/>
              </a:rPr>
              <a:t>rapid hardening </a:t>
            </a:r>
            <a:r>
              <a:rPr lang="en-US" dirty="0">
                <a:latin typeface="Times New Roman" pitchFamily="18" charset="0"/>
                <a:cs typeface="Times New Roman" pitchFamily="18" charset="0"/>
              </a:rPr>
              <a:t>cement.</a:t>
            </a:r>
          </a:p>
          <a:p>
            <a:pPr algn="just">
              <a:lnSpc>
                <a:spcPct val="170000"/>
              </a:lnSpc>
              <a:spcBef>
                <a:spcPts val="0"/>
              </a:spcBef>
            </a:pPr>
            <a:r>
              <a:rPr lang="en-US" dirty="0" smtClean="0">
                <a:latin typeface="Times New Roman" pitchFamily="18" charset="0"/>
                <a:cs typeface="Times New Roman" pitchFamily="18" charset="0"/>
              </a:rPr>
              <a:t>Addition </a:t>
            </a:r>
            <a:r>
              <a:rPr lang="en-US" dirty="0">
                <a:latin typeface="Times New Roman" pitchFamily="18" charset="0"/>
                <a:cs typeface="Times New Roman" pitchFamily="18" charset="0"/>
              </a:rPr>
              <a:t>of </a:t>
            </a:r>
            <a:r>
              <a:rPr lang="en-US" dirty="0" smtClean="0">
                <a:latin typeface="Times New Roman" pitchFamily="18" charset="0"/>
                <a:cs typeface="Times New Roman" pitchFamily="18" charset="0"/>
              </a:rPr>
              <a:t>CaCl</a:t>
            </a:r>
            <a:r>
              <a:rPr lang="en-US" baseline="-25000" dirty="0" smtClean="0">
                <a:latin typeface="Times New Roman" pitchFamily="18" charset="0"/>
                <a:cs typeface="Times New Roman" pitchFamily="18" charset="0"/>
              </a:rPr>
              <a:t>2</a:t>
            </a:r>
            <a:r>
              <a:rPr lang="en-US" dirty="0" smtClean="0">
                <a:latin typeface="Times New Roman" pitchFamily="18" charset="0"/>
                <a:cs typeface="Times New Roman" pitchFamily="18" charset="0"/>
              </a:rPr>
              <a:t> </a:t>
            </a:r>
            <a:r>
              <a:rPr lang="en-US" dirty="0">
                <a:latin typeface="Times New Roman" pitchFamily="18" charset="0"/>
                <a:cs typeface="Times New Roman" pitchFamily="18" charset="0"/>
              </a:rPr>
              <a:t>should not exceed 2% by weight </a:t>
            </a:r>
            <a:r>
              <a:rPr lang="en-US" dirty="0" smtClean="0">
                <a:latin typeface="Times New Roman" pitchFamily="18" charset="0"/>
                <a:cs typeface="Times New Roman" pitchFamily="18" charset="0"/>
              </a:rPr>
              <a:t>of the </a:t>
            </a:r>
            <a:r>
              <a:rPr lang="en-US" dirty="0">
                <a:latin typeface="Times New Roman" pitchFamily="18" charset="0"/>
                <a:cs typeface="Times New Roman" pitchFamily="18" charset="0"/>
              </a:rPr>
              <a:t>rapid hardening cement.</a:t>
            </a:r>
          </a:p>
          <a:p>
            <a:pPr algn="just">
              <a:lnSpc>
                <a:spcPct val="170000"/>
              </a:lnSpc>
              <a:spcBef>
                <a:spcPts val="0"/>
              </a:spcBef>
            </a:pPr>
            <a:r>
              <a:rPr lang="en-US" dirty="0" smtClean="0">
                <a:latin typeface="Times New Roman" pitchFamily="18" charset="0"/>
                <a:cs typeface="Times New Roman" pitchFamily="18" charset="0"/>
              </a:rPr>
              <a:t>Concrete </a:t>
            </a:r>
            <a:r>
              <a:rPr lang="en-US" dirty="0">
                <a:latin typeface="Times New Roman" pitchFamily="18" charset="0"/>
                <a:cs typeface="Times New Roman" pitchFamily="18" charset="0"/>
              </a:rPr>
              <a:t>made by using this cement should </a:t>
            </a:r>
            <a:r>
              <a:rPr lang="en-US" dirty="0" smtClean="0">
                <a:latin typeface="Times New Roman" pitchFamily="18" charset="0"/>
                <a:cs typeface="Times New Roman" pitchFamily="18" charset="0"/>
              </a:rPr>
              <a:t>be transported</a:t>
            </a:r>
            <a:r>
              <a:rPr lang="en-US" dirty="0">
                <a:latin typeface="Times New Roman" pitchFamily="18" charset="0"/>
                <a:cs typeface="Times New Roman" pitchFamily="18" charset="0"/>
              </a:rPr>
              <a:t>, placed, compacted &amp; finished within about </a:t>
            </a:r>
            <a:r>
              <a:rPr lang="en-US" dirty="0" smtClean="0">
                <a:latin typeface="Times New Roman" pitchFamily="18" charset="0"/>
                <a:cs typeface="Times New Roman" pitchFamily="18" charset="0"/>
              </a:rPr>
              <a:t>20 minutes</a:t>
            </a:r>
            <a:r>
              <a:rPr lang="en-US" dirty="0">
                <a:latin typeface="Times New Roman" pitchFamily="18" charset="0"/>
                <a:cs typeface="Times New Roman" pitchFamily="18" charset="0"/>
              </a:rPr>
              <a:t>.</a:t>
            </a:r>
          </a:p>
          <a:p>
            <a:pPr algn="just">
              <a:lnSpc>
                <a:spcPct val="170000"/>
              </a:lnSpc>
              <a:spcBef>
                <a:spcPts val="0"/>
              </a:spcBef>
            </a:pPr>
            <a:r>
              <a:rPr lang="en-US" dirty="0" smtClean="0">
                <a:latin typeface="Times New Roman" pitchFamily="18" charset="0"/>
                <a:cs typeface="Times New Roman" pitchFamily="18" charset="0"/>
              </a:rPr>
              <a:t>Strength </a:t>
            </a:r>
            <a:r>
              <a:rPr lang="en-US" dirty="0">
                <a:latin typeface="Times New Roman" pitchFamily="18" charset="0"/>
                <a:cs typeface="Times New Roman" pitchFamily="18" charset="0"/>
              </a:rPr>
              <a:t>is higher than 25% than that of rapid </a:t>
            </a:r>
            <a:r>
              <a:rPr lang="en-US" dirty="0" smtClean="0">
                <a:latin typeface="Times New Roman" pitchFamily="18" charset="0"/>
                <a:cs typeface="Times New Roman" pitchFamily="18" charset="0"/>
              </a:rPr>
              <a:t>hardening cement </a:t>
            </a:r>
            <a:r>
              <a:rPr lang="en-US" dirty="0">
                <a:latin typeface="Times New Roman" pitchFamily="18" charset="0"/>
                <a:cs typeface="Times New Roman" pitchFamily="18" charset="0"/>
              </a:rPr>
              <a:t>at 1 or 2 days.</a:t>
            </a:r>
          </a:p>
        </p:txBody>
      </p:sp>
    </p:spTree>
    <p:extLst>
      <p:ext uri="{BB962C8B-B14F-4D97-AF65-F5344CB8AC3E}">
        <p14:creationId xmlns:p14="http://schemas.microsoft.com/office/powerpoint/2010/main" xmlns="" val="32860561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6248400"/>
          </a:xfrm>
        </p:spPr>
        <p:txBody>
          <a:bodyPr>
            <a:normAutofit fontScale="62500" lnSpcReduction="20000"/>
          </a:bodyPr>
          <a:lstStyle/>
          <a:p>
            <a:pPr marL="0" indent="0" algn="just">
              <a:lnSpc>
                <a:spcPct val="170000"/>
              </a:lnSpc>
              <a:spcBef>
                <a:spcPts val="0"/>
              </a:spcBef>
              <a:buNone/>
            </a:pPr>
            <a:r>
              <a:rPr lang="en-US" b="1" dirty="0" smtClean="0">
                <a:latin typeface="Times New Roman" pitchFamily="18" charset="0"/>
                <a:cs typeface="Times New Roman" pitchFamily="18" charset="0"/>
              </a:rPr>
              <a:t>SULPHATE </a:t>
            </a:r>
            <a:r>
              <a:rPr lang="en-US" b="1" dirty="0">
                <a:latin typeface="Times New Roman" pitchFamily="18" charset="0"/>
                <a:cs typeface="Times New Roman" pitchFamily="18" charset="0"/>
              </a:rPr>
              <a:t>RESISTING CEMENT:</a:t>
            </a:r>
          </a:p>
          <a:p>
            <a:pPr algn="just">
              <a:lnSpc>
                <a:spcPct val="170000"/>
              </a:lnSpc>
              <a:spcBef>
                <a:spcPts val="0"/>
              </a:spcBef>
            </a:pPr>
            <a:r>
              <a:rPr lang="en-US" dirty="0" smtClean="0">
                <a:latin typeface="Times New Roman" pitchFamily="18" charset="0"/>
                <a:cs typeface="Times New Roman" pitchFamily="18" charset="0"/>
              </a:rPr>
              <a:t>It </a:t>
            </a:r>
            <a:r>
              <a:rPr lang="en-US" dirty="0">
                <a:latin typeface="Times New Roman" pitchFamily="18" charset="0"/>
                <a:cs typeface="Times New Roman" pitchFamily="18" charset="0"/>
              </a:rPr>
              <a:t>is modified form of O.P.C and is </a:t>
            </a:r>
            <a:r>
              <a:rPr lang="en-US" dirty="0" smtClean="0">
                <a:latin typeface="Times New Roman" pitchFamily="18" charset="0"/>
                <a:cs typeface="Times New Roman" pitchFamily="18" charset="0"/>
              </a:rPr>
              <a:t>specially manufactured </a:t>
            </a:r>
            <a:r>
              <a:rPr lang="en-US" dirty="0">
                <a:latin typeface="Times New Roman" pitchFamily="18" charset="0"/>
                <a:cs typeface="Times New Roman" pitchFamily="18" charset="0"/>
              </a:rPr>
              <a:t>to resist the sulphates.</a:t>
            </a:r>
          </a:p>
          <a:p>
            <a:pPr algn="just">
              <a:lnSpc>
                <a:spcPct val="170000"/>
              </a:lnSpc>
              <a:spcBef>
                <a:spcPts val="0"/>
              </a:spcBef>
            </a:pPr>
            <a:r>
              <a:rPr lang="en-US" dirty="0" smtClean="0">
                <a:latin typeface="Times New Roman" pitchFamily="18" charset="0"/>
                <a:cs typeface="Times New Roman" pitchFamily="18" charset="0"/>
              </a:rPr>
              <a:t>This </a:t>
            </a:r>
            <a:r>
              <a:rPr lang="en-US" dirty="0">
                <a:latin typeface="Times New Roman" pitchFamily="18" charset="0"/>
                <a:cs typeface="Times New Roman" pitchFamily="18" charset="0"/>
              </a:rPr>
              <a:t>cement contains a low %age of C</a:t>
            </a:r>
            <a:r>
              <a:rPr lang="en-US" baseline="-25000" dirty="0">
                <a:latin typeface="Times New Roman" pitchFamily="18" charset="0"/>
                <a:cs typeface="Times New Roman" pitchFamily="18" charset="0"/>
              </a:rPr>
              <a:t>3</a:t>
            </a:r>
            <a:r>
              <a:rPr lang="en-US" dirty="0">
                <a:latin typeface="Times New Roman" pitchFamily="18" charset="0"/>
                <a:cs typeface="Times New Roman" pitchFamily="18" charset="0"/>
              </a:rPr>
              <a:t>A and </a:t>
            </a:r>
            <a:r>
              <a:rPr lang="en-US" dirty="0" smtClean="0">
                <a:latin typeface="Times New Roman" pitchFamily="18" charset="0"/>
                <a:cs typeface="Times New Roman" pitchFamily="18" charset="0"/>
              </a:rPr>
              <a:t>high %</a:t>
            </a:r>
            <a:r>
              <a:rPr lang="en-US" dirty="0">
                <a:latin typeface="Times New Roman" pitchFamily="18" charset="0"/>
                <a:cs typeface="Times New Roman" pitchFamily="18" charset="0"/>
              </a:rPr>
              <a:t>age of C3S</a:t>
            </a:r>
          </a:p>
          <a:p>
            <a:pPr algn="just">
              <a:lnSpc>
                <a:spcPct val="170000"/>
              </a:lnSpc>
              <a:spcBef>
                <a:spcPts val="0"/>
              </a:spcBef>
            </a:pPr>
            <a:r>
              <a:rPr lang="en-US" dirty="0" smtClean="0">
                <a:latin typeface="Times New Roman" pitchFamily="18" charset="0"/>
                <a:cs typeface="Times New Roman" pitchFamily="18" charset="0"/>
              </a:rPr>
              <a:t>This </a:t>
            </a:r>
            <a:r>
              <a:rPr lang="en-US" dirty="0">
                <a:latin typeface="Times New Roman" pitchFamily="18" charset="0"/>
                <a:cs typeface="Times New Roman" pitchFamily="18" charset="0"/>
              </a:rPr>
              <a:t>cement requires longer period of curing.</a:t>
            </a:r>
          </a:p>
          <a:p>
            <a:pPr algn="just">
              <a:lnSpc>
                <a:spcPct val="170000"/>
              </a:lnSpc>
              <a:spcBef>
                <a:spcPts val="0"/>
              </a:spcBef>
            </a:pPr>
            <a:r>
              <a:rPr lang="en-US" dirty="0" smtClean="0">
                <a:latin typeface="Times New Roman" pitchFamily="18" charset="0"/>
                <a:cs typeface="Times New Roman" pitchFamily="18" charset="0"/>
              </a:rPr>
              <a:t>It </a:t>
            </a:r>
            <a:r>
              <a:rPr lang="en-US" dirty="0">
                <a:latin typeface="Times New Roman" pitchFamily="18" charset="0"/>
                <a:cs typeface="Times New Roman" pitchFamily="18" charset="0"/>
              </a:rPr>
              <a:t>develops strength slowly, but ultimately it is </a:t>
            </a:r>
            <a:r>
              <a:rPr lang="en-US" dirty="0" smtClean="0">
                <a:latin typeface="Times New Roman" pitchFamily="18" charset="0"/>
                <a:cs typeface="Times New Roman" pitchFamily="18" charset="0"/>
              </a:rPr>
              <a:t>as strong </a:t>
            </a:r>
            <a:r>
              <a:rPr lang="en-US" dirty="0">
                <a:latin typeface="Times New Roman" pitchFamily="18" charset="0"/>
                <a:cs typeface="Times New Roman" pitchFamily="18" charset="0"/>
              </a:rPr>
              <a:t>as O.P.C</a:t>
            </a:r>
            <a:r>
              <a:rPr lang="en-US" dirty="0" smtClean="0">
                <a:latin typeface="Times New Roman" pitchFamily="18" charset="0"/>
                <a:cs typeface="Times New Roman" pitchFamily="18" charset="0"/>
              </a:rPr>
              <a:t>.</a:t>
            </a:r>
          </a:p>
          <a:p>
            <a:pPr marL="0" indent="0" algn="just">
              <a:lnSpc>
                <a:spcPct val="170000"/>
              </a:lnSpc>
              <a:buNone/>
            </a:pPr>
            <a:r>
              <a:rPr lang="en-US" b="1" dirty="0" smtClean="0">
                <a:latin typeface="Times New Roman" pitchFamily="18" charset="0"/>
                <a:cs typeface="Times New Roman" pitchFamily="18" charset="0"/>
              </a:rPr>
              <a:t>QUICK </a:t>
            </a:r>
            <a:r>
              <a:rPr lang="en-US" b="1" dirty="0">
                <a:latin typeface="Times New Roman" pitchFamily="18" charset="0"/>
                <a:cs typeface="Times New Roman" pitchFamily="18" charset="0"/>
              </a:rPr>
              <a:t>SETTING CEMENT:</a:t>
            </a:r>
          </a:p>
          <a:p>
            <a:pPr algn="just">
              <a:lnSpc>
                <a:spcPct val="170000"/>
              </a:lnSpc>
            </a:pPr>
            <a:r>
              <a:rPr lang="en-US" dirty="0" smtClean="0">
                <a:latin typeface="Times New Roman" pitchFamily="18" charset="0"/>
                <a:cs typeface="Times New Roman" pitchFamily="18" charset="0"/>
              </a:rPr>
              <a:t>This </a:t>
            </a:r>
            <a:r>
              <a:rPr lang="en-US" dirty="0">
                <a:latin typeface="Times New Roman" pitchFamily="18" charset="0"/>
                <a:cs typeface="Times New Roman" pitchFamily="18" charset="0"/>
              </a:rPr>
              <a:t>cement is manufactured by adding </a:t>
            </a:r>
            <a:r>
              <a:rPr lang="en-US" dirty="0" smtClean="0">
                <a:latin typeface="Times New Roman" pitchFamily="18" charset="0"/>
                <a:cs typeface="Times New Roman" pitchFamily="18" charset="0"/>
              </a:rPr>
              <a:t>small %</a:t>
            </a:r>
            <a:r>
              <a:rPr lang="en-US" dirty="0">
                <a:latin typeface="Times New Roman" pitchFamily="18" charset="0"/>
                <a:cs typeface="Times New Roman" pitchFamily="18" charset="0"/>
              </a:rPr>
              <a:t>age of aluminum sulphate (Al</a:t>
            </a:r>
            <a:r>
              <a:rPr lang="en-US" baseline="-25000" dirty="0">
                <a:latin typeface="Times New Roman" pitchFamily="18" charset="0"/>
                <a:cs typeface="Times New Roman" pitchFamily="18" charset="0"/>
              </a:rPr>
              <a:t>2</a:t>
            </a:r>
            <a:r>
              <a:rPr lang="en-US" dirty="0">
                <a:latin typeface="Times New Roman" pitchFamily="18" charset="0"/>
                <a:cs typeface="Times New Roman" pitchFamily="18" charset="0"/>
              </a:rPr>
              <a:t>SO</a:t>
            </a:r>
            <a:r>
              <a:rPr lang="en-US" baseline="-25000" dirty="0">
                <a:latin typeface="Times New Roman" pitchFamily="18" charset="0"/>
                <a:cs typeface="Times New Roman" pitchFamily="18" charset="0"/>
              </a:rPr>
              <a:t>4</a:t>
            </a:r>
            <a:r>
              <a:rPr lang="en-US" dirty="0">
                <a:latin typeface="Times New Roman" pitchFamily="18" charset="0"/>
                <a:cs typeface="Times New Roman" pitchFamily="18" charset="0"/>
              </a:rPr>
              <a:t>) </a:t>
            </a:r>
            <a:r>
              <a:rPr lang="en-US" dirty="0" smtClean="0">
                <a:latin typeface="Times New Roman" pitchFamily="18" charset="0"/>
                <a:cs typeface="Times New Roman" pitchFamily="18" charset="0"/>
              </a:rPr>
              <a:t>which accelerates </a:t>
            </a:r>
            <a:r>
              <a:rPr lang="en-US" dirty="0">
                <a:latin typeface="Times New Roman" pitchFamily="18" charset="0"/>
                <a:cs typeface="Times New Roman" pitchFamily="18" charset="0"/>
              </a:rPr>
              <a:t>the setting action.</a:t>
            </a:r>
          </a:p>
          <a:p>
            <a:pPr algn="just">
              <a:lnSpc>
                <a:spcPct val="170000"/>
              </a:lnSpc>
            </a:pPr>
            <a:r>
              <a:rPr lang="en-US" dirty="0" smtClean="0">
                <a:latin typeface="Times New Roman" pitchFamily="18" charset="0"/>
                <a:cs typeface="Times New Roman" pitchFamily="18" charset="0"/>
              </a:rPr>
              <a:t>Gypsum </a:t>
            </a:r>
            <a:r>
              <a:rPr lang="en-US" dirty="0">
                <a:latin typeface="Times New Roman" pitchFamily="18" charset="0"/>
                <a:cs typeface="Times New Roman" pitchFamily="18" charset="0"/>
              </a:rPr>
              <a:t>content is reduced.</a:t>
            </a:r>
          </a:p>
          <a:p>
            <a:pPr algn="just">
              <a:lnSpc>
                <a:spcPct val="170000"/>
              </a:lnSpc>
            </a:pPr>
            <a:r>
              <a:rPr lang="en-US" dirty="0" smtClean="0">
                <a:latin typeface="Times New Roman" pitchFamily="18" charset="0"/>
                <a:cs typeface="Times New Roman" pitchFamily="18" charset="0"/>
              </a:rPr>
              <a:t>Sets </a:t>
            </a:r>
            <a:r>
              <a:rPr lang="en-US" dirty="0">
                <a:latin typeface="Times New Roman" pitchFamily="18" charset="0"/>
                <a:cs typeface="Times New Roman" pitchFamily="18" charset="0"/>
              </a:rPr>
              <a:t>faster than OPC.</a:t>
            </a:r>
          </a:p>
          <a:p>
            <a:pPr algn="just">
              <a:lnSpc>
                <a:spcPct val="170000"/>
              </a:lnSpc>
            </a:pPr>
            <a:r>
              <a:rPr lang="en-US" dirty="0" smtClean="0">
                <a:latin typeface="Times New Roman" pitchFamily="18" charset="0"/>
                <a:cs typeface="Times New Roman" pitchFamily="18" charset="0"/>
              </a:rPr>
              <a:t>Initial </a:t>
            </a:r>
            <a:r>
              <a:rPr lang="en-US" dirty="0">
                <a:latin typeface="Times New Roman" pitchFamily="18" charset="0"/>
                <a:cs typeface="Times New Roman" pitchFamily="18" charset="0"/>
              </a:rPr>
              <a:t>setting time is 5 minutes. Final setting </a:t>
            </a:r>
            <a:r>
              <a:rPr lang="en-US" dirty="0" smtClean="0">
                <a:latin typeface="Times New Roman" pitchFamily="18" charset="0"/>
                <a:cs typeface="Times New Roman" pitchFamily="18" charset="0"/>
              </a:rPr>
              <a:t>time is </a:t>
            </a:r>
            <a:r>
              <a:rPr lang="en-US" dirty="0">
                <a:latin typeface="Times New Roman" pitchFamily="18" charset="0"/>
                <a:cs typeface="Times New Roman" pitchFamily="18" charset="0"/>
              </a:rPr>
              <a:t>30 minutes.</a:t>
            </a:r>
          </a:p>
        </p:txBody>
      </p:sp>
    </p:spTree>
    <p:extLst>
      <p:ext uri="{BB962C8B-B14F-4D97-AF65-F5344CB8AC3E}">
        <p14:creationId xmlns:p14="http://schemas.microsoft.com/office/powerpoint/2010/main" xmlns="" val="14205013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5821363"/>
          </a:xfrm>
        </p:spPr>
        <p:txBody>
          <a:bodyPr>
            <a:normAutofit fontScale="85000" lnSpcReduction="20000"/>
          </a:bodyPr>
          <a:lstStyle/>
          <a:p>
            <a:pPr marL="0" indent="0" algn="just">
              <a:lnSpc>
                <a:spcPct val="160000"/>
              </a:lnSpc>
              <a:buNone/>
            </a:pPr>
            <a:r>
              <a:rPr lang="en-US" b="1" dirty="0" smtClean="0">
                <a:latin typeface="Times New Roman" pitchFamily="18" charset="0"/>
                <a:cs typeface="Times New Roman" pitchFamily="18" charset="0"/>
              </a:rPr>
              <a:t>LOW </a:t>
            </a:r>
            <a:r>
              <a:rPr lang="en-US" b="1" dirty="0">
                <a:latin typeface="Times New Roman" pitchFamily="18" charset="0"/>
                <a:cs typeface="Times New Roman" pitchFamily="18" charset="0"/>
              </a:rPr>
              <a:t>HEAT CEMENT:</a:t>
            </a:r>
          </a:p>
          <a:p>
            <a:pPr algn="just">
              <a:lnSpc>
                <a:spcPct val="160000"/>
              </a:lnSpc>
            </a:pPr>
            <a:r>
              <a:rPr lang="en-US" dirty="0" smtClean="0">
                <a:latin typeface="Times New Roman" pitchFamily="18" charset="0"/>
                <a:cs typeface="Times New Roman" pitchFamily="18" charset="0"/>
              </a:rPr>
              <a:t>Low </a:t>
            </a:r>
            <a:r>
              <a:rPr lang="en-US" dirty="0">
                <a:latin typeface="Times New Roman" pitchFamily="18" charset="0"/>
                <a:cs typeface="Times New Roman" pitchFamily="18" charset="0"/>
              </a:rPr>
              <a:t>percentage of tri-calcium aluminates (C</a:t>
            </a:r>
            <a:r>
              <a:rPr lang="en-US" baseline="-25000" dirty="0">
                <a:latin typeface="Times New Roman" pitchFamily="18" charset="0"/>
                <a:cs typeface="Times New Roman" pitchFamily="18" charset="0"/>
              </a:rPr>
              <a:t>3</a:t>
            </a:r>
            <a:r>
              <a:rPr lang="en-US" dirty="0">
                <a:latin typeface="Times New Roman" pitchFamily="18" charset="0"/>
                <a:cs typeface="Times New Roman" pitchFamily="18" charset="0"/>
              </a:rPr>
              <a:t>A) </a:t>
            </a:r>
            <a:r>
              <a:rPr lang="en-US" dirty="0" smtClean="0">
                <a:latin typeface="Times New Roman" pitchFamily="18" charset="0"/>
                <a:cs typeface="Times New Roman" pitchFamily="18" charset="0"/>
              </a:rPr>
              <a:t>and silicate </a:t>
            </a:r>
            <a:r>
              <a:rPr lang="en-US" dirty="0">
                <a:latin typeface="Times New Roman" pitchFamily="18" charset="0"/>
                <a:cs typeface="Times New Roman" pitchFamily="18" charset="0"/>
              </a:rPr>
              <a:t>(C</a:t>
            </a:r>
            <a:r>
              <a:rPr lang="en-US" baseline="-25000" dirty="0">
                <a:latin typeface="Times New Roman" pitchFamily="18" charset="0"/>
                <a:cs typeface="Times New Roman" pitchFamily="18" charset="0"/>
              </a:rPr>
              <a:t>3</a:t>
            </a:r>
            <a:r>
              <a:rPr lang="en-US" dirty="0">
                <a:latin typeface="Times New Roman" pitchFamily="18" charset="0"/>
                <a:cs typeface="Times New Roman" pitchFamily="18" charset="0"/>
              </a:rPr>
              <a:t>S) and high %age of di-calcium silicate (C</a:t>
            </a:r>
            <a:r>
              <a:rPr lang="en-US" baseline="-25000" dirty="0">
                <a:latin typeface="Times New Roman" pitchFamily="18" charset="0"/>
                <a:cs typeface="Times New Roman" pitchFamily="18" charset="0"/>
              </a:rPr>
              <a:t>2</a:t>
            </a:r>
            <a:r>
              <a:rPr lang="en-US" dirty="0">
                <a:latin typeface="Times New Roman" pitchFamily="18" charset="0"/>
                <a:cs typeface="Times New Roman" pitchFamily="18" charset="0"/>
              </a:rPr>
              <a:t>S</a:t>
            </a:r>
            <a:r>
              <a:rPr lang="en-US" dirty="0" smtClean="0">
                <a:latin typeface="Times New Roman" pitchFamily="18" charset="0"/>
                <a:cs typeface="Times New Roman" pitchFamily="18" charset="0"/>
              </a:rPr>
              <a:t>) to </a:t>
            </a:r>
            <a:r>
              <a:rPr lang="en-US" dirty="0">
                <a:latin typeface="Times New Roman" pitchFamily="18" charset="0"/>
                <a:cs typeface="Times New Roman" pitchFamily="18" charset="0"/>
              </a:rPr>
              <a:t>keep heat generation low.</a:t>
            </a:r>
          </a:p>
          <a:p>
            <a:pPr algn="just">
              <a:lnSpc>
                <a:spcPct val="160000"/>
              </a:lnSpc>
            </a:pPr>
            <a:r>
              <a:rPr lang="en-US" dirty="0" smtClean="0">
                <a:latin typeface="Times New Roman" pitchFamily="18" charset="0"/>
                <a:cs typeface="Times New Roman" pitchFamily="18" charset="0"/>
              </a:rPr>
              <a:t>Very </a:t>
            </a:r>
            <a:r>
              <a:rPr lang="en-US" dirty="0">
                <a:latin typeface="Times New Roman" pitchFamily="18" charset="0"/>
                <a:cs typeface="Times New Roman" pitchFamily="18" charset="0"/>
              </a:rPr>
              <a:t>slow rate of developing strength as rate of </a:t>
            </a:r>
            <a:r>
              <a:rPr lang="en-US" dirty="0" smtClean="0">
                <a:latin typeface="Times New Roman" pitchFamily="18" charset="0"/>
                <a:cs typeface="Times New Roman" pitchFamily="18" charset="0"/>
              </a:rPr>
              <a:t>C</a:t>
            </a:r>
            <a:r>
              <a:rPr lang="en-US" baseline="-25000" dirty="0" smtClean="0">
                <a:latin typeface="Times New Roman" pitchFamily="18" charset="0"/>
                <a:cs typeface="Times New Roman" pitchFamily="18" charset="0"/>
              </a:rPr>
              <a:t>3</a:t>
            </a:r>
            <a:r>
              <a:rPr lang="en-US" dirty="0" smtClean="0">
                <a:latin typeface="Times New Roman" pitchFamily="18" charset="0"/>
                <a:cs typeface="Times New Roman" pitchFamily="18" charset="0"/>
              </a:rPr>
              <a:t>S Content </a:t>
            </a:r>
            <a:r>
              <a:rPr lang="en-US" dirty="0">
                <a:latin typeface="Times New Roman" pitchFamily="18" charset="0"/>
                <a:cs typeface="Times New Roman" pitchFamily="18" charset="0"/>
              </a:rPr>
              <a:t>is low.</a:t>
            </a:r>
          </a:p>
          <a:p>
            <a:pPr algn="just">
              <a:lnSpc>
                <a:spcPct val="160000"/>
              </a:lnSpc>
            </a:pPr>
            <a:r>
              <a:rPr lang="en-US" dirty="0" smtClean="0">
                <a:latin typeface="Times New Roman" pitchFamily="18" charset="0"/>
                <a:cs typeface="Times New Roman" pitchFamily="18" charset="0"/>
              </a:rPr>
              <a:t>Heat </a:t>
            </a:r>
            <a:r>
              <a:rPr lang="en-US" dirty="0">
                <a:latin typeface="Times New Roman" pitchFamily="18" charset="0"/>
                <a:cs typeface="Times New Roman" pitchFamily="18" charset="0"/>
              </a:rPr>
              <a:t>evolved @ 7 days-66 </a:t>
            </a:r>
            <a:r>
              <a:rPr lang="en-US" dirty="0" err="1">
                <a:latin typeface="Times New Roman" pitchFamily="18" charset="0"/>
                <a:cs typeface="Times New Roman" pitchFamily="18" charset="0"/>
              </a:rPr>
              <a:t>cal</a:t>
            </a:r>
            <a:r>
              <a:rPr lang="en-US" dirty="0">
                <a:latin typeface="Times New Roman" pitchFamily="18" charset="0"/>
                <a:cs typeface="Times New Roman" pitchFamily="18" charset="0"/>
              </a:rPr>
              <a:t>/g and 28 days-75 </a:t>
            </a:r>
            <a:r>
              <a:rPr lang="en-US" dirty="0" err="1">
                <a:latin typeface="Times New Roman" pitchFamily="18" charset="0"/>
                <a:cs typeface="Times New Roman" pitchFamily="18" charset="0"/>
              </a:rPr>
              <a:t>cal</a:t>
            </a:r>
            <a:r>
              <a:rPr lang="en-US" dirty="0">
                <a:latin typeface="Times New Roman" pitchFamily="18" charset="0"/>
                <a:cs typeface="Times New Roman" pitchFamily="18" charset="0"/>
              </a:rPr>
              <a:t>/g</a:t>
            </a:r>
          </a:p>
          <a:p>
            <a:pPr algn="just">
              <a:lnSpc>
                <a:spcPct val="160000"/>
              </a:lnSpc>
            </a:pPr>
            <a:r>
              <a:rPr lang="en-US" dirty="0" smtClean="0">
                <a:latin typeface="Times New Roman" pitchFamily="18" charset="0"/>
                <a:cs typeface="Times New Roman" pitchFamily="18" charset="0"/>
              </a:rPr>
              <a:t>initial </a:t>
            </a:r>
            <a:r>
              <a:rPr lang="en-US" dirty="0">
                <a:latin typeface="Times New Roman" pitchFamily="18" charset="0"/>
                <a:cs typeface="Times New Roman" pitchFamily="18" charset="0"/>
              </a:rPr>
              <a:t>set time-1 </a:t>
            </a:r>
            <a:r>
              <a:rPr lang="en-US" dirty="0" err="1">
                <a:latin typeface="Times New Roman" pitchFamily="18" charset="0"/>
                <a:cs typeface="Times New Roman" pitchFamily="18" charset="0"/>
              </a:rPr>
              <a:t>hr</a:t>
            </a:r>
            <a:r>
              <a:rPr lang="en-US" dirty="0">
                <a:latin typeface="Times New Roman" pitchFamily="18" charset="0"/>
                <a:cs typeface="Times New Roman" pitchFamily="18" charset="0"/>
              </a:rPr>
              <a:t>, final set time-10 </a:t>
            </a:r>
            <a:r>
              <a:rPr lang="en-US" dirty="0" err="1">
                <a:latin typeface="Times New Roman" pitchFamily="18" charset="0"/>
                <a:cs typeface="Times New Roman" pitchFamily="18" charset="0"/>
              </a:rPr>
              <a:t>hrs</a:t>
            </a:r>
            <a:endParaRPr lang="en-US" dirty="0">
              <a:latin typeface="Times New Roman" pitchFamily="18" charset="0"/>
              <a:cs typeface="Times New Roman" pitchFamily="18" charset="0"/>
            </a:endParaRPr>
          </a:p>
          <a:p>
            <a:pPr algn="just">
              <a:lnSpc>
                <a:spcPct val="160000"/>
              </a:lnSpc>
            </a:pPr>
            <a:r>
              <a:rPr lang="en-US" dirty="0" smtClean="0">
                <a:latin typeface="Times New Roman" pitchFamily="18" charset="0"/>
                <a:cs typeface="Times New Roman" pitchFamily="18" charset="0"/>
              </a:rPr>
              <a:t>Better </a:t>
            </a:r>
            <a:r>
              <a:rPr lang="en-US" dirty="0">
                <a:latin typeface="Times New Roman" pitchFamily="18" charset="0"/>
                <a:cs typeface="Times New Roman" pitchFamily="18" charset="0"/>
              </a:rPr>
              <a:t>resistance to chemical attack than OPC.</a:t>
            </a:r>
          </a:p>
        </p:txBody>
      </p:sp>
    </p:spTree>
    <p:extLst>
      <p:ext uri="{BB962C8B-B14F-4D97-AF65-F5344CB8AC3E}">
        <p14:creationId xmlns:p14="http://schemas.microsoft.com/office/powerpoint/2010/main" xmlns="" val="374084975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5745163"/>
          </a:xfrm>
        </p:spPr>
        <p:txBody>
          <a:bodyPr>
            <a:normAutofit fontScale="85000" lnSpcReduction="10000"/>
          </a:bodyPr>
          <a:lstStyle/>
          <a:p>
            <a:pPr marL="0" indent="0" algn="just">
              <a:lnSpc>
                <a:spcPct val="150000"/>
              </a:lnSpc>
              <a:buNone/>
            </a:pPr>
            <a:r>
              <a:rPr lang="en-US" b="1" dirty="0" smtClean="0">
                <a:latin typeface="Times New Roman" pitchFamily="18" charset="0"/>
                <a:cs typeface="Times New Roman" pitchFamily="18" charset="0"/>
              </a:rPr>
              <a:t>Portland </a:t>
            </a:r>
            <a:r>
              <a:rPr lang="en-US" b="1" dirty="0" err="1">
                <a:latin typeface="Times New Roman" pitchFamily="18" charset="0"/>
                <a:cs typeface="Times New Roman" pitchFamily="18" charset="0"/>
              </a:rPr>
              <a:t>Pozzolana</a:t>
            </a:r>
            <a:r>
              <a:rPr lang="en-US" b="1" dirty="0">
                <a:latin typeface="Times New Roman" pitchFamily="18" charset="0"/>
                <a:cs typeface="Times New Roman" pitchFamily="18" charset="0"/>
              </a:rPr>
              <a:t> Cement:</a:t>
            </a:r>
          </a:p>
          <a:p>
            <a:pPr algn="just">
              <a:lnSpc>
                <a:spcPct val="150000"/>
              </a:lnSpc>
            </a:pPr>
            <a:r>
              <a:rPr lang="en-US" dirty="0" smtClean="0">
                <a:latin typeface="Times New Roman" pitchFamily="18" charset="0"/>
                <a:cs typeface="Times New Roman" pitchFamily="18" charset="0"/>
              </a:rPr>
              <a:t>OPC </a:t>
            </a:r>
            <a:r>
              <a:rPr lang="en-US" dirty="0">
                <a:latin typeface="Times New Roman" pitchFamily="18" charset="0"/>
                <a:cs typeface="Times New Roman" pitchFamily="18" charset="0"/>
              </a:rPr>
              <a:t>clinker and </a:t>
            </a:r>
            <a:r>
              <a:rPr lang="en-US" dirty="0" err="1">
                <a:latin typeface="Times New Roman" pitchFamily="18" charset="0"/>
                <a:cs typeface="Times New Roman" pitchFamily="18" charset="0"/>
              </a:rPr>
              <a:t>Pozzolana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Calcined</a:t>
            </a:r>
            <a:r>
              <a:rPr lang="en-US" dirty="0">
                <a:latin typeface="Times New Roman" pitchFamily="18" charset="0"/>
                <a:cs typeface="Times New Roman" pitchFamily="18" charset="0"/>
              </a:rPr>
              <a:t> Clay</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Surkhi</a:t>
            </a:r>
            <a:r>
              <a:rPr lang="en-US" dirty="0" smtClean="0">
                <a:latin typeface="Times New Roman" pitchFamily="18" charset="0"/>
                <a:cs typeface="Times New Roman" pitchFamily="18" charset="0"/>
              </a:rPr>
              <a:t> </a:t>
            </a:r>
            <a:r>
              <a:rPr lang="en-US" dirty="0">
                <a:latin typeface="Times New Roman" pitchFamily="18" charset="0"/>
                <a:cs typeface="Times New Roman" pitchFamily="18" charset="0"/>
              </a:rPr>
              <a:t>and Fly ash) ground together</a:t>
            </a:r>
            <a:r>
              <a:rPr lang="en-US" dirty="0" smtClean="0">
                <a:latin typeface="Times New Roman" pitchFamily="18" charset="0"/>
                <a:cs typeface="Times New Roman" pitchFamily="18" charset="0"/>
              </a:rPr>
              <a:t>. Produces </a:t>
            </a:r>
            <a:r>
              <a:rPr lang="en-US" dirty="0">
                <a:latin typeface="Times New Roman" pitchFamily="18" charset="0"/>
                <a:cs typeface="Times New Roman" pitchFamily="18" charset="0"/>
              </a:rPr>
              <a:t>less heat of hydration and offers </a:t>
            </a:r>
            <a:r>
              <a:rPr lang="en-US" dirty="0" smtClean="0">
                <a:latin typeface="Times New Roman" pitchFamily="18" charset="0"/>
                <a:cs typeface="Times New Roman" pitchFamily="18" charset="0"/>
              </a:rPr>
              <a:t>great resistance </a:t>
            </a:r>
            <a:r>
              <a:rPr lang="en-US" dirty="0">
                <a:latin typeface="Times New Roman" pitchFamily="18" charset="0"/>
                <a:cs typeface="Times New Roman" pitchFamily="18" charset="0"/>
              </a:rPr>
              <a:t>to attacks of </a:t>
            </a:r>
            <a:r>
              <a:rPr lang="en-US" dirty="0" err="1">
                <a:latin typeface="Times New Roman" pitchFamily="18" charset="0"/>
                <a:cs typeface="Times New Roman" pitchFamily="18" charset="0"/>
              </a:rPr>
              <a:t>Sulphates</a:t>
            </a:r>
            <a:r>
              <a:rPr lang="en-US" dirty="0">
                <a:latin typeface="Times New Roman" pitchFamily="18" charset="0"/>
                <a:cs typeface="Times New Roman" pitchFamily="18" charset="0"/>
              </a:rPr>
              <a:t>.</a:t>
            </a:r>
          </a:p>
          <a:p>
            <a:pPr algn="just">
              <a:lnSpc>
                <a:spcPct val="150000"/>
              </a:lnSpc>
            </a:pPr>
            <a:r>
              <a:rPr lang="en-US" dirty="0" smtClean="0">
                <a:latin typeface="Times New Roman" pitchFamily="18" charset="0"/>
                <a:cs typeface="Times New Roman" pitchFamily="18" charset="0"/>
              </a:rPr>
              <a:t>Used </a:t>
            </a:r>
            <a:r>
              <a:rPr lang="en-US" dirty="0">
                <a:latin typeface="Times New Roman" pitchFamily="18" charset="0"/>
                <a:cs typeface="Times New Roman" pitchFamily="18" charset="0"/>
              </a:rPr>
              <a:t>in marine works and mass concreting.</a:t>
            </a:r>
          </a:p>
          <a:p>
            <a:pPr algn="just">
              <a:lnSpc>
                <a:spcPct val="150000"/>
              </a:lnSpc>
            </a:pPr>
            <a:r>
              <a:rPr lang="en-US" dirty="0" smtClean="0">
                <a:latin typeface="Times New Roman" pitchFamily="18" charset="0"/>
                <a:cs typeface="Times New Roman" pitchFamily="18" charset="0"/>
              </a:rPr>
              <a:t>Ultimate </a:t>
            </a:r>
            <a:r>
              <a:rPr lang="en-US" dirty="0">
                <a:latin typeface="Times New Roman" pitchFamily="18" charset="0"/>
                <a:cs typeface="Times New Roman" pitchFamily="18" charset="0"/>
              </a:rPr>
              <a:t>strength is more than OPC.</a:t>
            </a:r>
          </a:p>
          <a:p>
            <a:pPr algn="just">
              <a:lnSpc>
                <a:spcPct val="150000"/>
              </a:lnSpc>
            </a:pPr>
            <a:r>
              <a:rPr lang="en-US" dirty="0" smtClean="0">
                <a:latin typeface="Times New Roman" pitchFamily="18" charset="0"/>
                <a:cs typeface="Times New Roman" pitchFamily="18" charset="0"/>
              </a:rPr>
              <a:t>Low </a:t>
            </a:r>
            <a:r>
              <a:rPr lang="en-US" dirty="0">
                <a:latin typeface="Times New Roman" pitchFamily="18" charset="0"/>
                <a:cs typeface="Times New Roman" pitchFamily="18" charset="0"/>
              </a:rPr>
              <a:t>shrinkage on drying</a:t>
            </a:r>
          </a:p>
          <a:p>
            <a:pPr algn="just">
              <a:lnSpc>
                <a:spcPct val="150000"/>
              </a:lnSpc>
            </a:pPr>
            <a:r>
              <a:rPr lang="en-US" dirty="0" smtClean="0">
                <a:latin typeface="Times New Roman" pitchFamily="18" charset="0"/>
                <a:cs typeface="Times New Roman" pitchFamily="18" charset="0"/>
              </a:rPr>
              <a:t>Water </a:t>
            </a:r>
            <a:r>
              <a:rPr lang="en-US" dirty="0">
                <a:latin typeface="Times New Roman" pitchFamily="18" charset="0"/>
                <a:cs typeface="Times New Roman" pitchFamily="18" charset="0"/>
              </a:rPr>
              <a:t>tightness.</a:t>
            </a:r>
          </a:p>
        </p:txBody>
      </p:sp>
    </p:spTree>
    <p:extLst>
      <p:ext uri="{BB962C8B-B14F-4D97-AF65-F5344CB8AC3E}">
        <p14:creationId xmlns:p14="http://schemas.microsoft.com/office/powerpoint/2010/main" xmlns="" val="13632171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5745163"/>
          </a:xfrm>
        </p:spPr>
        <p:txBody>
          <a:bodyPr>
            <a:normAutofit fontScale="92500" lnSpcReduction="10000"/>
          </a:bodyPr>
          <a:lstStyle/>
          <a:p>
            <a:pPr marL="0" indent="0" algn="just">
              <a:lnSpc>
                <a:spcPct val="150000"/>
              </a:lnSpc>
              <a:buNone/>
            </a:pPr>
            <a:r>
              <a:rPr lang="en-US" b="1" dirty="0" smtClean="0">
                <a:latin typeface="Times New Roman" pitchFamily="18" charset="0"/>
                <a:cs typeface="Times New Roman" pitchFamily="18" charset="0"/>
              </a:rPr>
              <a:t>Portland </a:t>
            </a:r>
            <a:r>
              <a:rPr lang="en-US" b="1" dirty="0">
                <a:latin typeface="Times New Roman" pitchFamily="18" charset="0"/>
                <a:cs typeface="Times New Roman" pitchFamily="18" charset="0"/>
              </a:rPr>
              <a:t>Slag Cement:</a:t>
            </a:r>
          </a:p>
          <a:p>
            <a:pPr algn="just">
              <a:lnSpc>
                <a:spcPct val="150000"/>
              </a:lnSpc>
            </a:pPr>
            <a:r>
              <a:rPr lang="en-US" dirty="0" smtClean="0">
                <a:latin typeface="Times New Roman" pitchFamily="18" charset="0"/>
                <a:cs typeface="Times New Roman" pitchFamily="18" charset="0"/>
              </a:rPr>
              <a:t>Produced </a:t>
            </a:r>
            <a:r>
              <a:rPr lang="en-US" dirty="0">
                <a:latin typeface="Times New Roman" pitchFamily="18" charset="0"/>
                <a:cs typeface="Times New Roman" pitchFamily="18" charset="0"/>
              </a:rPr>
              <a:t>by mixing Portland cement clinker</a:t>
            </a:r>
            <a:r>
              <a:rPr lang="en-US" dirty="0" smtClean="0">
                <a:latin typeface="Times New Roman" pitchFamily="18" charset="0"/>
                <a:cs typeface="Times New Roman" pitchFamily="18" charset="0"/>
              </a:rPr>
              <a:t>, gypsum </a:t>
            </a:r>
            <a:r>
              <a:rPr lang="en-US" dirty="0">
                <a:latin typeface="Times New Roman" pitchFamily="18" charset="0"/>
                <a:cs typeface="Times New Roman" pitchFamily="18" charset="0"/>
              </a:rPr>
              <a:t>and granulated blast furnace </a:t>
            </a:r>
            <a:r>
              <a:rPr lang="en-US" dirty="0" smtClean="0">
                <a:latin typeface="Times New Roman" pitchFamily="18" charset="0"/>
                <a:cs typeface="Times New Roman" pitchFamily="18" charset="0"/>
              </a:rPr>
              <a:t>slag which </a:t>
            </a:r>
            <a:r>
              <a:rPr lang="en-US" dirty="0">
                <a:latin typeface="Times New Roman" pitchFamily="18" charset="0"/>
                <a:cs typeface="Times New Roman" pitchFamily="18" charset="0"/>
              </a:rPr>
              <a:t>shall not exceed 65%</a:t>
            </a:r>
          </a:p>
          <a:p>
            <a:pPr algn="just">
              <a:lnSpc>
                <a:spcPct val="150000"/>
              </a:lnSpc>
            </a:pPr>
            <a:r>
              <a:rPr lang="en-US" dirty="0" smtClean="0">
                <a:latin typeface="Times New Roman" pitchFamily="18" charset="0"/>
                <a:cs typeface="Times New Roman" pitchFamily="18" charset="0"/>
              </a:rPr>
              <a:t>blackish </a:t>
            </a:r>
            <a:r>
              <a:rPr lang="en-US" dirty="0">
                <a:latin typeface="Times New Roman" pitchFamily="18" charset="0"/>
                <a:cs typeface="Times New Roman" pitchFamily="18" charset="0"/>
              </a:rPr>
              <a:t>grey in color.</a:t>
            </a:r>
          </a:p>
          <a:p>
            <a:pPr algn="just">
              <a:lnSpc>
                <a:spcPct val="150000"/>
              </a:lnSpc>
            </a:pPr>
            <a:r>
              <a:rPr lang="en-US" dirty="0" smtClean="0">
                <a:latin typeface="Times New Roman" pitchFamily="18" charset="0"/>
                <a:cs typeface="Times New Roman" pitchFamily="18" charset="0"/>
              </a:rPr>
              <a:t>Lesser </a:t>
            </a:r>
            <a:r>
              <a:rPr lang="en-US" dirty="0">
                <a:latin typeface="Times New Roman" pitchFamily="18" charset="0"/>
                <a:cs typeface="Times New Roman" pitchFamily="18" charset="0"/>
              </a:rPr>
              <a:t>heat of hydration.</a:t>
            </a:r>
          </a:p>
          <a:p>
            <a:pPr algn="just">
              <a:lnSpc>
                <a:spcPct val="150000"/>
              </a:lnSpc>
            </a:pPr>
            <a:r>
              <a:rPr lang="en-US" dirty="0" smtClean="0">
                <a:latin typeface="Times New Roman" pitchFamily="18" charset="0"/>
                <a:cs typeface="Times New Roman" pitchFamily="18" charset="0"/>
              </a:rPr>
              <a:t>Suitable </a:t>
            </a:r>
            <a:r>
              <a:rPr lang="en-US" dirty="0">
                <a:latin typeface="Times New Roman" pitchFamily="18" charset="0"/>
                <a:cs typeface="Times New Roman" pitchFamily="18" charset="0"/>
              </a:rPr>
              <a:t>for marine works, mass concreting.</a:t>
            </a:r>
          </a:p>
          <a:p>
            <a:pPr algn="just">
              <a:lnSpc>
                <a:spcPct val="150000"/>
              </a:lnSpc>
            </a:pPr>
            <a:r>
              <a:rPr lang="en-US" dirty="0" smtClean="0">
                <a:latin typeface="Times New Roman" pitchFamily="18" charset="0"/>
                <a:cs typeface="Times New Roman" pitchFamily="18" charset="0"/>
              </a:rPr>
              <a:t>Offers </a:t>
            </a:r>
            <a:r>
              <a:rPr lang="en-US" dirty="0">
                <a:latin typeface="Times New Roman" pitchFamily="18" charset="0"/>
                <a:cs typeface="Times New Roman" pitchFamily="18" charset="0"/>
              </a:rPr>
              <a:t>good resistance to the attack </a:t>
            </a:r>
            <a:r>
              <a:rPr lang="en-US" dirty="0" smtClean="0">
                <a:latin typeface="Times New Roman" pitchFamily="18" charset="0"/>
                <a:cs typeface="Times New Roman" pitchFamily="18" charset="0"/>
              </a:rPr>
              <a:t>of sulphate</a:t>
            </a:r>
            <a:r>
              <a:rPr lang="en-US" dirty="0">
                <a:latin typeface="Times New Roman" pitchFamily="18" charset="0"/>
                <a:cs typeface="Times New Roman" pitchFamily="18" charset="0"/>
              </a:rPr>
              <a:t>.</a:t>
            </a:r>
          </a:p>
        </p:txBody>
      </p:sp>
    </p:spTree>
    <p:extLst>
      <p:ext uri="{BB962C8B-B14F-4D97-AF65-F5344CB8AC3E}">
        <p14:creationId xmlns:p14="http://schemas.microsoft.com/office/powerpoint/2010/main" xmlns="" val="28835626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6096000"/>
          </a:xfrm>
        </p:spPr>
        <p:txBody>
          <a:bodyPr>
            <a:normAutofit fontScale="70000" lnSpcReduction="20000"/>
          </a:bodyPr>
          <a:lstStyle/>
          <a:p>
            <a:pPr marL="0" indent="0" algn="just">
              <a:lnSpc>
                <a:spcPct val="150000"/>
              </a:lnSpc>
              <a:spcBef>
                <a:spcPts val="0"/>
              </a:spcBef>
              <a:buNone/>
            </a:pPr>
            <a:r>
              <a:rPr lang="en-US" b="1" dirty="0" smtClean="0">
                <a:latin typeface="Times New Roman" pitchFamily="18" charset="0"/>
                <a:cs typeface="Times New Roman" pitchFamily="18" charset="0"/>
              </a:rPr>
              <a:t>HIGH </a:t>
            </a:r>
            <a:r>
              <a:rPr lang="en-US" b="1" dirty="0">
                <a:latin typeface="Times New Roman" pitchFamily="18" charset="0"/>
                <a:cs typeface="Times New Roman" pitchFamily="18" charset="0"/>
              </a:rPr>
              <a:t>ALUMINA CEMENT:</a:t>
            </a:r>
          </a:p>
          <a:p>
            <a:pPr algn="just">
              <a:lnSpc>
                <a:spcPct val="150000"/>
              </a:lnSpc>
              <a:spcBef>
                <a:spcPts val="0"/>
              </a:spcBef>
            </a:pPr>
            <a:r>
              <a:rPr lang="en-US" dirty="0">
                <a:latin typeface="Times New Roman" pitchFamily="18" charset="0"/>
                <a:cs typeface="Times New Roman" pitchFamily="18" charset="0"/>
              </a:rPr>
              <a:t>Different from OPC</a:t>
            </a:r>
          </a:p>
          <a:p>
            <a:pPr algn="just">
              <a:lnSpc>
                <a:spcPct val="150000"/>
              </a:lnSpc>
              <a:spcBef>
                <a:spcPts val="0"/>
              </a:spcBef>
            </a:pPr>
            <a:r>
              <a:rPr lang="en-US" dirty="0" smtClean="0">
                <a:latin typeface="Times New Roman" pitchFamily="18" charset="0"/>
                <a:cs typeface="Times New Roman" pitchFamily="18" charset="0"/>
              </a:rPr>
              <a:t>Characterized </a:t>
            </a:r>
            <a:r>
              <a:rPr lang="en-US" dirty="0">
                <a:latin typeface="Times New Roman" pitchFamily="18" charset="0"/>
                <a:cs typeface="Times New Roman" pitchFamily="18" charset="0"/>
              </a:rPr>
              <a:t>by its dark colour, high heat of </a:t>
            </a:r>
            <a:r>
              <a:rPr lang="en-US" dirty="0" smtClean="0">
                <a:latin typeface="Times New Roman" pitchFamily="18" charset="0"/>
                <a:cs typeface="Times New Roman" pitchFamily="18" charset="0"/>
              </a:rPr>
              <a:t>hydration and </a:t>
            </a:r>
            <a:r>
              <a:rPr lang="en-US" dirty="0">
                <a:latin typeface="Times New Roman" pitchFamily="18" charset="0"/>
                <a:cs typeface="Times New Roman" pitchFamily="18" charset="0"/>
              </a:rPr>
              <a:t>resistance to chemical attack.</a:t>
            </a:r>
          </a:p>
          <a:p>
            <a:pPr algn="just">
              <a:lnSpc>
                <a:spcPct val="150000"/>
              </a:lnSpc>
              <a:spcBef>
                <a:spcPts val="0"/>
              </a:spcBef>
            </a:pPr>
            <a:r>
              <a:rPr lang="en-US" dirty="0">
                <a:latin typeface="Times New Roman" pitchFamily="18" charset="0"/>
                <a:cs typeface="Times New Roman" pitchFamily="18" charset="0"/>
              </a:rPr>
              <a:t>Initial setting time of 4 </a:t>
            </a:r>
            <a:r>
              <a:rPr lang="en-US" dirty="0" err="1">
                <a:latin typeface="Times New Roman" pitchFamily="18" charset="0"/>
                <a:cs typeface="Times New Roman" pitchFamily="18" charset="0"/>
              </a:rPr>
              <a:t>hrs</a:t>
            </a:r>
            <a:r>
              <a:rPr lang="en-US" dirty="0">
                <a:latin typeface="Times New Roman" pitchFamily="18" charset="0"/>
                <a:cs typeface="Times New Roman" pitchFamily="18" charset="0"/>
              </a:rPr>
              <a:t> and final setting time of </a:t>
            </a:r>
            <a:r>
              <a:rPr lang="en-US" dirty="0" smtClean="0">
                <a:latin typeface="Times New Roman" pitchFamily="18" charset="0"/>
                <a:cs typeface="Times New Roman" pitchFamily="18" charset="0"/>
              </a:rPr>
              <a:t>5 hrs</a:t>
            </a:r>
            <a:r>
              <a:rPr lang="en-US" dirty="0">
                <a:latin typeface="Times New Roman" pitchFamily="18" charset="0"/>
                <a:cs typeface="Times New Roman" pitchFamily="18" charset="0"/>
              </a:rPr>
              <a:t>.</a:t>
            </a:r>
          </a:p>
          <a:p>
            <a:pPr algn="just">
              <a:lnSpc>
                <a:spcPct val="150000"/>
              </a:lnSpc>
              <a:spcBef>
                <a:spcPts val="0"/>
              </a:spcBef>
            </a:pPr>
            <a:r>
              <a:rPr lang="en-US" dirty="0">
                <a:latin typeface="Times New Roman" pitchFamily="18" charset="0"/>
                <a:cs typeface="Times New Roman" pitchFamily="18" charset="0"/>
              </a:rPr>
              <a:t>Raw materials used are limestone and </a:t>
            </a:r>
            <a:r>
              <a:rPr lang="en-US" dirty="0" smtClean="0">
                <a:latin typeface="Times New Roman" pitchFamily="18" charset="0"/>
                <a:cs typeface="Times New Roman" pitchFamily="18" charset="0"/>
              </a:rPr>
              <a:t>bauxite</a:t>
            </a:r>
          </a:p>
          <a:p>
            <a:pPr marL="0" indent="0" algn="just">
              <a:lnSpc>
                <a:spcPct val="170000"/>
              </a:lnSpc>
              <a:buNone/>
            </a:pPr>
            <a:r>
              <a:rPr lang="en-US" b="1" dirty="0" smtClean="0">
                <a:latin typeface="Times New Roman" pitchFamily="18" charset="0"/>
                <a:cs typeface="Times New Roman" pitchFamily="18" charset="0"/>
              </a:rPr>
              <a:t>AIR </a:t>
            </a:r>
            <a:r>
              <a:rPr lang="en-US" b="1" dirty="0">
                <a:latin typeface="Times New Roman" pitchFamily="18" charset="0"/>
                <a:cs typeface="Times New Roman" pitchFamily="18" charset="0"/>
              </a:rPr>
              <a:t>ENTRAINING CEMENT:</a:t>
            </a:r>
          </a:p>
          <a:p>
            <a:pPr algn="just">
              <a:lnSpc>
                <a:spcPct val="170000"/>
              </a:lnSpc>
            </a:pPr>
            <a:r>
              <a:rPr lang="en-US" dirty="0">
                <a:latin typeface="Times New Roman" pitchFamily="18" charset="0"/>
                <a:cs typeface="Times New Roman" pitchFamily="18" charset="0"/>
              </a:rPr>
              <a:t>• OPC with small quantity of air entraining </a:t>
            </a:r>
            <a:r>
              <a:rPr lang="en-US" dirty="0" smtClean="0">
                <a:latin typeface="Times New Roman" pitchFamily="18" charset="0"/>
                <a:cs typeface="Times New Roman" pitchFamily="18" charset="0"/>
              </a:rPr>
              <a:t>materials (</a:t>
            </a:r>
            <a:r>
              <a:rPr lang="en-US" dirty="0">
                <a:latin typeface="Times New Roman" pitchFamily="18" charset="0"/>
                <a:cs typeface="Times New Roman" pitchFamily="18" charset="0"/>
              </a:rPr>
              <a:t>oils, fats, fatty acids) ground together.</a:t>
            </a:r>
          </a:p>
          <a:p>
            <a:pPr algn="just">
              <a:lnSpc>
                <a:spcPct val="170000"/>
              </a:lnSpc>
            </a:pPr>
            <a:r>
              <a:rPr lang="en-US" dirty="0">
                <a:latin typeface="Times New Roman" pitchFamily="18" charset="0"/>
                <a:cs typeface="Times New Roman" pitchFamily="18" charset="0"/>
              </a:rPr>
              <a:t>• Air is entrained in the form of tiny air bubbles </a:t>
            </a:r>
            <a:r>
              <a:rPr lang="en-US" dirty="0" smtClean="0">
                <a:latin typeface="Times New Roman" pitchFamily="18" charset="0"/>
                <a:cs typeface="Times New Roman" pitchFamily="18" charset="0"/>
              </a:rPr>
              <a:t>which enhances </a:t>
            </a:r>
            <a:r>
              <a:rPr lang="en-US" dirty="0">
                <a:latin typeface="Times New Roman" pitchFamily="18" charset="0"/>
                <a:cs typeface="Times New Roman" pitchFamily="18" charset="0"/>
              </a:rPr>
              <a:t>workability and reduces </a:t>
            </a:r>
            <a:r>
              <a:rPr lang="en-US" dirty="0" smtClean="0">
                <a:latin typeface="Times New Roman" pitchFamily="18" charset="0"/>
                <a:cs typeface="Times New Roman" pitchFamily="18" charset="0"/>
              </a:rPr>
              <a:t>segregation and bleeding</a:t>
            </a:r>
            <a:r>
              <a:rPr lang="en-US" dirty="0">
                <a:latin typeface="Times New Roman" pitchFamily="18" charset="0"/>
                <a:cs typeface="Times New Roman" pitchFamily="18" charset="0"/>
              </a:rPr>
              <a:t>.</a:t>
            </a:r>
          </a:p>
          <a:p>
            <a:pPr algn="just">
              <a:lnSpc>
                <a:spcPct val="170000"/>
              </a:lnSpc>
            </a:pPr>
            <a:r>
              <a:rPr lang="en-US" dirty="0">
                <a:latin typeface="Times New Roman" pitchFamily="18" charset="0"/>
                <a:cs typeface="Times New Roman" pitchFamily="18" charset="0"/>
              </a:rPr>
              <a:t>•It increases sulphate water resistance of concrete.</a:t>
            </a:r>
          </a:p>
        </p:txBody>
      </p:sp>
    </p:spTree>
    <p:extLst>
      <p:ext uri="{BB962C8B-B14F-4D97-AF65-F5344CB8AC3E}">
        <p14:creationId xmlns:p14="http://schemas.microsoft.com/office/powerpoint/2010/main" xmlns="" val="16469333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5821363"/>
          </a:xfrm>
        </p:spPr>
        <p:txBody>
          <a:bodyPr>
            <a:normAutofit fontScale="70000" lnSpcReduction="20000"/>
          </a:bodyPr>
          <a:lstStyle/>
          <a:p>
            <a:pPr marL="0" indent="0" algn="just">
              <a:lnSpc>
                <a:spcPct val="170000"/>
              </a:lnSpc>
              <a:spcBef>
                <a:spcPts val="0"/>
              </a:spcBef>
              <a:buNone/>
            </a:pPr>
            <a:r>
              <a:rPr lang="en-US" b="1" dirty="0" smtClean="0">
                <a:latin typeface="Times New Roman" pitchFamily="18" charset="0"/>
                <a:cs typeface="Times New Roman" pitchFamily="18" charset="0"/>
              </a:rPr>
              <a:t>Super-</a:t>
            </a:r>
            <a:r>
              <a:rPr lang="en-US" b="1" dirty="0" err="1" smtClean="0">
                <a:latin typeface="Times New Roman" pitchFamily="18" charset="0"/>
                <a:cs typeface="Times New Roman" pitchFamily="18" charset="0"/>
              </a:rPr>
              <a:t>sulphated</a:t>
            </a:r>
            <a:r>
              <a:rPr lang="en-US" b="1" dirty="0" smtClean="0">
                <a:latin typeface="Times New Roman" pitchFamily="18" charset="0"/>
                <a:cs typeface="Times New Roman" pitchFamily="18" charset="0"/>
              </a:rPr>
              <a:t> </a:t>
            </a:r>
            <a:r>
              <a:rPr lang="en-US" b="1" dirty="0">
                <a:latin typeface="Times New Roman" pitchFamily="18" charset="0"/>
                <a:cs typeface="Times New Roman" pitchFamily="18" charset="0"/>
              </a:rPr>
              <a:t>Cement:</a:t>
            </a:r>
          </a:p>
          <a:p>
            <a:pPr algn="just">
              <a:lnSpc>
                <a:spcPct val="170000"/>
              </a:lnSpc>
              <a:spcBef>
                <a:spcPts val="0"/>
              </a:spcBef>
            </a:pPr>
            <a:r>
              <a:rPr lang="en-US" dirty="0" smtClean="0">
                <a:latin typeface="Times New Roman" pitchFamily="18" charset="0"/>
                <a:cs typeface="Times New Roman" pitchFamily="18" charset="0"/>
              </a:rPr>
              <a:t>Ground </a:t>
            </a:r>
            <a:r>
              <a:rPr lang="en-US" dirty="0">
                <a:latin typeface="Times New Roman" pitchFamily="18" charset="0"/>
                <a:cs typeface="Times New Roman" pitchFamily="18" charset="0"/>
              </a:rPr>
              <a:t>blast furnace slag + OPC +</a:t>
            </a:r>
            <a:r>
              <a:rPr lang="en-US" dirty="0" smtClean="0">
                <a:latin typeface="Times New Roman" pitchFamily="18" charset="0"/>
                <a:cs typeface="Times New Roman" pitchFamily="18" charset="0"/>
              </a:rPr>
              <a:t>CaSO</a:t>
            </a:r>
            <a:r>
              <a:rPr lang="en-US" baseline="-25000" dirty="0" smtClean="0">
                <a:latin typeface="Times New Roman" pitchFamily="18" charset="0"/>
                <a:cs typeface="Times New Roman" pitchFamily="18" charset="0"/>
              </a:rPr>
              <a:t>4</a:t>
            </a:r>
            <a:r>
              <a:rPr lang="en-US" dirty="0" smtClean="0">
                <a:latin typeface="Times New Roman" pitchFamily="18" charset="0"/>
                <a:cs typeface="Times New Roman" pitchFamily="18" charset="0"/>
              </a:rPr>
              <a:t>. Heat </a:t>
            </a:r>
            <a:r>
              <a:rPr lang="en-US" dirty="0">
                <a:latin typeface="Times New Roman" pitchFamily="18" charset="0"/>
                <a:cs typeface="Times New Roman" pitchFamily="18" charset="0"/>
              </a:rPr>
              <a:t>of hydration which is considerably lower.</a:t>
            </a:r>
          </a:p>
          <a:p>
            <a:pPr algn="just">
              <a:lnSpc>
                <a:spcPct val="170000"/>
              </a:lnSpc>
            </a:pPr>
            <a:r>
              <a:rPr lang="en-US" dirty="0" smtClean="0">
                <a:latin typeface="Times New Roman" pitchFamily="18" charset="0"/>
                <a:cs typeface="Times New Roman" pitchFamily="18" charset="0"/>
              </a:rPr>
              <a:t>It </a:t>
            </a:r>
            <a:r>
              <a:rPr lang="en-US" dirty="0">
                <a:latin typeface="Times New Roman" pitchFamily="18" charset="0"/>
                <a:cs typeface="Times New Roman" pitchFamily="18" charset="0"/>
              </a:rPr>
              <a:t>is also resistant to Sulphate attack.</a:t>
            </a:r>
          </a:p>
          <a:p>
            <a:pPr algn="just">
              <a:lnSpc>
                <a:spcPct val="170000"/>
              </a:lnSpc>
            </a:pPr>
            <a:r>
              <a:rPr lang="en-US" dirty="0" smtClean="0">
                <a:latin typeface="Times New Roman" pitchFamily="18" charset="0"/>
                <a:cs typeface="Times New Roman" pitchFamily="18" charset="0"/>
              </a:rPr>
              <a:t>Used </a:t>
            </a:r>
            <a:r>
              <a:rPr lang="en-US" dirty="0">
                <a:latin typeface="Times New Roman" pitchFamily="18" charset="0"/>
                <a:cs typeface="Times New Roman" pitchFamily="18" charset="0"/>
              </a:rPr>
              <a:t>in a) Marine Structures, b) Mass concrete </a:t>
            </a:r>
            <a:r>
              <a:rPr lang="en-US" dirty="0" smtClean="0">
                <a:latin typeface="Times New Roman" pitchFamily="18" charset="0"/>
                <a:cs typeface="Times New Roman" pitchFamily="18" charset="0"/>
              </a:rPr>
              <a:t>works</a:t>
            </a:r>
          </a:p>
          <a:p>
            <a:pPr marL="0" indent="0" algn="just">
              <a:lnSpc>
                <a:spcPct val="170000"/>
              </a:lnSpc>
              <a:spcBef>
                <a:spcPts val="0"/>
              </a:spcBef>
              <a:buNone/>
            </a:pPr>
            <a:r>
              <a:rPr lang="en-US" b="1" dirty="0" smtClean="0">
                <a:latin typeface="Times New Roman" pitchFamily="18" charset="0"/>
                <a:cs typeface="Times New Roman" pitchFamily="18" charset="0"/>
              </a:rPr>
              <a:t>Masonry </a:t>
            </a:r>
            <a:r>
              <a:rPr lang="en-US" b="1" dirty="0">
                <a:latin typeface="Times New Roman" pitchFamily="18" charset="0"/>
                <a:cs typeface="Times New Roman" pitchFamily="18" charset="0"/>
              </a:rPr>
              <a:t>Cement:</a:t>
            </a:r>
          </a:p>
          <a:p>
            <a:pPr algn="just">
              <a:lnSpc>
                <a:spcPct val="170000"/>
              </a:lnSpc>
              <a:spcBef>
                <a:spcPts val="0"/>
              </a:spcBef>
            </a:pPr>
            <a:r>
              <a:rPr lang="en-US" dirty="0" smtClean="0">
                <a:latin typeface="Times New Roman" pitchFamily="18" charset="0"/>
                <a:cs typeface="Times New Roman" pitchFamily="18" charset="0"/>
              </a:rPr>
              <a:t>Unlike </a:t>
            </a:r>
            <a:r>
              <a:rPr lang="en-US" dirty="0">
                <a:latin typeface="Times New Roman" pitchFamily="18" charset="0"/>
                <a:cs typeface="Times New Roman" pitchFamily="18" charset="0"/>
              </a:rPr>
              <a:t>ordinary cement, it is more plastic.</a:t>
            </a:r>
          </a:p>
          <a:p>
            <a:pPr algn="just">
              <a:lnSpc>
                <a:spcPct val="170000"/>
              </a:lnSpc>
              <a:spcBef>
                <a:spcPts val="0"/>
              </a:spcBef>
            </a:pPr>
            <a:r>
              <a:rPr lang="en-US" dirty="0" smtClean="0">
                <a:latin typeface="Times New Roman" pitchFamily="18" charset="0"/>
                <a:cs typeface="Times New Roman" pitchFamily="18" charset="0"/>
              </a:rPr>
              <a:t>Made </a:t>
            </a:r>
            <a:r>
              <a:rPr lang="en-US" dirty="0">
                <a:latin typeface="Times New Roman" pitchFamily="18" charset="0"/>
                <a:cs typeface="Times New Roman" pitchFamily="18" charset="0"/>
              </a:rPr>
              <a:t>by mixing hydrated lime, </a:t>
            </a:r>
            <a:r>
              <a:rPr lang="en-US" dirty="0" smtClean="0">
                <a:latin typeface="Times New Roman" pitchFamily="18" charset="0"/>
                <a:cs typeface="Times New Roman" pitchFamily="18" charset="0"/>
              </a:rPr>
              <a:t>crushed stone</a:t>
            </a:r>
            <a:r>
              <a:rPr lang="en-US" dirty="0">
                <a:latin typeface="Times New Roman" pitchFamily="18" charset="0"/>
                <a:cs typeface="Times New Roman" pitchFamily="18" charset="0"/>
              </a:rPr>
              <a:t>, granulated slag or highly </a:t>
            </a:r>
            <a:r>
              <a:rPr lang="en-US" dirty="0" smtClean="0">
                <a:latin typeface="Times New Roman" pitchFamily="18" charset="0"/>
                <a:cs typeface="Times New Roman" pitchFamily="18" charset="0"/>
              </a:rPr>
              <a:t>colloidal clays </a:t>
            </a:r>
            <a:r>
              <a:rPr lang="en-US" dirty="0">
                <a:latin typeface="Times New Roman" pitchFamily="18" charset="0"/>
                <a:cs typeface="Times New Roman" pitchFamily="18" charset="0"/>
              </a:rPr>
              <a:t>are mixed with it.</a:t>
            </a:r>
          </a:p>
          <a:p>
            <a:pPr algn="just">
              <a:lnSpc>
                <a:spcPct val="170000"/>
              </a:lnSpc>
              <a:spcBef>
                <a:spcPts val="0"/>
              </a:spcBef>
            </a:pPr>
            <a:r>
              <a:rPr lang="en-US" dirty="0" smtClean="0">
                <a:latin typeface="Times New Roman" pitchFamily="18" charset="0"/>
                <a:cs typeface="Times New Roman" pitchFamily="18" charset="0"/>
              </a:rPr>
              <a:t>Addition </a:t>
            </a:r>
            <a:r>
              <a:rPr lang="en-US" dirty="0">
                <a:latin typeface="Times New Roman" pitchFamily="18" charset="0"/>
                <a:cs typeface="Times New Roman" pitchFamily="18" charset="0"/>
              </a:rPr>
              <a:t>of above mentioned </a:t>
            </a:r>
            <a:r>
              <a:rPr lang="en-US" dirty="0" smtClean="0">
                <a:latin typeface="Times New Roman" pitchFamily="18" charset="0"/>
                <a:cs typeface="Times New Roman" pitchFamily="18" charset="0"/>
              </a:rPr>
              <a:t>materials reduces </a:t>
            </a:r>
            <a:r>
              <a:rPr lang="en-US" dirty="0">
                <a:latin typeface="Times New Roman" pitchFamily="18" charset="0"/>
                <a:cs typeface="Times New Roman" pitchFamily="18" charset="0"/>
              </a:rPr>
              <a:t>the strength of cement.</a:t>
            </a:r>
          </a:p>
        </p:txBody>
      </p:sp>
    </p:spTree>
    <p:extLst>
      <p:ext uri="{BB962C8B-B14F-4D97-AF65-F5344CB8AC3E}">
        <p14:creationId xmlns:p14="http://schemas.microsoft.com/office/powerpoint/2010/main" xmlns="" val="149982649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5821363"/>
          </a:xfrm>
        </p:spPr>
        <p:txBody>
          <a:bodyPr>
            <a:normAutofit fontScale="77500" lnSpcReduction="20000"/>
          </a:bodyPr>
          <a:lstStyle/>
          <a:p>
            <a:pPr marL="0" indent="0" algn="just">
              <a:lnSpc>
                <a:spcPct val="160000"/>
              </a:lnSpc>
              <a:buNone/>
            </a:pPr>
            <a:r>
              <a:rPr lang="en-US" b="1" dirty="0" smtClean="0">
                <a:latin typeface="Times New Roman" pitchFamily="18" charset="0"/>
                <a:cs typeface="Times New Roman" pitchFamily="18" charset="0"/>
              </a:rPr>
              <a:t>Expansive </a:t>
            </a:r>
            <a:r>
              <a:rPr lang="en-US" b="1" dirty="0">
                <a:latin typeface="Times New Roman" pitchFamily="18" charset="0"/>
                <a:cs typeface="Times New Roman" pitchFamily="18" charset="0"/>
              </a:rPr>
              <a:t>Cement:</a:t>
            </a:r>
          </a:p>
          <a:p>
            <a:pPr algn="just">
              <a:lnSpc>
                <a:spcPct val="160000"/>
              </a:lnSpc>
            </a:pPr>
            <a:r>
              <a:rPr lang="en-US" dirty="0" smtClean="0">
                <a:latin typeface="Times New Roman" pitchFamily="18" charset="0"/>
                <a:cs typeface="Times New Roman" pitchFamily="18" charset="0"/>
              </a:rPr>
              <a:t>The </a:t>
            </a:r>
            <a:r>
              <a:rPr lang="en-US" dirty="0">
                <a:latin typeface="Times New Roman" pitchFamily="18" charset="0"/>
                <a:cs typeface="Times New Roman" pitchFamily="18" charset="0"/>
              </a:rPr>
              <a:t>main difference in this cement is the </a:t>
            </a:r>
            <a:r>
              <a:rPr lang="en-US" dirty="0" smtClean="0">
                <a:latin typeface="Times New Roman" pitchFamily="18" charset="0"/>
                <a:cs typeface="Times New Roman" pitchFamily="18" charset="0"/>
              </a:rPr>
              <a:t>increase in </a:t>
            </a:r>
            <a:r>
              <a:rPr lang="en-US" dirty="0">
                <a:latin typeface="Times New Roman" pitchFamily="18" charset="0"/>
                <a:cs typeface="Times New Roman" pitchFamily="18" charset="0"/>
              </a:rPr>
              <a:t>volume that occurs when it settles.</a:t>
            </a:r>
          </a:p>
          <a:p>
            <a:pPr algn="just">
              <a:lnSpc>
                <a:spcPct val="160000"/>
              </a:lnSpc>
            </a:pPr>
            <a:r>
              <a:rPr lang="en-US" dirty="0" smtClean="0">
                <a:latin typeface="Times New Roman" pitchFamily="18" charset="0"/>
                <a:cs typeface="Times New Roman" pitchFamily="18" charset="0"/>
              </a:rPr>
              <a:t>Used </a:t>
            </a:r>
            <a:r>
              <a:rPr lang="en-US" dirty="0">
                <a:latin typeface="Times New Roman" pitchFamily="18" charset="0"/>
                <a:cs typeface="Times New Roman" pitchFamily="18" charset="0"/>
              </a:rPr>
              <a:t>to neutralize shrinkage of concrete </a:t>
            </a:r>
            <a:r>
              <a:rPr lang="en-US" dirty="0" smtClean="0">
                <a:latin typeface="Times New Roman" pitchFamily="18" charset="0"/>
                <a:cs typeface="Times New Roman" pitchFamily="18" charset="0"/>
              </a:rPr>
              <a:t>made from </a:t>
            </a:r>
            <a:r>
              <a:rPr lang="en-US" dirty="0">
                <a:latin typeface="Times New Roman" pitchFamily="18" charset="0"/>
                <a:cs typeface="Times New Roman" pitchFamily="18" charset="0"/>
              </a:rPr>
              <a:t>ordinary cement so as to eliminate cracks. </a:t>
            </a:r>
            <a:r>
              <a:rPr lang="en-US" dirty="0" smtClean="0">
                <a:latin typeface="Times New Roman" pitchFamily="18" charset="0"/>
                <a:cs typeface="Times New Roman" pitchFamily="18" charset="0"/>
              </a:rPr>
              <a:t>A small </a:t>
            </a:r>
            <a:r>
              <a:rPr lang="en-US" dirty="0">
                <a:latin typeface="Times New Roman" pitchFamily="18" charset="0"/>
                <a:cs typeface="Times New Roman" pitchFamily="18" charset="0"/>
              </a:rPr>
              <a:t>percentage of this cement with concrete </a:t>
            </a:r>
            <a:r>
              <a:rPr lang="en-US" dirty="0" smtClean="0">
                <a:latin typeface="Times New Roman" pitchFamily="18" charset="0"/>
                <a:cs typeface="Times New Roman" pitchFamily="18" charset="0"/>
              </a:rPr>
              <a:t>will not </a:t>
            </a:r>
            <a:r>
              <a:rPr lang="en-US" dirty="0">
                <a:latin typeface="Times New Roman" pitchFamily="18" charset="0"/>
                <a:cs typeface="Times New Roman" pitchFamily="18" charset="0"/>
              </a:rPr>
              <a:t>let it crack. It is specially desirable </a:t>
            </a:r>
            <a:r>
              <a:rPr lang="en-US" dirty="0" smtClean="0">
                <a:latin typeface="Times New Roman" pitchFamily="18" charset="0"/>
                <a:cs typeface="Times New Roman" pitchFamily="18" charset="0"/>
              </a:rPr>
              <a:t>for hydraulic </a:t>
            </a:r>
            <a:r>
              <a:rPr lang="en-US" dirty="0">
                <a:latin typeface="Times New Roman" pitchFamily="18" charset="0"/>
                <a:cs typeface="Times New Roman" pitchFamily="18" charset="0"/>
              </a:rPr>
              <a:t>structures.</a:t>
            </a:r>
          </a:p>
          <a:p>
            <a:pPr algn="just">
              <a:lnSpc>
                <a:spcPct val="160000"/>
              </a:lnSpc>
            </a:pPr>
            <a:r>
              <a:rPr lang="en-US" dirty="0" smtClean="0">
                <a:latin typeface="Times New Roman" pitchFamily="18" charset="0"/>
                <a:cs typeface="Times New Roman" pitchFamily="18" charset="0"/>
              </a:rPr>
              <a:t>In </a:t>
            </a:r>
            <a:r>
              <a:rPr lang="en-US" dirty="0">
                <a:latin typeface="Times New Roman" pitchFamily="18" charset="0"/>
                <a:cs typeface="Times New Roman" pitchFamily="18" charset="0"/>
              </a:rPr>
              <a:t>repair work, it is essential that the new </a:t>
            </a:r>
            <a:r>
              <a:rPr lang="en-US" dirty="0" smtClean="0">
                <a:latin typeface="Times New Roman" pitchFamily="18" charset="0"/>
                <a:cs typeface="Times New Roman" pitchFamily="18" charset="0"/>
              </a:rPr>
              <a:t>concrete should </a:t>
            </a:r>
            <a:r>
              <a:rPr lang="en-US" dirty="0">
                <a:latin typeface="Times New Roman" pitchFamily="18" charset="0"/>
                <a:cs typeface="Times New Roman" pitchFamily="18" charset="0"/>
              </a:rPr>
              <a:t>be tight fitting in the old concrete. This </a:t>
            </a:r>
            <a:r>
              <a:rPr lang="en-US" dirty="0" smtClean="0">
                <a:latin typeface="Times New Roman" pitchFamily="18" charset="0"/>
                <a:cs typeface="Times New Roman" pitchFamily="18" charset="0"/>
              </a:rPr>
              <a:t>can be </a:t>
            </a:r>
            <a:r>
              <a:rPr lang="en-US" dirty="0">
                <a:latin typeface="Times New Roman" pitchFamily="18" charset="0"/>
                <a:cs typeface="Times New Roman" pitchFamily="18" charset="0"/>
              </a:rPr>
              <a:t>done by using this cement</a:t>
            </a:r>
          </a:p>
        </p:txBody>
      </p:sp>
    </p:spTree>
    <p:extLst>
      <p:ext uri="{BB962C8B-B14F-4D97-AF65-F5344CB8AC3E}">
        <p14:creationId xmlns:p14="http://schemas.microsoft.com/office/powerpoint/2010/main" xmlns="" val="166629174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6172200"/>
          </a:xfrm>
        </p:spPr>
        <p:txBody>
          <a:bodyPr>
            <a:noAutofit/>
          </a:bodyPr>
          <a:lstStyle/>
          <a:p>
            <a:pPr marL="0" indent="0" algn="just">
              <a:lnSpc>
                <a:spcPct val="170000"/>
              </a:lnSpc>
              <a:spcBef>
                <a:spcPts val="0"/>
              </a:spcBef>
              <a:buNone/>
            </a:pPr>
            <a:r>
              <a:rPr lang="en-US" sz="2400" b="1" dirty="0" smtClean="0">
                <a:latin typeface="Times New Roman" pitchFamily="18" charset="0"/>
                <a:cs typeface="Times New Roman" pitchFamily="18" charset="0"/>
              </a:rPr>
              <a:t>Colored </a:t>
            </a:r>
            <a:r>
              <a:rPr lang="en-US" sz="2400" b="1" dirty="0">
                <a:latin typeface="Times New Roman" pitchFamily="18" charset="0"/>
                <a:cs typeface="Times New Roman" pitchFamily="18" charset="0"/>
              </a:rPr>
              <a:t>Cement:</a:t>
            </a:r>
          </a:p>
          <a:p>
            <a:pPr algn="just">
              <a:lnSpc>
                <a:spcPct val="170000"/>
              </a:lnSpc>
              <a:spcBef>
                <a:spcPts val="0"/>
              </a:spcBef>
            </a:pPr>
            <a:r>
              <a:rPr lang="en-US" sz="2400" dirty="0" smtClean="0">
                <a:latin typeface="Times New Roman" pitchFamily="18" charset="0"/>
                <a:cs typeface="Times New Roman" pitchFamily="18" charset="0"/>
              </a:rPr>
              <a:t>Suitable </a:t>
            </a:r>
            <a:r>
              <a:rPr lang="en-US" sz="2400" dirty="0">
                <a:latin typeface="Times New Roman" pitchFamily="18" charset="0"/>
                <a:cs typeface="Times New Roman" pitchFamily="18" charset="0"/>
              </a:rPr>
              <a:t>pigments used to impart </a:t>
            </a:r>
            <a:r>
              <a:rPr lang="en-US" sz="2400" dirty="0" smtClean="0">
                <a:latin typeface="Times New Roman" pitchFamily="18" charset="0"/>
                <a:cs typeface="Times New Roman" pitchFamily="18" charset="0"/>
              </a:rPr>
              <a:t>desired color</a:t>
            </a:r>
            <a:r>
              <a:rPr lang="en-US" sz="2400" dirty="0">
                <a:latin typeface="Times New Roman" pitchFamily="18" charset="0"/>
                <a:cs typeface="Times New Roman" pitchFamily="18" charset="0"/>
              </a:rPr>
              <a:t>.</a:t>
            </a:r>
          </a:p>
          <a:p>
            <a:pPr algn="just">
              <a:lnSpc>
                <a:spcPct val="170000"/>
              </a:lnSpc>
              <a:spcBef>
                <a:spcPts val="0"/>
              </a:spcBef>
            </a:pPr>
            <a:r>
              <a:rPr lang="en-US" sz="2400" dirty="0" smtClean="0">
                <a:latin typeface="Times New Roman" pitchFamily="18" charset="0"/>
                <a:cs typeface="Times New Roman" pitchFamily="18" charset="0"/>
              </a:rPr>
              <a:t>Pigments </a:t>
            </a:r>
            <a:r>
              <a:rPr lang="en-US" sz="2400" dirty="0">
                <a:latin typeface="Times New Roman" pitchFamily="18" charset="0"/>
                <a:cs typeface="Times New Roman" pitchFamily="18" charset="0"/>
              </a:rPr>
              <a:t>used should be durable </a:t>
            </a:r>
            <a:r>
              <a:rPr lang="en-US" sz="2400" dirty="0" smtClean="0">
                <a:latin typeface="Times New Roman" pitchFamily="18" charset="0"/>
                <a:cs typeface="Times New Roman" pitchFamily="18" charset="0"/>
              </a:rPr>
              <a:t>under light</a:t>
            </a:r>
            <a:r>
              <a:rPr lang="en-US" sz="2400" dirty="0">
                <a:latin typeface="Times New Roman" pitchFamily="18" charset="0"/>
                <a:cs typeface="Times New Roman" pitchFamily="18" charset="0"/>
              </a:rPr>
              <a:t>, sun or weather</a:t>
            </a:r>
            <a:r>
              <a:rPr lang="en-US" sz="2400" dirty="0" smtClean="0">
                <a:latin typeface="Times New Roman" pitchFamily="18" charset="0"/>
                <a:cs typeface="Times New Roman" pitchFamily="18" charset="0"/>
              </a:rPr>
              <a:t>.</a:t>
            </a:r>
          </a:p>
          <a:p>
            <a:pPr marL="0" indent="0" algn="just">
              <a:lnSpc>
                <a:spcPct val="170000"/>
              </a:lnSpc>
              <a:spcBef>
                <a:spcPts val="0"/>
              </a:spcBef>
              <a:buNone/>
            </a:pPr>
            <a:r>
              <a:rPr lang="en-US" sz="2400" b="1" dirty="0" smtClean="0">
                <a:latin typeface="Times New Roman" pitchFamily="18" charset="0"/>
                <a:cs typeface="Times New Roman" pitchFamily="18" charset="0"/>
              </a:rPr>
              <a:t>WHITE </a:t>
            </a:r>
            <a:r>
              <a:rPr lang="en-US" sz="2400" b="1" dirty="0">
                <a:latin typeface="Times New Roman" pitchFamily="18" charset="0"/>
                <a:cs typeface="Times New Roman" pitchFamily="18" charset="0"/>
              </a:rPr>
              <a:t>CEMENT:</a:t>
            </a:r>
          </a:p>
          <a:p>
            <a:pPr algn="just">
              <a:lnSpc>
                <a:spcPct val="170000"/>
              </a:lnSpc>
              <a:spcBef>
                <a:spcPts val="0"/>
              </a:spcBef>
            </a:pPr>
            <a:r>
              <a:rPr lang="en-US" sz="2400" dirty="0" smtClean="0">
                <a:latin typeface="Times New Roman" pitchFamily="18" charset="0"/>
                <a:cs typeface="Times New Roman" pitchFamily="18" charset="0"/>
              </a:rPr>
              <a:t>OPC </a:t>
            </a:r>
            <a:r>
              <a:rPr lang="en-US" sz="2400" dirty="0">
                <a:latin typeface="Times New Roman" pitchFamily="18" charset="0"/>
                <a:cs typeface="Times New Roman" pitchFamily="18" charset="0"/>
              </a:rPr>
              <a:t>with pure white color produced with white chalk </a:t>
            </a:r>
            <a:r>
              <a:rPr lang="en-US" sz="2400" dirty="0" smtClean="0">
                <a:latin typeface="Times New Roman" pitchFamily="18" charset="0"/>
                <a:cs typeface="Times New Roman" pitchFamily="18" charset="0"/>
              </a:rPr>
              <a:t>or clay </a:t>
            </a:r>
            <a:r>
              <a:rPr lang="en-US" sz="2400" dirty="0">
                <a:latin typeface="Times New Roman" pitchFamily="18" charset="0"/>
                <a:cs typeface="Times New Roman" pitchFamily="18" charset="0"/>
              </a:rPr>
              <a:t>free from iron oxide.</a:t>
            </a:r>
          </a:p>
          <a:p>
            <a:pPr algn="just">
              <a:lnSpc>
                <a:spcPct val="170000"/>
              </a:lnSpc>
              <a:spcBef>
                <a:spcPts val="0"/>
              </a:spcBef>
            </a:pPr>
            <a:r>
              <a:rPr lang="en-US" sz="2400" dirty="0" smtClean="0">
                <a:latin typeface="Times New Roman" pitchFamily="18" charset="0"/>
                <a:cs typeface="Times New Roman" pitchFamily="18" charset="0"/>
              </a:rPr>
              <a:t>As </a:t>
            </a:r>
            <a:r>
              <a:rPr lang="en-US" sz="2400" dirty="0">
                <a:latin typeface="Times New Roman" pitchFamily="18" charset="0"/>
                <a:cs typeface="Times New Roman" pitchFamily="18" charset="0"/>
              </a:rPr>
              <a:t>iron oxide gives the grey colour to cement, it </a:t>
            </a:r>
            <a:r>
              <a:rPr lang="en-US" sz="2400" dirty="0" smtClean="0">
                <a:latin typeface="Times New Roman" pitchFamily="18" charset="0"/>
                <a:cs typeface="Times New Roman" pitchFamily="18" charset="0"/>
              </a:rPr>
              <a:t>is therefore </a:t>
            </a:r>
            <a:r>
              <a:rPr lang="en-US" sz="2400" dirty="0">
                <a:latin typeface="Times New Roman" pitchFamily="18" charset="0"/>
                <a:cs typeface="Times New Roman" pitchFamily="18" charset="0"/>
              </a:rPr>
              <a:t>necessary for white cement to keep the </a:t>
            </a:r>
            <a:r>
              <a:rPr lang="en-US" sz="2400" dirty="0" smtClean="0">
                <a:latin typeface="Times New Roman" pitchFamily="18" charset="0"/>
                <a:cs typeface="Times New Roman" pitchFamily="18" charset="0"/>
              </a:rPr>
              <a:t>content of </a:t>
            </a:r>
            <a:r>
              <a:rPr lang="en-US" sz="2400" dirty="0">
                <a:latin typeface="Times New Roman" pitchFamily="18" charset="0"/>
                <a:cs typeface="Times New Roman" pitchFamily="18" charset="0"/>
              </a:rPr>
              <a:t>iron oxide as low as possible.</a:t>
            </a:r>
          </a:p>
          <a:p>
            <a:pPr algn="just">
              <a:lnSpc>
                <a:spcPct val="170000"/>
              </a:lnSpc>
              <a:spcBef>
                <a:spcPts val="0"/>
              </a:spcBef>
            </a:pPr>
            <a:r>
              <a:rPr lang="en-US" sz="2400" dirty="0" smtClean="0">
                <a:latin typeface="Times New Roman" pitchFamily="18" charset="0"/>
                <a:cs typeface="Times New Roman" pitchFamily="18" charset="0"/>
              </a:rPr>
              <a:t>Instead </a:t>
            </a:r>
            <a:r>
              <a:rPr lang="en-US" sz="2400" dirty="0">
                <a:latin typeface="Times New Roman" pitchFamily="18" charset="0"/>
                <a:cs typeface="Times New Roman" pitchFamily="18" charset="0"/>
              </a:rPr>
              <a:t>of coal, oil fuel is used for burning.</a:t>
            </a:r>
          </a:p>
        </p:txBody>
      </p:sp>
    </p:spTree>
    <p:extLst>
      <p:ext uri="{BB962C8B-B14F-4D97-AF65-F5344CB8AC3E}">
        <p14:creationId xmlns:p14="http://schemas.microsoft.com/office/powerpoint/2010/main" xmlns="" val="61660095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normAutofit fontScale="90000"/>
          </a:bodyPr>
          <a:lstStyle/>
          <a:p>
            <a:pPr>
              <a:lnSpc>
                <a:spcPct val="150000"/>
              </a:lnSpc>
            </a:pPr>
            <a:r>
              <a:rPr lang="en-US" b="1" dirty="0" smtClean="0">
                <a:latin typeface="Times New Roman" pitchFamily="18" charset="0"/>
                <a:cs typeface="Times New Roman" pitchFamily="18" charset="0"/>
              </a:rPr>
              <a:t>Manufacturing of Cement</a:t>
            </a:r>
            <a:endParaRPr lang="en-US" b="1" dirty="0">
              <a:latin typeface="Times New Roman" pitchFamily="18" charset="0"/>
              <a:cs typeface="Times New Roman" pitchFamily="18" charset="0"/>
            </a:endParaRPr>
          </a:p>
        </p:txBody>
      </p:sp>
      <p:sp>
        <p:nvSpPr>
          <p:cNvPr id="3" name="Content Placeholder 2"/>
          <p:cNvSpPr>
            <a:spLocks noGrp="1"/>
          </p:cNvSpPr>
          <p:nvPr>
            <p:ph idx="1"/>
          </p:nvPr>
        </p:nvSpPr>
        <p:spPr>
          <a:xfrm>
            <a:off x="457200" y="1143000"/>
            <a:ext cx="8229600" cy="4983163"/>
          </a:xfrm>
        </p:spPr>
        <p:txBody>
          <a:bodyPr>
            <a:normAutofit fontScale="92500" lnSpcReduction="10000"/>
          </a:bodyPr>
          <a:lstStyle/>
          <a:p>
            <a:pPr>
              <a:lnSpc>
                <a:spcPct val="150000"/>
              </a:lnSpc>
            </a:pPr>
            <a:r>
              <a:rPr lang="en-US" dirty="0">
                <a:latin typeface="Times New Roman" pitchFamily="18" charset="0"/>
                <a:cs typeface="Times New Roman" pitchFamily="18" charset="0"/>
              </a:rPr>
              <a:t>The raw materials required for </a:t>
            </a:r>
            <a:r>
              <a:rPr lang="en-US" dirty="0" smtClean="0">
                <a:latin typeface="Times New Roman" pitchFamily="18" charset="0"/>
                <a:cs typeface="Times New Roman" pitchFamily="18" charset="0"/>
              </a:rPr>
              <a:t>manufacture of </a:t>
            </a:r>
            <a:r>
              <a:rPr lang="en-US" dirty="0">
                <a:latin typeface="Times New Roman" pitchFamily="18" charset="0"/>
                <a:cs typeface="Times New Roman" pitchFamily="18" charset="0"/>
              </a:rPr>
              <a:t>Portland cement or calcareous materials, such </a:t>
            </a:r>
            <a:r>
              <a:rPr lang="en-US" dirty="0" smtClean="0">
                <a:latin typeface="Times New Roman" pitchFamily="18" charset="0"/>
                <a:cs typeface="Times New Roman" pitchFamily="18" charset="0"/>
              </a:rPr>
              <a:t>as limestone </a:t>
            </a:r>
            <a:r>
              <a:rPr lang="en-US" dirty="0">
                <a:latin typeface="Times New Roman" pitchFamily="18" charset="0"/>
                <a:cs typeface="Times New Roman" pitchFamily="18" charset="0"/>
              </a:rPr>
              <a:t>or chalk, and argillaceous material such </a:t>
            </a:r>
            <a:r>
              <a:rPr lang="en-US" dirty="0" smtClean="0">
                <a:latin typeface="Times New Roman" pitchFamily="18" charset="0"/>
                <a:cs typeface="Times New Roman" pitchFamily="18" charset="0"/>
              </a:rPr>
              <a:t>as shale </a:t>
            </a:r>
            <a:r>
              <a:rPr lang="en-US" dirty="0">
                <a:latin typeface="Times New Roman" pitchFamily="18" charset="0"/>
                <a:cs typeface="Times New Roman" pitchFamily="18" charset="0"/>
              </a:rPr>
              <a:t>or clay</a:t>
            </a:r>
            <a:r>
              <a:rPr lang="en-US" dirty="0" smtClean="0">
                <a:latin typeface="Times New Roman" pitchFamily="18" charset="0"/>
                <a:cs typeface="Times New Roman" pitchFamily="18" charset="0"/>
              </a:rPr>
              <a:t>.</a:t>
            </a:r>
          </a:p>
          <a:p>
            <a:pPr marL="806450">
              <a:lnSpc>
                <a:spcPct val="150000"/>
              </a:lnSpc>
              <a:buNone/>
            </a:pPr>
            <a:r>
              <a:rPr lang="en-US" dirty="0">
                <a:latin typeface="Times New Roman" pitchFamily="18" charset="0"/>
                <a:cs typeface="Times New Roman" pitchFamily="18" charset="0"/>
              </a:rPr>
              <a:t>There are two types of cement process.</a:t>
            </a:r>
          </a:p>
          <a:p>
            <a:pPr marL="806450">
              <a:lnSpc>
                <a:spcPct val="150000"/>
              </a:lnSpc>
            </a:pPr>
            <a:r>
              <a:rPr lang="en-US" dirty="0" smtClean="0">
                <a:latin typeface="Times New Roman" pitchFamily="18" charset="0"/>
                <a:cs typeface="Times New Roman" pitchFamily="18" charset="0"/>
              </a:rPr>
              <a:t>Wet </a:t>
            </a:r>
            <a:r>
              <a:rPr lang="en-US" dirty="0">
                <a:latin typeface="Times New Roman" pitchFamily="18" charset="0"/>
                <a:cs typeface="Times New Roman" pitchFamily="18" charset="0"/>
              </a:rPr>
              <a:t>process</a:t>
            </a:r>
          </a:p>
          <a:p>
            <a:pPr marL="806450">
              <a:lnSpc>
                <a:spcPct val="150000"/>
              </a:lnSpc>
            </a:pPr>
            <a:r>
              <a:rPr lang="en-US" dirty="0" smtClean="0">
                <a:latin typeface="Times New Roman" pitchFamily="18" charset="0"/>
                <a:cs typeface="Times New Roman" pitchFamily="18" charset="0"/>
              </a:rPr>
              <a:t>Dry </a:t>
            </a:r>
            <a:r>
              <a:rPr lang="en-US" dirty="0">
                <a:latin typeface="Times New Roman" pitchFamily="18" charset="0"/>
                <a:cs typeface="Times New Roman" pitchFamily="18" charset="0"/>
              </a:rPr>
              <a:t>process</a:t>
            </a:r>
          </a:p>
        </p:txBody>
      </p:sp>
    </p:spTree>
    <p:extLst>
      <p:ext uri="{BB962C8B-B14F-4D97-AF65-F5344CB8AC3E}">
        <p14:creationId xmlns:p14="http://schemas.microsoft.com/office/powerpoint/2010/main" xmlns="" val="169918236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fontScale="90000"/>
          </a:bodyPr>
          <a:lstStyle/>
          <a:p>
            <a:r>
              <a:rPr lang="en-US" dirty="0" smtClean="0">
                <a:latin typeface="Times New Roman" pitchFamily="18" charset="0"/>
                <a:cs typeface="Times New Roman" pitchFamily="18" charset="0"/>
              </a:rPr>
              <a:t>Cement</a:t>
            </a:r>
            <a:endParaRPr lang="en-US" dirty="0">
              <a:latin typeface="Times New Roman" pitchFamily="18" charset="0"/>
              <a:cs typeface="Times New Roman" pitchFamily="18" charset="0"/>
            </a:endParaRPr>
          </a:p>
        </p:txBody>
      </p:sp>
      <p:pic>
        <p:nvPicPr>
          <p:cNvPr id="4" name="Content Placeholder 3"/>
          <p:cNvPicPr>
            <a:picLocks noGrp="1" noChangeAspect="1" noChangeArrowheads="1"/>
          </p:cNvPicPr>
          <p:nvPr>
            <p:ph idx="1"/>
          </p:nvPr>
        </p:nvPicPr>
        <p:blipFill>
          <a:blip r:embed="rId2">
            <a:extLst>
              <a:ext uri="{28A0092B-C50C-407E-A947-70E740481C1C}">
                <a14:useLocalDpi xmlns:a14="http://schemas.microsoft.com/office/drawing/2010/main" xmlns="" val="0"/>
              </a:ext>
            </a:extLst>
          </a:blip>
          <a:srcRect/>
          <a:stretch>
            <a:fillRect/>
          </a:stretch>
        </p:blipFill>
        <p:spPr bwMode="auto">
          <a:xfrm>
            <a:off x="4953000" y="1066800"/>
            <a:ext cx="3971925" cy="2381250"/>
          </a:xfrm>
          <a:prstGeom prst="rect">
            <a:avLst/>
          </a:prstGeom>
          <a:noFill/>
          <a:extLst>
            <a:ext uri="{909E8E84-426E-40DD-AFC4-6F175D3DCCD1}">
              <a14:hiddenFill xmlns:a14="http://schemas.microsoft.com/office/drawing/2010/main" xmlns="">
                <a:solidFill>
                  <a:srgbClr val="FFFFFF"/>
                </a:solidFill>
              </a14:hiddenFill>
            </a:ext>
          </a:extLst>
        </p:spPr>
      </p:pic>
      <p:pic>
        <p:nvPicPr>
          <p:cNvPr id="5"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914400" y="3505200"/>
            <a:ext cx="3886200" cy="2908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 name="Rectangle 5"/>
          <p:cNvSpPr/>
          <p:nvPr/>
        </p:nvSpPr>
        <p:spPr>
          <a:xfrm>
            <a:off x="609600" y="1106031"/>
            <a:ext cx="4191000" cy="2241960"/>
          </a:xfrm>
          <a:prstGeom prst="rect">
            <a:avLst/>
          </a:prstGeom>
        </p:spPr>
        <p:txBody>
          <a:bodyPr wrap="square">
            <a:spAutoFit/>
          </a:bodyPr>
          <a:lstStyle/>
          <a:p>
            <a:pPr algn="just">
              <a:lnSpc>
                <a:spcPct val="150000"/>
              </a:lnSpc>
            </a:pPr>
            <a:r>
              <a:rPr lang="en-US" sz="2400" dirty="0" smtClean="0">
                <a:latin typeface="Times New Roman" pitchFamily="18" charset="0"/>
                <a:cs typeface="Times New Roman" pitchFamily="18" charset="0"/>
              </a:rPr>
              <a:t>“</a:t>
            </a:r>
            <a:r>
              <a:rPr lang="en-US" sz="2400" dirty="0">
                <a:latin typeface="Times New Roman" pitchFamily="18" charset="0"/>
                <a:cs typeface="Times New Roman" pitchFamily="18" charset="0"/>
              </a:rPr>
              <a:t>Cement is a crystalline compound of calcium silicates and other calcium compounds having hydraulic properties” </a:t>
            </a:r>
          </a:p>
        </p:txBody>
      </p:sp>
      <p:sp>
        <p:nvSpPr>
          <p:cNvPr id="7" name="Rectangle 6"/>
          <p:cNvSpPr/>
          <p:nvPr/>
        </p:nvSpPr>
        <p:spPr>
          <a:xfrm>
            <a:off x="4953000" y="3352800"/>
            <a:ext cx="3886200" cy="3349956"/>
          </a:xfrm>
          <a:prstGeom prst="rect">
            <a:avLst/>
          </a:prstGeom>
        </p:spPr>
        <p:txBody>
          <a:bodyPr wrap="square">
            <a:spAutoFit/>
          </a:bodyPr>
          <a:lstStyle/>
          <a:p>
            <a:pPr algn="just">
              <a:lnSpc>
                <a:spcPct val="150000"/>
              </a:lnSpc>
            </a:pPr>
            <a:r>
              <a:rPr lang="en-US" sz="2400" dirty="0">
                <a:latin typeface="Times New Roman" pitchFamily="18" charset="0"/>
                <a:cs typeface="Times New Roman" pitchFamily="18" charset="0"/>
              </a:rPr>
              <a:t>Cement is the mixture of</a:t>
            </a:r>
          </a:p>
          <a:p>
            <a:pPr algn="just">
              <a:lnSpc>
                <a:spcPct val="150000"/>
              </a:lnSpc>
            </a:pPr>
            <a:r>
              <a:rPr lang="en-US" sz="2400" dirty="0" smtClean="0">
                <a:latin typeface="Times New Roman" pitchFamily="18" charset="0"/>
                <a:cs typeface="Times New Roman" pitchFamily="18" charset="0"/>
              </a:rPr>
              <a:t>calcareous, siliceous, argillaceous and </a:t>
            </a:r>
            <a:r>
              <a:rPr lang="en-US" sz="2400" dirty="0">
                <a:latin typeface="Times New Roman" pitchFamily="18" charset="0"/>
                <a:cs typeface="Times New Roman" pitchFamily="18" charset="0"/>
              </a:rPr>
              <a:t>other substances. Cement </a:t>
            </a:r>
            <a:r>
              <a:rPr lang="en-US" sz="2400" dirty="0" smtClean="0">
                <a:latin typeface="Times New Roman" pitchFamily="18" charset="0"/>
                <a:cs typeface="Times New Roman" pitchFamily="18" charset="0"/>
              </a:rPr>
              <a:t>is used </a:t>
            </a:r>
            <a:r>
              <a:rPr lang="en-US" sz="2400" dirty="0">
                <a:latin typeface="Times New Roman" pitchFamily="18" charset="0"/>
                <a:cs typeface="Times New Roman" pitchFamily="18" charset="0"/>
              </a:rPr>
              <a:t>as a binding material </a:t>
            </a:r>
            <a:r>
              <a:rPr lang="en-US" sz="2400" dirty="0" smtClean="0">
                <a:latin typeface="Times New Roman" pitchFamily="18" charset="0"/>
                <a:cs typeface="Times New Roman" pitchFamily="18" charset="0"/>
              </a:rPr>
              <a:t>in mortar</a:t>
            </a:r>
            <a:r>
              <a:rPr lang="en-US" sz="2400" dirty="0">
                <a:latin typeface="Times New Roman" pitchFamily="18" charset="0"/>
                <a:cs typeface="Times New Roman" pitchFamily="18" charset="0"/>
              </a:rPr>
              <a:t>, concrete, etc.</a:t>
            </a:r>
          </a:p>
        </p:txBody>
      </p:sp>
    </p:spTree>
    <p:extLst>
      <p:ext uri="{BB962C8B-B14F-4D97-AF65-F5344CB8AC3E}">
        <p14:creationId xmlns:p14="http://schemas.microsoft.com/office/powerpoint/2010/main" xmlns="" val="181818369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5745163"/>
          </a:xfrm>
        </p:spPr>
        <p:txBody>
          <a:bodyPr>
            <a:normAutofit fontScale="92500" lnSpcReduction="10000"/>
          </a:bodyPr>
          <a:lstStyle/>
          <a:p>
            <a:pPr marL="628650" algn="just">
              <a:lnSpc>
                <a:spcPct val="150000"/>
              </a:lnSpc>
            </a:pPr>
            <a:r>
              <a:rPr lang="en-US" sz="2800" dirty="0">
                <a:latin typeface="Times New Roman" pitchFamily="18" charset="0"/>
                <a:cs typeface="Times New Roman" pitchFamily="18" charset="0"/>
              </a:rPr>
              <a:t>The fundamental chemical compounds to produce cement clinker are:</a:t>
            </a:r>
          </a:p>
          <a:p>
            <a:pPr marL="969963" lvl="2" indent="-342900">
              <a:lnSpc>
                <a:spcPct val="150000"/>
              </a:lnSpc>
            </a:pPr>
            <a:r>
              <a:rPr lang="en-US" sz="2800" dirty="0">
                <a:latin typeface="Times New Roman" pitchFamily="18" charset="0"/>
                <a:cs typeface="Times New Roman" pitchFamily="18" charset="0"/>
              </a:rPr>
              <a:t>Lime (</a:t>
            </a:r>
            <a:r>
              <a:rPr lang="en-US" sz="2800" dirty="0" err="1">
                <a:latin typeface="Times New Roman" pitchFamily="18" charset="0"/>
                <a:cs typeface="Times New Roman" pitchFamily="18" charset="0"/>
              </a:rPr>
              <a:t>CaO</a:t>
            </a:r>
            <a:r>
              <a:rPr lang="en-US" sz="2800" dirty="0">
                <a:latin typeface="Times New Roman" pitchFamily="18" charset="0"/>
                <a:cs typeface="Times New Roman" pitchFamily="18" charset="0"/>
              </a:rPr>
              <a:t>)</a:t>
            </a:r>
          </a:p>
          <a:p>
            <a:pPr marL="969963" lvl="2" indent="-342900">
              <a:lnSpc>
                <a:spcPct val="150000"/>
              </a:lnSpc>
            </a:pPr>
            <a:r>
              <a:rPr lang="en-US" sz="2800" dirty="0">
                <a:latin typeface="Times New Roman" pitchFamily="18" charset="0"/>
                <a:cs typeface="Times New Roman" pitchFamily="18" charset="0"/>
              </a:rPr>
              <a:t>Silica (SiO2)</a:t>
            </a:r>
          </a:p>
          <a:p>
            <a:pPr marL="969963" lvl="2" indent="-342900">
              <a:lnSpc>
                <a:spcPct val="150000"/>
              </a:lnSpc>
            </a:pPr>
            <a:r>
              <a:rPr lang="en-US" sz="2800" dirty="0">
                <a:latin typeface="Times New Roman" pitchFamily="18" charset="0"/>
                <a:cs typeface="Times New Roman" pitchFamily="18" charset="0"/>
              </a:rPr>
              <a:t>Alumina (Al2O3)</a:t>
            </a:r>
          </a:p>
          <a:p>
            <a:pPr marL="969963" lvl="2" indent="-342900">
              <a:lnSpc>
                <a:spcPct val="150000"/>
              </a:lnSpc>
            </a:pPr>
            <a:r>
              <a:rPr lang="en-US" sz="2800" dirty="0">
                <a:latin typeface="Times New Roman" pitchFamily="18" charset="0"/>
                <a:cs typeface="Times New Roman" pitchFamily="18" charset="0"/>
              </a:rPr>
              <a:t>Iron Oxide (Fe2O3)</a:t>
            </a:r>
          </a:p>
          <a:p>
            <a:pPr marL="969963" algn="just">
              <a:lnSpc>
                <a:spcPct val="150000"/>
              </a:lnSpc>
            </a:pPr>
            <a:r>
              <a:rPr lang="en-US" sz="2800" dirty="0">
                <a:latin typeface="Times New Roman" pitchFamily="18" charset="0"/>
                <a:cs typeface="Times New Roman" pitchFamily="18" charset="0"/>
              </a:rPr>
              <a:t>Fly ash: by-product of burning finely grounded coal either for industrial application or in the production of electricity</a:t>
            </a:r>
          </a:p>
        </p:txBody>
      </p:sp>
    </p:spTree>
    <p:extLst>
      <p:ext uri="{BB962C8B-B14F-4D97-AF65-F5344CB8AC3E}">
        <p14:creationId xmlns:p14="http://schemas.microsoft.com/office/powerpoint/2010/main" xmlns="" val="356146454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229600" cy="6400800"/>
          </a:xfrm>
        </p:spPr>
        <p:txBody>
          <a:bodyPr>
            <a:normAutofit/>
          </a:bodyPr>
          <a:lstStyle/>
          <a:p>
            <a:pPr marL="0" indent="0" algn="ctr">
              <a:lnSpc>
                <a:spcPct val="150000"/>
              </a:lnSpc>
              <a:buNone/>
            </a:pPr>
            <a:r>
              <a:rPr lang="en-US" sz="2800" b="1" u="sng" dirty="0">
                <a:latin typeface="Times New Roman" pitchFamily="18" charset="0"/>
                <a:cs typeface="Times New Roman" pitchFamily="18" charset="0"/>
              </a:rPr>
              <a:t>SOURCES OF </a:t>
            </a:r>
            <a:r>
              <a:rPr lang="en-US" sz="2800" b="1" u="sng" dirty="0" smtClean="0">
                <a:latin typeface="Times New Roman" pitchFamily="18" charset="0"/>
                <a:cs typeface="Times New Roman" pitchFamily="18" charset="0"/>
              </a:rPr>
              <a:t>CaCO</a:t>
            </a:r>
            <a:r>
              <a:rPr lang="en-US" sz="2800" b="1" u="sng" baseline="-25000" dirty="0" smtClean="0">
                <a:latin typeface="Times New Roman" pitchFamily="18" charset="0"/>
                <a:cs typeface="Times New Roman" pitchFamily="18" charset="0"/>
              </a:rPr>
              <a:t>3</a:t>
            </a:r>
          </a:p>
          <a:p>
            <a:pPr marL="0" indent="0" algn="just">
              <a:lnSpc>
                <a:spcPct val="150000"/>
              </a:lnSpc>
              <a:buNone/>
            </a:pPr>
            <a:r>
              <a:rPr lang="en-US" sz="2400" dirty="0">
                <a:latin typeface="Times New Roman" pitchFamily="18" charset="0"/>
                <a:cs typeface="Times New Roman" pitchFamily="18" charset="0"/>
              </a:rPr>
              <a:t>Sedimentary deposits of marine origin (limestone)</a:t>
            </a:r>
          </a:p>
          <a:p>
            <a:pPr lvl="1" algn="just">
              <a:lnSpc>
                <a:spcPct val="150000"/>
              </a:lnSpc>
            </a:pPr>
            <a:r>
              <a:rPr lang="en-US" sz="2400" dirty="0">
                <a:latin typeface="Times New Roman" pitchFamily="18" charset="0"/>
                <a:cs typeface="Times New Roman" pitchFamily="18" charset="0"/>
              </a:rPr>
              <a:t>Marble (metamorphosed limestone)</a:t>
            </a:r>
          </a:p>
          <a:p>
            <a:pPr lvl="1" algn="just">
              <a:lnSpc>
                <a:spcPct val="150000"/>
              </a:lnSpc>
            </a:pPr>
            <a:r>
              <a:rPr lang="en-US" sz="2400" dirty="0">
                <a:latin typeface="Times New Roman" pitchFamily="18" charset="0"/>
                <a:cs typeface="Times New Roman" pitchFamily="18" charset="0"/>
              </a:rPr>
              <a:t>Chalk</a:t>
            </a:r>
          </a:p>
          <a:p>
            <a:pPr lvl="1" algn="just">
              <a:lnSpc>
                <a:spcPct val="150000"/>
              </a:lnSpc>
            </a:pPr>
            <a:r>
              <a:rPr lang="en-US" sz="2400" dirty="0">
                <a:latin typeface="Times New Roman" pitchFamily="18" charset="0"/>
                <a:cs typeface="Times New Roman" pitchFamily="18" charset="0"/>
              </a:rPr>
              <a:t>Marl</a:t>
            </a:r>
          </a:p>
          <a:p>
            <a:pPr lvl="1" algn="just">
              <a:lnSpc>
                <a:spcPct val="150000"/>
              </a:lnSpc>
            </a:pPr>
            <a:r>
              <a:rPr lang="en-US" sz="2400" dirty="0">
                <a:latin typeface="Times New Roman" pitchFamily="18" charset="0"/>
                <a:cs typeface="Times New Roman" pitchFamily="18" charset="0"/>
              </a:rPr>
              <a:t>Coral</a:t>
            </a:r>
          </a:p>
          <a:p>
            <a:pPr lvl="1" algn="just">
              <a:lnSpc>
                <a:spcPct val="150000"/>
              </a:lnSpc>
            </a:pPr>
            <a:r>
              <a:rPr lang="en-US" sz="2400" dirty="0">
                <a:latin typeface="Times New Roman" pitchFamily="18" charset="0"/>
                <a:cs typeface="Times New Roman" pitchFamily="18" charset="0"/>
              </a:rPr>
              <a:t>Aragonite</a:t>
            </a:r>
          </a:p>
          <a:p>
            <a:pPr lvl="1" algn="just">
              <a:lnSpc>
                <a:spcPct val="150000"/>
              </a:lnSpc>
            </a:pPr>
            <a:r>
              <a:rPr lang="en-US" sz="2400" dirty="0">
                <a:latin typeface="Times New Roman" pitchFamily="18" charset="0"/>
                <a:cs typeface="Times New Roman" pitchFamily="18" charset="0"/>
              </a:rPr>
              <a:t>Oyster and clam shells</a:t>
            </a:r>
          </a:p>
          <a:p>
            <a:pPr lvl="1" algn="just">
              <a:lnSpc>
                <a:spcPct val="150000"/>
              </a:lnSpc>
            </a:pPr>
            <a:r>
              <a:rPr lang="en-US" sz="2400" dirty="0">
                <a:latin typeface="Times New Roman" pitchFamily="18" charset="0"/>
                <a:cs typeface="Times New Roman" pitchFamily="18" charset="0"/>
              </a:rPr>
              <a:t>Travertine</a:t>
            </a:r>
          </a:p>
          <a:p>
            <a:pPr lvl="1" algn="just">
              <a:lnSpc>
                <a:spcPct val="150000"/>
              </a:lnSpc>
            </a:pPr>
            <a:r>
              <a:rPr lang="en-US" sz="2400" dirty="0">
                <a:latin typeface="Times New Roman" pitchFamily="18" charset="0"/>
                <a:cs typeface="Times New Roman" pitchFamily="18" charset="0"/>
              </a:rPr>
              <a:t>Tuff</a:t>
            </a:r>
          </a:p>
          <a:p>
            <a:endParaRPr lang="en-US" sz="2400" dirty="0"/>
          </a:p>
        </p:txBody>
      </p:sp>
    </p:spTree>
    <p:extLst>
      <p:ext uri="{BB962C8B-B14F-4D97-AF65-F5344CB8AC3E}">
        <p14:creationId xmlns:p14="http://schemas.microsoft.com/office/powerpoint/2010/main" xmlns="" val="283599492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6248400"/>
          </a:xfrm>
        </p:spPr>
        <p:txBody>
          <a:bodyPr>
            <a:normAutofit fontScale="92500" lnSpcReduction="20000"/>
          </a:bodyPr>
          <a:lstStyle/>
          <a:p>
            <a:pPr>
              <a:lnSpc>
                <a:spcPct val="160000"/>
              </a:lnSpc>
            </a:pPr>
            <a:r>
              <a:rPr lang="en-US" sz="2400" b="1" dirty="0">
                <a:latin typeface="Times New Roman" pitchFamily="18" charset="0"/>
                <a:cs typeface="Times New Roman" pitchFamily="18" charset="0"/>
              </a:rPr>
              <a:t>LIMESTONES</a:t>
            </a:r>
          </a:p>
          <a:p>
            <a:pPr lvl="1" algn="just">
              <a:lnSpc>
                <a:spcPct val="160000"/>
              </a:lnSpc>
            </a:pPr>
            <a:r>
              <a:rPr lang="en-US" sz="2200" dirty="0">
                <a:latin typeface="Times New Roman" pitchFamily="18" charset="0"/>
                <a:cs typeface="Times New Roman" pitchFamily="18" charset="0"/>
              </a:rPr>
              <a:t>Originate from the biological deposition of shells and </a:t>
            </a:r>
            <a:r>
              <a:rPr lang="en-US" sz="2400" dirty="0">
                <a:latin typeface="Times New Roman" pitchFamily="18" charset="0"/>
                <a:cs typeface="Times New Roman" pitchFamily="18" charset="0"/>
              </a:rPr>
              <a:t>skeletons of plants and animals.</a:t>
            </a:r>
          </a:p>
          <a:p>
            <a:pPr lvl="1" algn="just">
              <a:lnSpc>
                <a:spcPct val="160000"/>
              </a:lnSpc>
            </a:pPr>
            <a:r>
              <a:rPr lang="en-US" sz="2400" dirty="0">
                <a:latin typeface="Times New Roman" pitchFamily="18" charset="0"/>
                <a:cs typeface="Times New Roman" pitchFamily="18" charset="0"/>
              </a:rPr>
              <a:t>Massive beds accumulated over millions of years.</a:t>
            </a:r>
          </a:p>
          <a:p>
            <a:pPr lvl="1" algn="just">
              <a:lnSpc>
                <a:spcPct val="160000"/>
              </a:lnSpc>
            </a:pPr>
            <a:r>
              <a:rPr lang="en-US" sz="2400" dirty="0">
                <a:latin typeface="Times New Roman" pitchFamily="18" charset="0"/>
                <a:cs typeface="Times New Roman" pitchFamily="18" charset="0"/>
              </a:rPr>
              <a:t>In the cement industry limestone includes calcium carbonate and magnesium carbonate.</a:t>
            </a:r>
          </a:p>
          <a:p>
            <a:pPr lvl="1" algn="just">
              <a:lnSpc>
                <a:spcPct val="160000"/>
              </a:lnSpc>
            </a:pPr>
            <a:r>
              <a:rPr lang="en-US" sz="2400" dirty="0">
                <a:latin typeface="Times New Roman" pitchFamily="18" charset="0"/>
                <a:cs typeface="Times New Roman" pitchFamily="18" charset="0"/>
              </a:rPr>
              <a:t>Most industrial </a:t>
            </a:r>
            <a:r>
              <a:rPr lang="en-US" sz="2400">
                <a:latin typeface="Times New Roman" pitchFamily="18" charset="0"/>
                <a:cs typeface="Times New Roman" pitchFamily="18" charset="0"/>
              </a:rPr>
              <a:t>quality </a:t>
            </a:r>
            <a:r>
              <a:rPr lang="en-US" sz="2400" smtClean="0">
                <a:latin typeface="Times New Roman" pitchFamily="18" charset="0"/>
                <a:cs typeface="Times New Roman" pitchFamily="18" charset="0"/>
              </a:rPr>
              <a:t>lime stones </a:t>
            </a:r>
            <a:r>
              <a:rPr lang="en-US" sz="2400" dirty="0">
                <a:latin typeface="Times New Roman" pitchFamily="18" charset="0"/>
                <a:cs typeface="Times New Roman" pitchFamily="18" charset="0"/>
              </a:rPr>
              <a:t>is of biological origin.</a:t>
            </a:r>
          </a:p>
          <a:p>
            <a:pPr lvl="1" algn="just">
              <a:lnSpc>
                <a:spcPct val="160000"/>
              </a:lnSpc>
            </a:pPr>
            <a:r>
              <a:rPr lang="en-US" sz="2400" dirty="0">
                <a:latin typeface="Times New Roman" pitchFamily="18" charset="0"/>
                <a:cs typeface="Times New Roman" pitchFamily="18" charset="0"/>
              </a:rPr>
              <a:t>The ideal cement rock 77 to 78% CaCO3, 14% SiO2, 2.5% Al2O3, and 1.75% FeO3.</a:t>
            </a:r>
          </a:p>
          <a:p>
            <a:pPr lvl="1" algn="just">
              <a:lnSpc>
                <a:spcPct val="160000"/>
              </a:lnSpc>
            </a:pPr>
            <a:r>
              <a:rPr lang="en-US" sz="2400" dirty="0">
                <a:latin typeface="Times New Roman" pitchFamily="18" charset="0"/>
                <a:cs typeface="Times New Roman" pitchFamily="18" charset="0"/>
              </a:rPr>
              <a:t>Limestone with lower content of CaCO3 and higher content of alkalis and magnesia requires blending with high grade limestone</a:t>
            </a:r>
          </a:p>
          <a:p>
            <a:endParaRPr lang="en-US" dirty="0"/>
          </a:p>
        </p:txBody>
      </p:sp>
    </p:spTree>
    <p:extLst>
      <p:ext uri="{BB962C8B-B14F-4D97-AF65-F5344CB8AC3E}">
        <p14:creationId xmlns:p14="http://schemas.microsoft.com/office/powerpoint/2010/main" xmlns="" val="139158394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6019800"/>
          </a:xfrm>
        </p:spPr>
        <p:txBody>
          <a:bodyPr>
            <a:normAutofit fontScale="85000" lnSpcReduction="20000"/>
          </a:bodyPr>
          <a:lstStyle/>
          <a:p>
            <a:pPr marL="0" indent="0" algn="ctr">
              <a:lnSpc>
                <a:spcPct val="160000"/>
              </a:lnSpc>
              <a:buNone/>
            </a:pPr>
            <a:r>
              <a:rPr lang="en-US" dirty="0">
                <a:latin typeface="Times New Roman" pitchFamily="18" charset="0"/>
                <a:cs typeface="Times New Roman" pitchFamily="18" charset="0"/>
              </a:rPr>
              <a:t>SOURCES OF ARGILLACEOUS </a:t>
            </a:r>
            <a:r>
              <a:rPr lang="en-US" dirty="0" smtClean="0">
                <a:latin typeface="Times New Roman" pitchFamily="18" charset="0"/>
                <a:cs typeface="Times New Roman" pitchFamily="18" charset="0"/>
              </a:rPr>
              <a:t>MINERALS</a:t>
            </a:r>
          </a:p>
          <a:p>
            <a:pPr marL="0" indent="0" algn="just">
              <a:lnSpc>
                <a:spcPct val="160000"/>
              </a:lnSpc>
              <a:buNone/>
            </a:pPr>
            <a:r>
              <a:rPr lang="en-US" dirty="0">
                <a:latin typeface="Times New Roman" pitchFamily="18" charset="0"/>
                <a:cs typeface="Times New Roman" pitchFamily="18" charset="0"/>
              </a:rPr>
              <a:t>Argillaceous mineral resources:</a:t>
            </a:r>
          </a:p>
          <a:p>
            <a:pPr lvl="1" algn="just">
              <a:lnSpc>
                <a:spcPct val="160000"/>
              </a:lnSpc>
            </a:pPr>
            <a:r>
              <a:rPr lang="en-US" dirty="0">
                <a:latin typeface="Times New Roman" pitchFamily="18" charset="0"/>
                <a:cs typeface="Times New Roman" pitchFamily="18" charset="0"/>
              </a:rPr>
              <a:t>Clay and shale for alumina and silica Iron ore for iron</a:t>
            </a:r>
          </a:p>
          <a:p>
            <a:pPr lvl="1" algn="just">
              <a:lnSpc>
                <a:spcPct val="160000"/>
              </a:lnSpc>
            </a:pPr>
            <a:r>
              <a:rPr lang="en-US" dirty="0">
                <a:latin typeface="Times New Roman" pitchFamily="18" charset="0"/>
                <a:cs typeface="Times New Roman" pitchFamily="18" charset="0"/>
              </a:rPr>
              <a:t>Other natural sources of silica are and alumina are:</a:t>
            </a:r>
          </a:p>
          <a:p>
            <a:pPr lvl="1" algn="just">
              <a:lnSpc>
                <a:spcPct val="160000"/>
              </a:lnSpc>
            </a:pPr>
            <a:r>
              <a:rPr lang="en-US" dirty="0">
                <a:latin typeface="Times New Roman" pitchFamily="18" charset="0"/>
                <a:cs typeface="Times New Roman" pitchFamily="18" charset="0"/>
              </a:rPr>
              <a:t>Loess, silt, sandstone, volcanic ash, </a:t>
            </a:r>
            <a:r>
              <a:rPr lang="en-US" dirty="0" err="1">
                <a:latin typeface="Times New Roman" pitchFamily="18" charset="0"/>
                <a:cs typeface="Times New Roman" pitchFamily="18" charset="0"/>
              </a:rPr>
              <a:t>diaspore</a:t>
            </a:r>
            <a:r>
              <a:rPr lang="en-US" dirty="0">
                <a:latin typeface="Times New Roman" pitchFamily="18" charset="0"/>
                <a:cs typeface="Times New Roman" pitchFamily="18" charset="0"/>
              </a:rPr>
              <a:t>, diatomite, bauxite</a:t>
            </a:r>
          </a:p>
          <a:p>
            <a:pPr lvl="1" algn="just">
              <a:lnSpc>
                <a:spcPct val="160000"/>
              </a:lnSpc>
            </a:pPr>
            <a:r>
              <a:rPr lang="en-US" dirty="0" err="1">
                <a:latin typeface="Times New Roman" pitchFamily="18" charset="0"/>
                <a:cs typeface="Times New Roman" pitchFamily="18" charset="0"/>
              </a:rPr>
              <a:t>Shales</a:t>
            </a:r>
            <a:r>
              <a:rPr lang="en-US" dirty="0">
                <a:latin typeface="Times New Roman" pitchFamily="18" charset="0"/>
                <a:cs typeface="Times New Roman" pitchFamily="18" charset="0"/>
              </a:rPr>
              <a:t>, mudstones, and sandstones are typically inter bedded with the limestone and were deposited as the inland waters and oceans covered the land masses. </a:t>
            </a:r>
          </a:p>
          <a:p>
            <a:pPr lvl="1" algn="just">
              <a:lnSpc>
                <a:spcPct val="160000"/>
              </a:lnSpc>
            </a:pPr>
            <a:r>
              <a:rPr lang="en-US" dirty="0">
                <a:latin typeface="Times New Roman" pitchFamily="18" charset="0"/>
                <a:cs typeface="Times New Roman" pitchFamily="18" charset="0"/>
              </a:rPr>
              <a:t>Clays are typically younger surface deposits</a:t>
            </a:r>
          </a:p>
          <a:p>
            <a:endParaRPr lang="en-US" dirty="0"/>
          </a:p>
        </p:txBody>
      </p:sp>
    </p:spTree>
    <p:extLst>
      <p:ext uri="{BB962C8B-B14F-4D97-AF65-F5344CB8AC3E}">
        <p14:creationId xmlns:p14="http://schemas.microsoft.com/office/powerpoint/2010/main" xmlns="" val="2917242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table"/>
          <p:cNvPicPr>
            <a:picLocks noChangeAspect="1"/>
          </p:cNvPicPr>
          <p:nvPr/>
        </p:nvPicPr>
        <p:blipFill>
          <a:blip r:embed="rId2"/>
          <a:stretch>
            <a:fillRect/>
          </a:stretch>
        </p:blipFill>
        <p:spPr>
          <a:xfrm>
            <a:off x="0" y="7144"/>
            <a:ext cx="9144000" cy="6843712"/>
          </a:xfrm>
          <a:prstGeom prst="rect">
            <a:avLst/>
          </a:prstGeom>
        </p:spPr>
      </p:pic>
    </p:spTree>
    <p:extLst>
      <p:ext uri="{BB962C8B-B14F-4D97-AF65-F5344CB8AC3E}">
        <p14:creationId xmlns:p14="http://schemas.microsoft.com/office/powerpoint/2010/main" xmlns="" val="15801130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5821363"/>
          </a:xfrm>
        </p:spPr>
        <p:txBody>
          <a:bodyPr>
            <a:normAutofit fontScale="85000" lnSpcReduction="20000"/>
          </a:bodyPr>
          <a:lstStyle/>
          <a:p>
            <a:pPr algn="just">
              <a:lnSpc>
                <a:spcPct val="150000"/>
              </a:lnSpc>
              <a:buFont typeface="Wingdings" pitchFamily="2" charset="2"/>
              <a:buChar char="n"/>
              <a:defRPr/>
            </a:pPr>
            <a:r>
              <a:rPr lang="en-US" dirty="0">
                <a:latin typeface="Times New Roman" pitchFamily="18" charset="0"/>
                <a:cs typeface="Times New Roman" pitchFamily="18" charset="0"/>
              </a:rPr>
              <a:t>WET PROCESS</a:t>
            </a:r>
          </a:p>
          <a:p>
            <a:pPr lvl="1" indent="-511175" algn="just">
              <a:lnSpc>
                <a:spcPct val="150000"/>
              </a:lnSpc>
              <a:buFont typeface="Wingdings" pitchFamily="2" charset="2"/>
              <a:buChar char="u"/>
              <a:defRPr/>
            </a:pPr>
            <a:r>
              <a:rPr lang="en-US" dirty="0">
                <a:latin typeface="Times New Roman" pitchFamily="18" charset="0"/>
                <a:cs typeface="Times New Roman" pitchFamily="18" charset="0"/>
              </a:rPr>
              <a:t>Raw materials are homogenized by crushing, grinding and blending so that </a:t>
            </a:r>
            <a:r>
              <a:rPr lang="en-US" dirty="0" smtClean="0">
                <a:latin typeface="Times New Roman" pitchFamily="18" charset="0"/>
                <a:cs typeface="Times New Roman" pitchFamily="18" charset="0"/>
              </a:rPr>
              <a:t>approximately 80%of </a:t>
            </a:r>
            <a:r>
              <a:rPr lang="en-US" dirty="0">
                <a:latin typeface="Times New Roman" pitchFamily="18" charset="0"/>
                <a:cs typeface="Times New Roman" pitchFamily="18" charset="0"/>
              </a:rPr>
              <a:t>the raw material pass a No.200 sieve.</a:t>
            </a:r>
          </a:p>
          <a:p>
            <a:pPr lvl="1" indent="-511175" algn="just">
              <a:lnSpc>
                <a:spcPct val="150000"/>
              </a:lnSpc>
              <a:buFont typeface="Wingdings" pitchFamily="2" charset="2"/>
              <a:buChar char="u"/>
              <a:defRPr/>
            </a:pPr>
            <a:r>
              <a:rPr lang="en-US" dirty="0">
                <a:latin typeface="Times New Roman" pitchFamily="18" charset="0"/>
                <a:cs typeface="Times New Roman" pitchFamily="18" charset="0"/>
              </a:rPr>
              <a:t>The mix will be turned into form of slurry by adding 30 - 40%of water.</a:t>
            </a:r>
          </a:p>
          <a:p>
            <a:pPr lvl="1" indent="-511175" algn="just">
              <a:lnSpc>
                <a:spcPct val="150000"/>
              </a:lnSpc>
              <a:buFont typeface="Wingdings" pitchFamily="2" charset="2"/>
              <a:buChar char="u"/>
              <a:defRPr/>
            </a:pPr>
            <a:r>
              <a:rPr lang="en-US" dirty="0">
                <a:latin typeface="Times New Roman" pitchFamily="18" charset="0"/>
                <a:cs typeface="Times New Roman" pitchFamily="18" charset="0"/>
              </a:rPr>
              <a:t> It is then heated to about 2750ºF (1510ºC) in horizontal revolving kilns (76-153m length and </a:t>
            </a:r>
            <a:r>
              <a:rPr lang="en-US" dirty="0" smtClean="0">
                <a:latin typeface="Times New Roman" pitchFamily="18" charset="0"/>
                <a:cs typeface="Times New Roman" pitchFamily="18" charset="0"/>
              </a:rPr>
              <a:t>3.6-4.8m in diameter).</a:t>
            </a:r>
            <a:endParaRPr lang="en-US" dirty="0">
              <a:latin typeface="Times New Roman" pitchFamily="18" charset="0"/>
              <a:cs typeface="Times New Roman" pitchFamily="18" charset="0"/>
            </a:endParaRPr>
          </a:p>
          <a:p>
            <a:pPr lvl="1" indent="-511175" algn="just">
              <a:lnSpc>
                <a:spcPct val="150000"/>
              </a:lnSpc>
              <a:buFont typeface="Wingdings" pitchFamily="2" charset="2"/>
              <a:buChar char="u"/>
              <a:defRPr/>
            </a:pPr>
            <a:r>
              <a:rPr lang="en-US" dirty="0">
                <a:latin typeface="Times New Roman" pitchFamily="18" charset="0"/>
                <a:cs typeface="Times New Roman" pitchFamily="18" charset="0"/>
              </a:rPr>
              <a:t>Natural gas, petroleum or coal are used for burning. High fuel requirement may make it uneconomical compared to dry process.</a:t>
            </a:r>
          </a:p>
          <a:p>
            <a:endParaRPr lang="en-US" dirty="0"/>
          </a:p>
        </p:txBody>
      </p:sp>
    </p:spTree>
    <p:extLst>
      <p:ext uri="{BB962C8B-B14F-4D97-AF65-F5344CB8AC3E}">
        <p14:creationId xmlns:p14="http://schemas.microsoft.com/office/powerpoint/2010/main" xmlns="" val="217791888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76200" y="133350"/>
            <a:ext cx="9067800" cy="66484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80955789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229600" cy="5897563"/>
          </a:xfrm>
        </p:spPr>
        <p:txBody>
          <a:bodyPr>
            <a:normAutofit lnSpcReduction="10000"/>
          </a:bodyPr>
          <a:lstStyle/>
          <a:p>
            <a:pPr algn="just">
              <a:lnSpc>
                <a:spcPct val="150000"/>
              </a:lnSpc>
            </a:pPr>
            <a:r>
              <a:rPr lang="en-US" dirty="0">
                <a:latin typeface="Times New Roman" pitchFamily="18" charset="0"/>
                <a:cs typeface="Times New Roman" pitchFamily="18" charset="0"/>
              </a:rPr>
              <a:t>DRY PROCESS</a:t>
            </a:r>
          </a:p>
          <a:p>
            <a:pPr lvl="1" algn="just">
              <a:lnSpc>
                <a:spcPct val="150000"/>
              </a:lnSpc>
            </a:pPr>
            <a:r>
              <a:rPr lang="en-US" dirty="0">
                <a:latin typeface="Times New Roman" pitchFamily="18" charset="0"/>
                <a:cs typeface="Times New Roman" pitchFamily="18" charset="0"/>
              </a:rPr>
              <a:t>Raw materials are homogenized by crushing, grinding and blending so that approximately</a:t>
            </a:r>
          </a:p>
          <a:p>
            <a:pPr lvl="1" algn="just">
              <a:lnSpc>
                <a:spcPct val="150000"/>
              </a:lnSpc>
            </a:pPr>
            <a:r>
              <a:rPr lang="en-US" dirty="0">
                <a:latin typeface="Times New Roman" pitchFamily="18" charset="0"/>
                <a:cs typeface="Times New Roman" pitchFamily="18" charset="0"/>
              </a:rPr>
              <a:t>80</a:t>
            </a:r>
            <a:r>
              <a:rPr lang="en-US" dirty="0" smtClean="0">
                <a:latin typeface="Times New Roman" pitchFamily="18" charset="0"/>
                <a:cs typeface="Times New Roman" pitchFamily="18" charset="0"/>
              </a:rPr>
              <a:t>% of </a:t>
            </a:r>
            <a:r>
              <a:rPr lang="en-US" dirty="0">
                <a:latin typeface="Times New Roman" pitchFamily="18" charset="0"/>
                <a:cs typeface="Times New Roman" pitchFamily="18" charset="0"/>
              </a:rPr>
              <a:t>the raw material pass a No.200 sieve.</a:t>
            </a:r>
          </a:p>
          <a:p>
            <a:pPr lvl="1" algn="just">
              <a:lnSpc>
                <a:spcPct val="150000"/>
              </a:lnSpc>
            </a:pPr>
            <a:r>
              <a:rPr lang="en-US" dirty="0">
                <a:latin typeface="Times New Roman" pitchFamily="18" charset="0"/>
                <a:cs typeface="Times New Roman" pitchFamily="18" charset="0"/>
              </a:rPr>
              <a:t>Mixture is fed into kiln &amp; burned in a dry state</a:t>
            </a:r>
          </a:p>
          <a:p>
            <a:pPr lvl="1" algn="just">
              <a:lnSpc>
                <a:spcPct val="150000"/>
              </a:lnSpc>
            </a:pPr>
            <a:r>
              <a:rPr lang="en-US" dirty="0">
                <a:latin typeface="Times New Roman" pitchFamily="18" charset="0"/>
                <a:cs typeface="Times New Roman" pitchFamily="18" charset="0"/>
              </a:rPr>
              <a:t>This process provides considerable savings in fuel consumption and water usage but the process is dustier compared to wet process that is more efficient than grinding.</a:t>
            </a:r>
          </a:p>
          <a:p>
            <a:endParaRPr lang="en-US" dirty="0"/>
          </a:p>
        </p:txBody>
      </p:sp>
    </p:spTree>
    <p:extLst>
      <p:ext uri="{BB962C8B-B14F-4D97-AF65-F5344CB8AC3E}">
        <p14:creationId xmlns:p14="http://schemas.microsoft.com/office/powerpoint/2010/main" xmlns="" val="73872006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5821363"/>
          </a:xfrm>
        </p:spPr>
        <p:txBody>
          <a:bodyPr>
            <a:normAutofit fontScale="92500" lnSpcReduction="20000"/>
          </a:bodyPr>
          <a:lstStyle/>
          <a:p>
            <a:pPr algn="just">
              <a:lnSpc>
                <a:spcPct val="150000"/>
              </a:lnSpc>
            </a:pPr>
            <a:r>
              <a:rPr lang="en-US" dirty="0">
                <a:latin typeface="Times New Roman" pitchFamily="18" charset="0"/>
                <a:cs typeface="Times New Roman" pitchFamily="18" charset="0"/>
              </a:rPr>
              <a:t>In the kiln, water from the raw material is driven off and limestone is decomposed into lime and Carbon Dioxide.</a:t>
            </a:r>
          </a:p>
          <a:p>
            <a:pPr algn="just">
              <a:lnSpc>
                <a:spcPct val="150000"/>
              </a:lnSpc>
            </a:pPr>
            <a:r>
              <a:rPr lang="en-US" dirty="0">
                <a:latin typeface="Times New Roman" pitchFamily="18" charset="0"/>
                <a:cs typeface="Times New Roman" pitchFamily="18" charset="0"/>
              </a:rPr>
              <a:t>limestone = lime + Carbon Dioxide</a:t>
            </a:r>
          </a:p>
          <a:p>
            <a:pPr algn="just">
              <a:lnSpc>
                <a:spcPct val="150000"/>
              </a:lnSpc>
            </a:pPr>
            <a:r>
              <a:rPr lang="en-US" dirty="0">
                <a:latin typeface="Times New Roman" pitchFamily="18" charset="0"/>
                <a:cs typeface="Times New Roman" pitchFamily="18" charset="0"/>
              </a:rPr>
              <a:t>In the burning zone, portion of the kiln, silica and alumina from the clay undergo a solid state chemical reaction with lime to produce calcium aluminate. </a:t>
            </a:r>
          </a:p>
          <a:p>
            <a:pPr algn="just">
              <a:lnSpc>
                <a:spcPct val="150000"/>
              </a:lnSpc>
            </a:pPr>
            <a:r>
              <a:rPr lang="en-US" dirty="0">
                <a:latin typeface="Times New Roman" pitchFamily="18" charset="0"/>
                <a:cs typeface="Times New Roman" pitchFamily="18" charset="0"/>
              </a:rPr>
              <a:t>silica &amp; alumina + lime  = calcium aluminate</a:t>
            </a:r>
          </a:p>
          <a:p>
            <a:endParaRPr lang="en-US" dirty="0"/>
          </a:p>
        </p:txBody>
      </p:sp>
    </p:spTree>
    <p:extLst>
      <p:ext uri="{BB962C8B-B14F-4D97-AF65-F5344CB8AC3E}">
        <p14:creationId xmlns:p14="http://schemas.microsoft.com/office/powerpoint/2010/main" xmlns="" val="422206013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6248400"/>
          </a:xfrm>
        </p:spPr>
        <p:txBody>
          <a:bodyPr>
            <a:normAutofit fontScale="85000" lnSpcReduction="10000"/>
          </a:bodyPr>
          <a:lstStyle/>
          <a:p>
            <a:pPr marL="0" indent="0" algn="just">
              <a:lnSpc>
                <a:spcPct val="170000"/>
              </a:lnSpc>
              <a:spcBef>
                <a:spcPts val="0"/>
              </a:spcBef>
              <a:buNone/>
            </a:pPr>
            <a:r>
              <a:rPr lang="en-US" dirty="0" smtClean="0">
                <a:latin typeface="Times New Roman" pitchFamily="18" charset="0"/>
                <a:cs typeface="Times New Roman" pitchFamily="18" charset="0"/>
              </a:rPr>
              <a:t>Burning Process</a:t>
            </a:r>
          </a:p>
          <a:p>
            <a:pPr algn="just">
              <a:lnSpc>
                <a:spcPct val="170000"/>
              </a:lnSpc>
              <a:spcBef>
                <a:spcPts val="0"/>
              </a:spcBef>
            </a:pPr>
            <a:r>
              <a:rPr lang="en-US" sz="2400" dirty="0">
                <a:latin typeface="Times New Roman" pitchFamily="18" charset="0"/>
                <a:cs typeface="Times New Roman" pitchFamily="18" charset="0"/>
              </a:rPr>
              <a:t>Sintering (become a coherent mass with no melting)</a:t>
            </a:r>
          </a:p>
          <a:p>
            <a:pPr algn="just">
              <a:lnSpc>
                <a:spcPct val="170000"/>
              </a:lnSpc>
              <a:spcBef>
                <a:spcPts val="0"/>
              </a:spcBef>
            </a:pPr>
            <a:r>
              <a:rPr lang="en-US" sz="2400" dirty="0">
                <a:latin typeface="Times New Roman" pitchFamily="18" charset="0"/>
                <a:cs typeface="Times New Roman" pitchFamily="18" charset="0"/>
              </a:rPr>
              <a:t>Fusion (complete melting)</a:t>
            </a:r>
          </a:p>
          <a:p>
            <a:pPr algn="just">
              <a:lnSpc>
                <a:spcPct val="170000"/>
              </a:lnSpc>
              <a:spcBef>
                <a:spcPts val="0"/>
              </a:spcBef>
            </a:pPr>
            <a:r>
              <a:rPr lang="en-US" sz="2400" dirty="0">
                <a:latin typeface="Times New Roman" pitchFamily="18" charset="0"/>
                <a:cs typeface="Times New Roman" pitchFamily="18" charset="0"/>
              </a:rPr>
              <a:t>Clinkering – only about¼ of the charge is in the liquid state </a:t>
            </a:r>
          </a:p>
          <a:p>
            <a:pPr algn="just">
              <a:lnSpc>
                <a:spcPct val="170000"/>
              </a:lnSpc>
              <a:spcBef>
                <a:spcPts val="0"/>
              </a:spcBef>
            </a:pPr>
            <a:r>
              <a:rPr lang="en-US" sz="2400" dirty="0">
                <a:latin typeface="Times New Roman" pitchFamily="18" charset="0"/>
                <a:cs typeface="Times New Roman" pitchFamily="18" charset="0"/>
              </a:rPr>
              <a:t> Kiln</a:t>
            </a:r>
          </a:p>
          <a:p>
            <a:pPr lvl="2" algn="just">
              <a:lnSpc>
                <a:spcPct val="170000"/>
              </a:lnSpc>
              <a:spcBef>
                <a:spcPts val="0"/>
              </a:spcBef>
            </a:pPr>
            <a:r>
              <a:rPr lang="en-US" sz="2000" dirty="0">
                <a:latin typeface="Times New Roman" pitchFamily="18" charset="0"/>
                <a:cs typeface="Times New Roman" pitchFamily="18" charset="0"/>
              </a:rPr>
              <a:t>Long steel pipe</a:t>
            </a:r>
          </a:p>
          <a:p>
            <a:pPr lvl="2" algn="just">
              <a:lnSpc>
                <a:spcPct val="170000"/>
              </a:lnSpc>
              <a:spcBef>
                <a:spcPts val="0"/>
              </a:spcBef>
            </a:pPr>
            <a:r>
              <a:rPr lang="en-US" sz="2000" dirty="0">
                <a:latin typeface="Times New Roman" pitchFamily="18" charset="0"/>
                <a:cs typeface="Times New Roman" pitchFamily="18" charset="0"/>
              </a:rPr>
              <a:t> Lined with refractory brick</a:t>
            </a:r>
          </a:p>
          <a:p>
            <a:pPr lvl="2" algn="just">
              <a:lnSpc>
                <a:spcPct val="170000"/>
              </a:lnSpc>
              <a:spcBef>
                <a:spcPts val="0"/>
              </a:spcBef>
            </a:pPr>
            <a:r>
              <a:rPr lang="en-US" sz="2000" dirty="0">
                <a:latin typeface="Times New Roman" pitchFamily="18" charset="0"/>
                <a:cs typeface="Times New Roman" pitchFamily="18" charset="0"/>
              </a:rPr>
              <a:t>Inclined a few degrees</a:t>
            </a:r>
          </a:p>
          <a:p>
            <a:pPr lvl="2" algn="just">
              <a:lnSpc>
                <a:spcPct val="170000"/>
              </a:lnSpc>
              <a:spcBef>
                <a:spcPts val="0"/>
              </a:spcBef>
            </a:pPr>
            <a:r>
              <a:rPr lang="en-US" sz="2000" dirty="0">
                <a:latin typeface="Times New Roman" pitchFamily="18" charset="0"/>
                <a:cs typeface="Times New Roman" pitchFamily="18" charset="0"/>
              </a:rPr>
              <a:t>Rotated at 60 to 200 rev/h</a:t>
            </a:r>
          </a:p>
          <a:p>
            <a:pPr lvl="2" algn="just">
              <a:lnSpc>
                <a:spcPct val="170000"/>
              </a:lnSpc>
              <a:spcBef>
                <a:spcPts val="0"/>
              </a:spcBef>
            </a:pPr>
            <a:r>
              <a:rPr lang="en-US" sz="2000" dirty="0">
                <a:latin typeface="Times New Roman" pitchFamily="18" charset="0"/>
                <a:cs typeface="Times New Roman" pitchFamily="18" charset="0"/>
              </a:rPr>
              <a:t>Typically 6m (20 </a:t>
            </a:r>
            <a:r>
              <a:rPr lang="en-US" sz="2000" dirty="0" err="1">
                <a:latin typeface="Times New Roman" pitchFamily="18" charset="0"/>
                <a:cs typeface="Times New Roman" pitchFamily="18" charset="0"/>
              </a:rPr>
              <a:t>ft</a:t>
            </a:r>
            <a:r>
              <a:rPr lang="en-US" sz="2000" dirty="0">
                <a:latin typeface="Times New Roman" pitchFamily="18" charset="0"/>
                <a:cs typeface="Times New Roman" pitchFamily="18" charset="0"/>
              </a:rPr>
              <a:t>) in diameter and 180m (600 </a:t>
            </a:r>
            <a:r>
              <a:rPr lang="en-US" sz="2000" dirty="0" err="1">
                <a:latin typeface="Times New Roman" pitchFamily="18" charset="0"/>
                <a:cs typeface="Times New Roman" pitchFamily="18" charset="0"/>
              </a:rPr>
              <a:t>ft</a:t>
            </a:r>
            <a:r>
              <a:rPr lang="en-US" sz="2000" dirty="0">
                <a:latin typeface="Times New Roman" pitchFamily="18" charset="0"/>
                <a:cs typeface="Times New Roman" pitchFamily="18" charset="0"/>
              </a:rPr>
              <a:t>) long</a:t>
            </a:r>
          </a:p>
          <a:p>
            <a:pPr lvl="1" algn="just">
              <a:lnSpc>
                <a:spcPct val="170000"/>
              </a:lnSpc>
              <a:spcBef>
                <a:spcPts val="0"/>
              </a:spcBef>
            </a:pPr>
            <a:r>
              <a:rPr lang="en-US" sz="2200" dirty="0">
                <a:latin typeface="Times New Roman" pitchFamily="18" charset="0"/>
                <a:cs typeface="Times New Roman" pitchFamily="18" charset="0"/>
              </a:rPr>
              <a:t>Time in the kiln from2 h (wet process) to 1 h (dry process) or even (20 min)</a:t>
            </a:r>
          </a:p>
          <a:p>
            <a:pPr lvl="1" algn="just">
              <a:lnSpc>
                <a:spcPct val="170000"/>
              </a:lnSpc>
              <a:spcBef>
                <a:spcPts val="0"/>
              </a:spcBef>
            </a:pPr>
            <a:r>
              <a:rPr lang="en-US" sz="2200" dirty="0">
                <a:latin typeface="Times New Roman" pitchFamily="18" charset="0"/>
                <a:cs typeface="Times New Roman" pitchFamily="18" charset="0"/>
              </a:rPr>
              <a:t>modern heat exchangers</a:t>
            </a:r>
          </a:p>
          <a:p>
            <a:endParaRPr lang="en-US" dirty="0"/>
          </a:p>
        </p:txBody>
      </p:sp>
    </p:spTree>
    <p:extLst>
      <p:ext uri="{BB962C8B-B14F-4D97-AF65-F5344CB8AC3E}">
        <p14:creationId xmlns:p14="http://schemas.microsoft.com/office/powerpoint/2010/main" xmlns="" val="332752762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civiltoday.com/images/cement-ingredients.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838200" y="914400"/>
            <a:ext cx="7162800" cy="5638800"/>
          </a:xfrm>
          <a:prstGeom prst="rect">
            <a:avLst/>
          </a:prstGeom>
          <a:noFill/>
          <a:extLst>
            <a:ext uri="{909E8E84-426E-40DD-AFC4-6F175D3DCCD1}">
              <a14:hiddenFill xmlns:a14="http://schemas.microsoft.com/office/drawing/2010/main" xmlns="">
                <a:solidFill>
                  <a:srgbClr val="FFFFFF"/>
                </a:solidFill>
              </a14:hiddenFill>
            </a:ext>
          </a:extLst>
        </p:spPr>
      </p:pic>
      <p:sp>
        <p:nvSpPr>
          <p:cNvPr id="3" name="TextBox 2"/>
          <p:cNvSpPr txBox="1"/>
          <p:nvPr/>
        </p:nvSpPr>
        <p:spPr>
          <a:xfrm>
            <a:off x="3024826" y="131928"/>
            <a:ext cx="3833174" cy="461665"/>
          </a:xfrm>
          <a:prstGeom prst="rect">
            <a:avLst/>
          </a:prstGeom>
          <a:noFill/>
        </p:spPr>
        <p:txBody>
          <a:bodyPr wrap="square" rtlCol="0">
            <a:spAutoFit/>
          </a:bodyPr>
          <a:lstStyle/>
          <a:p>
            <a:r>
              <a:rPr lang="en-US" sz="2400" b="1" dirty="0" smtClean="0"/>
              <a:t>CONSTITUENTS OF CEMENT</a:t>
            </a:r>
            <a:endParaRPr lang="hi-IN" sz="2400" b="1" dirty="0"/>
          </a:p>
        </p:txBody>
      </p:sp>
    </p:spTree>
    <p:extLst>
      <p:ext uri="{BB962C8B-B14F-4D97-AF65-F5344CB8AC3E}">
        <p14:creationId xmlns:p14="http://schemas.microsoft.com/office/powerpoint/2010/main" xmlns="" val="159454100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5745163"/>
          </a:xfrm>
        </p:spPr>
        <p:txBody>
          <a:bodyPr>
            <a:normAutofit/>
          </a:bodyPr>
          <a:lstStyle/>
          <a:p>
            <a:pPr marL="342900" lvl="1" indent="-342900" algn="just">
              <a:buClr>
                <a:schemeClr val="hlink"/>
              </a:buClr>
              <a:buSzPct val="60000"/>
              <a:buFont typeface="Wingdings" pitchFamily="2" charset="2"/>
              <a:buChar char="n"/>
              <a:defRPr/>
            </a:pPr>
            <a:r>
              <a:rPr lang="en-US" sz="2200" dirty="0">
                <a:latin typeface="Times New Roman" pitchFamily="18" charset="0"/>
                <a:cs typeface="Times New Roman" pitchFamily="18" charset="0"/>
              </a:rPr>
              <a:t>Four processes take place in the kiln: </a:t>
            </a:r>
            <a:r>
              <a:rPr lang="en-US" sz="2400" dirty="0">
                <a:latin typeface="Times New Roman" pitchFamily="18" charset="0"/>
                <a:cs typeface="Times New Roman" pitchFamily="18" charset="0"/>
              </a:rPr>
              <a:t> Evaporation 240 to 450°C</a:t>
            </a:r>
          </a:p>
          <a:p>
            <a:pPr algn="just">
              <a:buFont typeface="Wingdings" pitchFamily="2" charset="2"/>
              <a:buChar char="n"/>
              <a:defRPr/>
            </a:pPr>
            <a:r>
              <a:rPr lang="en-US" sz="2400" dirty="0">
                <a:latin typeface="Times New Roman" pitchFamily="18" charset="0"/>
                <a:cs typeface="Times New Roman" pitchFamily="18" charset="0"/>
              </a:rPr>
              <a:t>Calcination 600 to 1100°C</a:t>
            </a:r>
          </a:p>
          <a:p>
            <a:pPr lvl="1" algn="just">
              <a:buFont typeface="Wingdings" pitchFamily="2" charset="2"/>
              <a:buChar char="u"/>
              <a:defRPr/>
            </a:pPr>
            <a:r>
              <a:rPr lang="en-US" sz="2000" dirty="0">
                <a:latin typeface="Times New Roman" pitchFamily="18" charset="0"/>
                <a:cs typeface="Times New Roman" pitchFamily="18" charset="0"/>
              </a:rPr>
              <a:t> Clay decomposes (600°C)</a:t>
            </a:r>
          </a:p>
          <a:p>
            <a:pPr lvl="1" algn="just">
              <a:buFont typeface="Wingdings" pitchFamily="2" charset="2"/>
              <a:buChar char="u"/>
              <a:defRPr/>
            </a:pPr>
            <a:r>
              <a:rPr lang="en-US" sz="2200" dirty="0">
                <a:latin typeface="Times New Roman" pitchFamily="18" charset="0"/>
                <a:cs typeface="Times New Roman" pitchFamily="18" charset="0"/>
              </a:rPr>
              <a:t> Limestone decomposes (700°C) – CO2 driven off</a:t>
            </a:r>
          </a:p>
          <a:p>
            <a:pPr lvl="1" algn="just">
              <a:buFont typeface="Wingdings" pitchFamily="2" charset="2"/>
              <a:buChar char="u"/>
              <a:defRPr/>
            </a:pPr>
            <a:r>
              <a:rPr lang="en-US" sz="2200" dirty="0">
                <a:latin typeface="Times New Roman" pitchFamily="18" charset="0"/>
                <a:cs typeface="Times New Roman" pitchFamily="18" charset="0"/>
              </a:rPr>
              <a:t>Formation of initial compounds (1000°C)</a:t>
            </a:r>
          </a:p>
          <a:p>
            <a:pPr lvl="1" algn="just">
              <a:buFont typeface="Wingdings" pitchFamily="2" charset="2"/>
              <a:buChar char="u"/>
              <a:defRPr/>
            </a:pPr>
            <a:r>
              <a:rPr lang="en-US" sz="2200" dirty="0">
                <a:latin typeface="Times New Roman" pitchFamily="18" charset="0"/>
                <a:cs typeface="Times New Roman" pitchFamily="18" charset="0"/>
              </a:rPr>
              <a:t> Initial formation </a:t>
            </a:r>
            <a:r>
              <a:rPr lang="en-US" sz="2200" dirty="0" smtClean="0">
                <a:latin typeface="Times New Roman" pitchFamily="18" charset="0"/>
                <a:cs typeface="Times New Roman" pitchFamily="18" charset="0"/>
              </a:rPr>
              <a:t>of C2S </a:t>
            </a:r>
            <a:r>
              <a:rPr lang="en-US" sz="2200" dirty="0">
                <a:latin typeface="Times New Roman" pitchFamily="18" charset="0"/>
                <a:cs typeface="Times New Roman" pitchFamily="18" charset="0"/>
              </a:rPr>
              <a:t>(1200°C), formation of calcium </a:t>
            </a:r>
            <a:r>
              <a:rPr lang="en-US" sz="2400" dirty="0">
                <a:latin typeface="Times New Roman" pitchFamily="18" charset="0"/>
                <a:cs typeface="Times New Roman" pitchFamily="18" charset="0"/>
              </a:rPr>
              <a:t>aluminates and Ferrites</a:t>
            </a:r>
          </a:p>
          <a:p>
            <a:pPr lvl="1" algn="just">
              <a:buFont typeface="Wingdings" pitchFamily="2" charset="2"/>
              <a:buChar char="u"/>
              <a:defRPr/>
            </a:pPr>
            <a:r>
              <a:rPr lang="da-DK" sz="2200" dirty="0">
                <a:latin typeface="Times New Roman" pitchFamily="18" charset="0"/>
                <a:cs typeface="Times New Roman" pitchFamily="18" charset="0"/>
              </a:rPr>
              <a:t>Formation ofmelt (flux compoundsmelt) (1350°C)</a:t>
            </a:r>
          </a:p>
          <a:p>
            <a:pPr algn="just">
              <a:buFont typeface="Wingdings" pitchFamily="2" charset="2"/>
              <a:buChar char="n"/>
              <a:defRPr/>
            </a:pPr>
            <a:r>
              <a:rPr lang="en-US" sz="2400" dirty="0">
                <a:latin typeface="Times New Roman" pitchFamily="18" charset="0"/>
                <a:cs typeface="Times New Roman" pitchFamily="18" charset="0"/>
              </a:rPr>
              <a:t>Clinkering – charge temperature is 1400 to 1600°C</a:t>
            </a:r>
          </a:p>
          <a:p>
            <a:pPr lvl="1" algn="just">
              <a:buFont typeface="Wingdings" pitchFamily="2" charset="2"/>
              <a:buChar char="u"/>
              <a:defRPr/>
            </a:pPr>
            <a:r>
              <a:rPr lang="en-US" sz="2200" dirty="0">
                <a:latin typeface="Times New Roman" pitchFamily="18" charset="0"/>
                <a:cs typeface="Times New Roman" pitchFamily="18" charset="0"/>
              </a:rPr>
              <a:t>Formation of C3S</a:t>
            </a:r>
          </a:p>
          <a:p>
            <a:pPr algn="just">
              <a:buFont typeface="Wingdings" pitchFamily="2" charset="2"/>
              <a:buChar char="n"/>
              <a:defRPr/>
            </a:pPr>
            <a:r>
              <a:rPr lang="en-US" sz="2400" dirty="0">
                <a:latin typeface="Times New Roman" pitchFamily="18" charset="0"/>
                <a:cs typeface="Times New Roman" pitchFamily="18" charset="0"/>
              </a:rPr>
              <a:t>Cooling</a:t>
            </a:r>
          </a:p>
          <a:p>
            <a:pPr lvl="1" algn="just">
              <a:buFont typeface="Wingdings" pitchFamily="2" charset="2"/>
              <a:buChar char="u"/>
              <a:defRPr/>
            </a:pPr>
            <a:r>
              <a:rPr lang="en-US" sz="2200" dirty="0">
                <a:latin typeface="Times New Roman" pitchFamily="18" charset="0"/>
                <a:cs typeface="Times New Roman" pitchFamily="18" charset="0"/>
              </a:rPr>
              <a:t>Rate of cooling significantly affects the reactivity of the final cement</a:t>
            </a:r>
          </a:p>
          <a:p>
            <a:pPr algn="just">
              <a:buFont typeface="Wingdings" pitchFamily="2" charset="2"/>
              <a:buChar char="n"/>
              <a:defRPr/>
            </a:pPr>
            <a:r>
              <a:rPr lang="en-US" sz="2400" dirty="0" err="1">
                <a:latin typeface="Times New Roman" pitchFamily="18" charset="0"/>
                <a:cs typeface="Times New Roman" pitchFamily="18" charset="0"/>
              </a:rPr>
              <a:t>Klinker</a:t>
            </a:r>
            <a:endParaRPr lang="en-US" sz="2400" dirty="0">
              <a:latin typeface="Times New Roman" pitchFamily="18" charset="0"/>
              <a:cs typeface="Times New Roman" pitchFamily="18" charset="0"/>
            </a:endParaRPr>
          </a:p>
          <a:p>
            <a:endParaRPr lang="en-US" dirty="0"/>
          </a:p>
        </p:txBody>
      </p:sp>
    </p:spTree>
    <p:extLst>
      <p:ext uri="{BB962C8B-B14F-4D97-AF65-F5344CB8AC3E}">
        <p14:creationId xmlns:p14="http://schemas.microsoft.com/office/powerpoint/2010/main" xmlns="" val="2141319008"/>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a:normAutofit/>
          </a:bodyPr>
          <a:lstStyle/>
          <a:p>
            <a:pPr algn="just"/>
            <a:r>
              <a:rPr lang="en-US" dirty="0">
                <a:latin typeface="Times New Roman" pitchFamily="18" charset="0"/>
                <a:cs typeface="Times New Roman" pitchFamily="18" charset="0"/>
              </a:rPr>
              <a:t>The rotation and shape of kiln allow the blend to flow down the kiln, submitting it to gradually increasing temperature.</a:t>
            </a:r>
          </a:p>
          <a:p>
            <a:pPr algn="just"/>
            <a:r>
              <a:rPr lang="en-US" dirty="0">
                <a:latin typeface="Times New Roman" pitchFamily="18" charset="0"/>
                <a:cs typeface="Times New Roman" pitchFamily="18" charset="0"/>
              </a:rPr>
              <a:t>As the material moves through hotter regions in the kiln, calcium silicates are formed</a:t>
            </a:r>
          </a:p>
          <a:p>
            <a:pPr algn="just"/>
            <a:r>
              <a:rPr lang="en-US" dirty="0">
                <a:latin typeface="Times New Roman" pitchFamily="18" charset="0"/>
                <a:cs typeface="Times New Roman" pitchFamily="18" charset="0"/>
              </a:rPr>
              <a:t>These products, that are black or greenish black in color are in the form of small pellets, called cement clinkers</a:t>
            </a:r>
          </a:p>
          <a:p>
            <a:pPr algn="just"/>
            <a:r>
              <a:rPr lang="en-US" dirty="0">
                <a:latin typeface="Times New Roman" pitchFamily="18" charset="0"/>
                <a:cs typeface="Times New Roman" pitchFamily="18" charset="0"/>
              </a:rPr>
              <a:t>Cement clinkers are hard, irregular and ball shaped particles about 18mm in diameter.</a:t>
            </a:r>
          </a:p>
          <a:p>
            <a:endParaRPr lang="en-US" dirty="0"/>
          </a:p>
        </p:txBody>
      </p:sp>
    </p:spTree>
    <p:extLst>
      <p:ext uri="{BB962C8B-B14F-4D97-AF65-F5344CB8AC3E}">
        <p14:creationId xmlns:p14="http://schemas.microsoft.com/office/powerpoint/2010/main" xmlns="" val="111331947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Grp="1" noChangeAspect="1" noChangeArrowheads="1"/>
          </p:cNvPicPr>
          <p:nvPr/>
        </p:nvPicPr>
        <p:blipFill>
          <a:blip r:embed="rId2"/>
          <a:srcRect/>
          <a:stretch>
            <a:fillRect/>
          </a:stretch>
        </p:blipFill>
        <p:spPr bwMode="auto">
          <a:xfrm>
            <a:off x="820686" y="1032668"/>
            <a:ext cx="7485114" cy="5139532"/>
          </a:xfrm>
          <a:prstGeom prst="rect">
            <a:avLst/>
          </a:prstGeom>
          <a:noFill/>
          <a:ln>
            <a:noFill/>
          </a:ln>
          <a:effectLst>
            <a:prstShdw prst="shdw17" dist="17961" dir="2700000">
              <a:schemeClr val="accent1">
                <a:gamma/>
                <a:shade val="60000"/>
                <a:invGamma/>
              </a:schemeClr>
            </a:prst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2" name="Rectangle 1"/>
          <p:cNvSpPr/>
          <p:nvPr/>
        </p:nvSpPr>
        <p:spPr>
          <a:xfrm>
            <a:off x="820686" y="415132"/>
            <a:ext cx="7485114" cy="65166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4400" dirty="0" smtClean="0">
                <a:latin typeface="Times New Roman" pitchFamily="18" charset="0"/>
                <a:cs typeface="Times New Roman" pitchFamily="18" charset="0"/>
              </a:rPr>
              <a:t>CLINKERS</a:t>
            </a:r>
            <a:endParaRPr lang="hi-IN" sz="4400" dirty="0">
              <a:latin typeface="Times New Roman" pitchFamily="18" charset="0"/>
            </a:endParaRPr>
          </a:p>
        </p:txBody>
      </p:sp>
    </p:spTree>
    <p:extLst>
      <p:ext uri="{BB962C8B-B14F-4D97-AF65-F5344CB8AC3E}">
        <p14:creationId xmlns:p14="http://schemas.microsoft.com/office/powerpoint/2010/main" xmlns="" val="223433989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normAutofit/>
          </a:bodyPr>
          <a:lstStyle/>
          <a:p>
            <a:r>
              <a:rPr lang="en-US" dirty="0">
                <a:latin typeface="Times New Roman" pitchFamily="18" charset="0"/>
                <a:cs typeface="Times New Roman" pitchFamily="18" charset="0"/>
              </a:rPr>
              <a:t>The cement clinkers are cooled to about 150ºF (51ºC) and stored in clinker silos.</a:t>
            </a:r>
          </a:p>
          <a:p>
            <a:r>
              <a:rPr lang="en-US" dirty="0">
                <a:latin typeface="Times New Roman" pitchFamily="18" charset="0"/>
                <a:cs typeface="Times New Roman" pitchFamily="18" charset="0"/>
              </a:rPr>
              <a:t>When needed, clinker are mixed with 2-5% gypsum to retard the setting time of cement when it is mixed with water.</a:t>
            </a:r>
          </a:p>
          <a:p>
            <a:r>
              <a:rPr lang="en-US" dirty="0">
                <a:latin typeface="Times New Roman" pitchFamily="18" charset="0"/>
                <a:cs typeface="Times New Roman" pitchFamily="18" charset="0"/>
              </a:rPr>
              <a:t>Then, it is grounded to a fine powder and then the cement is stored in storage bins or cement silos or bagged.</a:t>
            </a:r>
          </a:p>
          <a:p>
            <a:r>
              <a:rPr lang="en-US" dirty="0">
                <a:latin typeface="Times New Roman" pitchFamily="18" charset="0"/>
                <a:cs typeface="Times New Roman" pitchFamily="18" charset="0"/>
              </a:rPr>
              <a:t>Cement bags should be stored on pallets in a dry place</a:t>
            </a:r>
          </a:p>
          <a:p>
            <a:endParaRPr lang="en-US" dirty="0"/>
          </a:p>
        </p:txBody>
      </p:sp>
    </p:spTree>
    <p:extLst>
      <p:ext uri="{BB962C8B-B14F-4D97-AF65-F5344CB8AC3E}">
        <p14:creationId xmlns:p14="http://schemas.microsoft.com/office/powerpoint/2010/main" xmlns="" val="135502429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Grp="1" noChangeAspect="1" noChangeArrowheads="1"/>
          </p:cNvPicPr>
          <p:nvPr/>
        </p:nvPicPr>
        <p:blipFill>
          <a:blip r:embed="rId2"/>
          <a:srcRect/>
          <a:stretch>
            <a:fillRect/>
          </a:stretch>
        </p:blipFill>
        <p:spPr bwMode="auto">
          <a:xfrm>
            <a:off x="627856" y="673100"/>
            <a:ext cx="7888288" cy="5511800"/>
          </a:xfrm>
          <a:prstGeom prst="rect">
            <a:avLst/>
          </a:prstGeom>
          <a:noFill/>
          <a:ln>
            <a:noFill/>
          </a:ln>
          <a:effectLst>
            <a:prstShdw prst="shdw17" dist="17961" dir="2700000">
              <a:schemeClr val="accent1">
                <a:gamma/>
                <a:shade val="60000"/>
                <a:invGamma/>
              </a:schemeClr>
            </a:prst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205036004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Grp="1" noChangeAspect="1" noChangeArrowheads="1"/>
          </p:cNvPicPr>
          <p:nvPr/>
        </p:nvPicPr>
        <p:blipFill>
          <a:blip r:embed="rId2"/>
          <a:srcRect/>
          <a:stretch>
            <a:fillRect/>
          </a:stretch>
        </p:blipFill>
        <p:spPr bwMode="auto">
          <a:xfrm>
            <a:off x="533400" y="511175"/>
            <a:ext cx="8305800" cy="5661025"/>
          </a:xfrm>
          <a:prstGeom prst="rect">
            <a:avLst/>
          </a:prstGeom>
          <a:noFill/>
          <a:ln>
            <a:noFill/>
          </a:ln>
          <a:effectLst>
            <a:prstShdw prst="shdw17" dist="17961" dir="2700000">
              <a:schemeClr val="accent1">
                <a:gamma/>
                <a:shade val="60000"/>
                <a:invGamma/>
              </a:schemeClr>
            </a:prst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17970219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p:cNvPicPr>
            <a:picLocks noChangeAspect="1" noChangeArrowheads="1"/>
          </p:cNvPicPr>
          <p:nvPr/>
        </p:nvPicPr>
        <p:blipFill>
          <a:blip r:embed="rId2"/>
          <a:srcRect/>
          <a:stretch>
            <a:fillRect/>
          </a:stretch>
        </p:blipFill>
        <p:spPr bwMode="auto">
          <a:xfrm>
            <a:off x="15082" y="381000"/>
            <a:ext cx="9113837" cy="6096000"/>
          </a:xfrm>
          <a:prstGeom prst="rect">
            <a:avLst/>
          </a:prstGeom>
          <a:noFill/>
          <a:ln>
            <a:noFill/>
          </a:ln>
          <a:effectLst>
            <a:prstShdw prst="shdw17" dist="17961" dir="2700000">
              <a:schemeClr val="accent1">
                <a:gamma/>
                <a:shade val="60000"/>
                <a:invGamma/>
              </a:schemeClr>
            </a:prst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353739466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p:cNvPicPr>
            <a:picLocks noGrp="1" noChangeAspect="1" noChangeArrowheads="1"/>
          </p:cNvPicPr>
          <p:nvPr/>
        </p:nvPicPr>
        <p:blipFill>
          <a:blip r:embed="rId2"/>
          <a:srcRect/>
          <a:stretch>
            <a:fillRect/>
          </a:stretch>
        </p:blipFill>
        <p:spPr bwMode="auto">
          <a:xfrm>
            <a:off x="-38100" y="711994"/>
            <a:ext cx="9220200" cy="5434013"/>
          </a:xfrm>
          <a:prstGeom prst="rect">
            <a:avLst/>
          </a:prstGeom>
          <a:noFill/>
          <a:ln>
            <a:noFill/>
          </a:ln>
          <a:effectLst>
            <a:prstShdw prst="shdw17" dist="17961" dir="2700000">
              <a:schemeClr val="accent1">
                <a:gamma/>
                <a:shade val="60000"/>
                <a:invGamma/>
              </a:schemeClr>
            </a:prst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98099988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Grp="1" noChangeAspect="1" noChangeArrowheads="1"/>
          </p:cNvPicPr>
          <p:nvPr/>
        </p:nvPicPr>
        <p:blipFill>
          <a:blip r:embed="rId2"/>
          <a:srcRect/>
          <a:stretch>
            <a:fillRect/>
          </a:stretch>
        </p:blipFill>
        <p:spPr bwMode="auto">
          <a:xfrm>
            <a:off x="573880" y="838200"/>
            <a:ext cx="8265319" cy="5257800"/>
          </a:xfrm>
          <a:prstGeom prst="rect">
            <a:avLst/>
          </a:prstGeom>
          <a:noFill/>
          <a:ln>
            <a:noFill/>
          </a:ln>
          <a:effectLst>
            <a:prstShdw prst="shdw17" dist="17961" dir="2700000">
              <a:schemeClr val="accent1">
                <a:gamma/>
                <a:shade val="60000"/>
                <a:invGamma/>
              </a:schemeClr>
            </a:prst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382096615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792162"/>
          </a:xfrm>
        </p:spPr>
        <p:txBody>
          <a:bodyPr/>
          <a:lstStyle/>
          <a:p>
            <a:r>
              <a:rPr lang="en-US" dirty="0">
                <a:latin typeface="Times New Roman" pitchFamily="18" charset="0"/>
                <a:cs typeface="Times New Roman" pitchFamily="18" charset="0"/>
              </a:rPr>
              <a:t>Cement Properties </a:t>
            </a:r>
            <a:r>
              <a:rPr lang="en-US" dirty="0" smtClean="0">
                <a:latin typeface="Times New Roman" pitchFamily="18" charset="0"/>
                <a:cs typeface="Times New Roman" pitchFamily="18" charset="0"/>
              </a:rPr>
              <a:t> </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a:xfrm>
            <a:off x="457200" y="838200"/>
            <a:ext cx="8229600" cy="5867400"/>
          </a:xfrm>
        </p:spPr>
        <p:txBody>
          <a:bodyPr>
            <a:normAutofit fontScale="92500" lnSpcReduction="20000"/>
          </a:bodyPr>
          <a:lstStyle/>
          <a:p>
            <a:pPr marL="0" indent="0" algn="just">
              <a:lnSpc>
                <a:spcPct val="150000"/>
              </a:lnSpc>
              <a:buFont typeface="Wingdings" pitchFamily="2" charset="2"/>
              <a:buNone/>
              <a:defRPr/>
            </a:pPr>
            <a:r>
              <a:rPr lang="en-US" sz="2400" b="1" dirty="0" smtClean="0">
                <a:latin typeface="Times New Roman" pitchFamily="18" charset="0"/>
                <a:cs typeface="Times New Roman" pitchFamily="18" charset="0"/>
              </a:rPr>
              <a:t>Fineness</a:t>
            </a:r>
            <a:endParaRPr lang="en-US" sz="2400" b="1" dirty="0">
              <a:latin typeface="Times New Roman" pitchFamily="18" charset="0"/>
              <a:cs typeface="Times New Roman" pitchFamily="18" charset="0"/>
            </a:endParaRPr>
          </a:p>
          <a:p>
            <a:pPr algn="just">
              <a:lnSpc>
                <a:spcPct val="150000"/>
              </a:lnSpc>
              <a:buFont typeface="Wingdings" pitchFamily="2" charset="2"/>
              <a:buChar char="n"/>
              <a:defRPr/>
            </a:pPr>
            <a:r>
              <a:rPr lang="en-US" sz="2400" dirty="0">
                <a:latin typeface="Times New Roman" pitchFamily="18" charset="0"/>
                <a:cs typeface="Times New Roman" pitchFamily="18" charset="0"/>
              </a:rPr>
              <a:t>95% of cement particles are smaller than 45 micrometer with the average particle around 15 micrometer.</a:t>
            </a:r>
          </a:p>
          <a:p>
            <a:pPr algn="just">
              <a:lnSpc>
                <a:spcPct val="150000"/>
              </a:lnSpc>
              <a:buFont typeface="Wingdings" pitchFamily="2" charset="2"/>
              <a:buChar char="n"/>
              <a:defRPr/>
            </a:pPr>
            <a:r>
              <a:rPr lang="en-US" sz="2400" dirty="0">
                <a:latin typeface="Times New Roman" pitchFamily="18" charset="0"/>
                <a:cs typeface="Times New Roman" pitchFamily="18" charset="0"/>
              </a:rPr>
              <a:t>Fineness of cement affects heat released and the rate of hydration.</a:t>
            </a:r>
          </a:p>
          <a:p>
            <a:pPr algn="just">
              <a:lnSpc>
                <a:spcPct val="150000"/>
              </a:lnSpc>
              <a:buFont typeface="Wingdings" pitchFamily="2" charset="2"/>
              <a:buChar char="n"/>
              <a:defRPr/>
            </a:pPr>
            <a:r>
              <a:rPr lang="en-US" sz="2400" dirty="0">
                <a:latin typeface="Times New Roman" pitchFamily="18" charset="0"/>
                <a:cs typeface="Times New Roman" pitchFamily="18" charset="0"/>
              </a:rPr>
              <a:t>More is the fineness of cement more will be the rate of hydration.</a:t>
            </a:r>
          </a:p>
          <a:p>
            <a:pPr algn="just">
              <a:lnSpc>
                <a:spcPct val="150000"/>
              </a:lnSpc>
              <a:buFont typeface="Wingdings" pitchFamily="2" charset="2"/>
              <a:buChar char="n"/>
              <a:defRPr/>
            </a:pPr>
            <a:r>
              <a:rPr lang="en-US" sz="2400" dirty="0">
                <a:latin typeface="Times New Roman" pitchFamily="18" charset="0"/>
                <a:cs typeface="Times New Roman" pitchFamily="18" charset="0"/>
              </a:rPr>
              <a:t>Thus the fineness accelerates strength development principally during the first seven days.</a:t>
            </a:r>
          </a:p>
          <a:p>
            <a:pPr algn="just">
              <a:lnSpc>
                <a:spcPct val="150000"/>
              </a:lnSpc>
              <a:buFont typeface="Wingdings" pitchFamily="2" charset="2"/>
              <a:buChar char="n"/>
              <a:defRPr/>
            </a:pPr>
            <a:r>
              <a:rPr lang="en-US" sz="2400" dirty="0">
                <a:latin typeface="Times New Roman" pitchFamily="18" charset="0"/>
                <a:cs typeface="Times New Roman" pitchFamily="18" charset="0"/>
              </a:rPr>
              <a:t>Fineness tests indirectly measures the surface area of the cement particles per unit mass :</a:t>
            </a:r>
          </a:p>
          <a:p>
            <a:pPr lvl="1" algn="just">
              <a:lnSpc>
                <a:spcPct val="150000"/>
              </a:lnSpc>
              <a:buFont typeface="Wingdings" pitchFamily="2" charset="2"/>
              <a:buChar char="u"/>
              <a:defRPr/>
            </a:pPr>
            <a:r>
              <a:rPr lang="en-US" sz="2200" dirty="0">
                <a:latin typeface="Times New Roman" pitchFamily="18" charset="0"/>
                <a:cs typeface="Times New Roman" pitchFamily="18" charset="0"/>
              </a:rPr>
              <a:t> Wagner </a:t>
            </a:r>
            <a:r>
              <a:rPr lang="en-US" sz="2200" dirty="0" err="1" smtClean="0">
                <a:latin typeface="Times New Roman" pitchFamily="18" charset="0"/>
                <a:cs typeface="Times New Roman" pitchFamily="18" charset="0"/>
              </a:rPr>
              <a:t>turbidiy</a:t>
            </a:r>
            <a:r>
              <a:rPr lang="en-US" sz="2200" dirty="0" smtClean="0">
                <a:latin typeface="Times New Roman" pitchFamily="18" charset="0"/>
                <a:cs typeface="Times New Roman" pitchFamily="18" charset="0"/>
              </a:rPr>
              <a:t> </a:t>
            </a:r>
            <a:r>
              <a:rPr lang="en-US" sz="2200" dirty="0">
                <a:latin typeface="Times New Roman" pitchFamily="18" charset="0"/>
                <a:cs typeface="Times New Roman" pitchFamily="18" charset="0"/>
              </a:rPr>
              <a:t>meter test: </a:t>
            </a:r>
            <a:r>
              <a:rPr lang="en-US" sz="2400" dirty="0">
                <a:latin typeface="Times New Roman" pitchFamily="18" charset="0"/>
                <a:cs typeface="Times New Roman" pitchFamily="18" charset="0"/>
              </a:rPr>
              <a:t>(ASTM C 115)</a:t>
            </a:r>
          </a:p>
          <a:p>
            <a:pPr lvl="1" algn="just">
              <a:lnSpc>
                <a:spcPct val="150000"/>
              </a:lnSpc>
              <a:buFont typeface="Wingdings" pitchFamily="2" charset="2"/>
              <a:buChar char="u"/>
              <a:defRPr/>
            </a:pPr>
            <a:r>
              <a:rPr lang="en-US" sz="2200" dirty="0">
                <a:latin typeface="Times New Roman" pitchFamily="18" charset="0"/>
                <a:cs typeface="Times New Roman" pitchFamily="18" charset="0"/>
              </a:rPr>
              <a:t>Blaine air-permeability test </a:t>
            </a:r>
            <a:r>
              <a:rPr lang="en-US" sz="2400" dirty="0">
                <a:latin typeface="Times New Roman" pitchFamily="18" charset="0"/>
                <a:cs typeface="Times New Roman" pitchFamily="18" charset="0"/>
              </a:rPr>
              <a:t>(ASTM C 204)</a:t>
            </a:r>
          </a:p>
          <a:p>
            <a:pPr lvl="1" algn="just">
              <a:lnSpc>
                <a:spcPct val="150000"/>
              </a:lnSpc>
              <a:buFont typeface="Wingdings" pitchFamily="2" charset="2"/>
              <a:buChar char="u"/>
              <a:defRPr/>
            </a:pPr>
            <a:r>
              <a:rPr lang="en-US" sz="2200" dirty="0">
                <a:latin typeface="Times New Roman" pitchFamily="18" charset="0"/>
                <a:cs typeface="Times New Roman" pitchFamily="18" charset="0"/>
              </a:rPr>
              <a:t>Sieving using No. 325 (45 μ m) sieve (ASTM C 430</a:t>
            </a:r>
            <a:r>
              <a:rPr lang="en-US" sz="2200" dirty="0" smtClean="0">
                <a:latin typeface="Times New Roman" pitchFamily="18" charset="0"/>
                <a:cs typeface="Times New Roman" pitchFamily="18" charset="0"/>
              </a:rPr>
              <a:t>)</a:t>
            </a:r>
            <a:endParaRPr lang="en-US" sz="2200" dirty="0">
              <a:latin typeface="Times New Roman" pitchFamily="18" charset="0"/>
              <a:cs typeface="Times New Roman" pitchFamily="18" charset="0"/>
            </a:endParaRPr>
          </a:p>
        </p:txBody>
      </p:sp>
    </p:spTree>
    <p:extLst>
      <p:ext uri="{BB962C8B-B14F-4D97-AF65-F5344CB8AC3E}">
        <p14:creationId xmlns:p14="http://schemas.microsoft.com/office/powerpoint/2010/main" xmlns="" val="139551917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a:bodyPr>
          <a:lstStyle/>
          <a:p>
            <a:r>
              <a:rPr lang="en-US" sz="3200" b="1" dirty="0">
                <a:latin typeface="Times New Roman" pitchFamily="18" charset="0"/>
                <a:cs typeface="Times New Roman" pitchFamily="18" charset="0"/>
              </a:rPr>
              <a:t>Chemical Composition </a:t>
            </a:r>
            <a:r>
              <a:rPr lang="en-US" sz="3200" b="1" dirty="0" smtClean="0">
                <a:latin typeface="Times New Roman" pitchFamily="18" charset="0"/>
                <a:cs typeface="Times New Roman" pitchFamily="18" charset="0"/>
              </a:rPr>
              <a:t>of cement </a:t>
            </a:r>
            <a:r>
              <a:rPr lang="en-US" sz="3200" b="1" dirty="0">
                <a:latin typeface="Times New Roman" pitchFamily="18" charset="0"/>
                <a:cs typeface="Times New Roman" pitchFamily="18" charset="0"/>
              </a:rPr>
              <a:t>is</a:t>
            </a:r>
            <a:r>
              <a:rPr lang="en-US" sz="3200" dirty="0">
                <a:latin typeface="Times New Roman" pitchFamily="18" charset="0"/>
                <a:cs typeface="Times New Roman" pitchFamily="18" charset="0"/>
              </a:rPr>
              <a:t>:</a:t>
            </a:r>
          </a:p>
        </p:txBody>
      </p:sp>
      <p:sp>
        <p:nvSpPr>
          <p:cNvPr id="3" name="Content Placeholder 2"/>
          <p:cNvSpPr>
            <a:spLocks noGrp="1"/>
          </p:cNvSpPr>
          <p:nvPr>
            <p:ph idx="1"/>
          </p:nvPr>
        </p:nvSpPr>
        <p:spPr>
          <a:xfrm>
            <a:off x="457200" y="914400"/>
            <a:ext cx="8229600" cy="5211763"/>
          </a:xfrm>
        </p:spPr>
        <p:txBody>
          <a:bodyPr>
            <a:normAutofit fontScale="92500" lnSpcReduction="10000"/>
          </a:bodyPr>
          <a:lstStyle/>
          <a:p>
            <a:pPr>
              <a:lnSpc>
                <a:spcPct val="150000"/>
              </a:lnSpc>
            </a:pPr>
            <a:r>
              <a:rPr lang="en-US" dirty="0">
                <a:latin typeface="Times New Roman" pitchFamily="18" charset="0"/>
                <a:cs typeface="Times New Roman" pitchFamily="18" charset="0"/>
              </a:rPr>
              <a:t>Lime </a:t>
            </a:r>
            <a:r>
              <a:rPr lang="en-US" dirty="0" smtClean="0">
                <a:latin typeface="Times New Roman" pitchFamily="18" charset="0"/>
                <a:cs typeface="Times New Roman" pitchFamily="18" charset="0"/>
              </a:rPr>
              <a:t>(</a:t>
            </a:r>
            <a:r>
              <a:rPr lang="en-US" dirty="0" err="1" smtClean="0">
                <a:latin typeface="Times New Roman" pitchFamily="18" charset="0"/>
                <a:cs typeface="Times New Roman" pitchFamily="18" charset="0"/>
              </a:rPr>
              <a:t>CaO</a:t>
            </a:r>
            <a:r>
              <a:rPr lang="en-US" dirty="0" smtClean="0">
                <a:latin typeface="Times New Roman" pitchFamily="18" charset="0"/>
                <a:cs typeface="Times New Roman" pitchFamily="18" charset="0"/>
              </a:rPr>
              <a:t>)			62-63</a:t>
            </a:r>
            <a:r>
              <a:rPr lang="en-US" dirty="0">
                <a:latin typeface="Times New Roman" pitchFamily="18" charset="0"/>
                <a:cs typeface="Times New Roman" pitchFamily="18" charset="0"/>
              </a:rPr>
              <a:t>%</a:t>
            </a:r>
          </a:p>
          <a:p>
            <a:pPr>
              <a:lnSpc>
                <a:spcPct val="150000"/>
              </a:lnSpc>
            </a:pPr>
            <a:r>
              <a:rPr lang="en-US" dirty="0">
                <a:latin typeface="Times New Roman" pitchFamily="18" charset="0"/>
                <a:cs typeface="Times New Roman" pitchFamily="18" charset="0"/>
              </a:rPr>
              <a:t>Silica </a:t>
            </a:r>
            <a:r>
              <a:rPr lang="en-US" dirty="0" smtClean="0">
                <a:latin typeface="Times New Roman" pitchFamily="18" charset="0"/>
                <a:cs typeface="Times New Roman" pitchFamily="18" charset="0"/>
              </a:rPr>
              <a:t>(SiO</a:t>
            </a:r>
            <a:r>
              <a:rPr lang="en-US" baseline="-25000" dirty="0" smtClean="0">
                <a:latin typeface="Times New Roman" pitchFamily="18" charset="0"/>
                <a:cs typeface="Times New Roman" pitchFamily="18" charset="0"/>
              </a:rPr>
              <a:t>2</a:t>
            </a:r>
            <a:r>
              <a:rPr lang="en-US" dirty="0" smtClean="0">
                <a:latin typeface="Times New Roman" pitchFamily="18" charset="0"/>
                <a:cs typeface="Times New Roman" pitchFamily="18" charset="0"/>
              </a:rPr>
              <a:t>)			22</a:t>
            </a:r>
            <a:r>
              <a:rPr lang="en-US" dirty="0">
                <a:latin typeface="Times New Roman" pitchFamily="18" charset="0"/>
                <a:cs typeface="Times New Roman" pitchFamily="18" charset="0"/>
              </a:rPr>
              <a:t>%</a:t>
            </a:r>
          </a:p>
          <a:p>
            <a:pPr>
              <a:lnSpc>
                <a:spcPct val="150000"/>
              </a:lnSpc>
            </a:pPr>
            <a:r>
              <a:rPr lang="en-US" dirty="0">
                <a:latin typeface="Times New Roman" pitchFamily="18" charset="0"/>
                <a:cs typeface="Times New Roman" pitchFamily="18" charset="0"/>
              </a:rPr>
              <a:t>Alumina </a:t>
            </a:r>
            <a:r>
              <a:rPr lang="en-US" dirty="0" smtClean="0">
                <a:latin typeface="Times New Roman" pitchFamily="18" charset="0"/>
                <a:cs typeface="Times New Roman" pitchFamily="18" charset="0"/>
              </a:rPr>
              <a:t>(Al</a:t>
            </a:r>
            <a:r>
              <a:rPr lang="en-US" baseline="-25000" dirty="0" smtClean="0">
                <a:latin typeface="Times New Roman" pitchFamily="18" charset="0"/>
                <a:cs typeface="Times New Roman" pitchFamily="18" charset="0"/>
              </a:rPr>
              <a:t>2</a:t>
            </a:r>
            <a:r>
              <a:rPr lang="en-US" dirty="0" smtClean="0">
                <a:latin typeface="Times New Roman" pitchFamily="18" charset="0"/>
                <a:cs typeface="Times New Roman" pitchFamily="18" charset="0"/>
              </a:rPr>
              <a:t>O</a:t>
            </a:r>
            <a:r>
              <a:rPr lang="en-US" baseline="-25000" dirty="0" smtClean="0">
                <a:latin typeface="Times New Roman" pitchFamily="18" charset="0"/>
                <a:cs typeface="Times New Roman" pitchFamily="18" charset="0"/>
              </a:rPr>
              <a:t>3</a:t>
            </a:r>
            <a:r>
              <a:rPr lang="en-US" dirty="0" smtClean="0">
                <a:latin typeface="Times New Roman" pitchFamily="18" charset="0"/>
                <a:cs typeface="Times New Roman" pitchFamily="18" charset="0"/>
              </a:rPr>
              <a:t>)		05-06%</a:t>
            </a:r>
          </a:p>
          <a:p>
            <a:pPr>
              <a:lnSpc>
                <a:spcPct val="150000"/>
              </a:lnSpc>
            </a:pPr>
            <a:r>
              <a:rPr lang="en-US" dirty="0" smtClean="0">
                <a:latin typeface="Times New Roman" pitchFamily="18" charset="0"/>
                <a:cs typeface="Times New Roman" pitchFamily="18" charset="0"/>
              </a:rPr>
              <a:t>Iron </a:t>
            </a:r>
            <a:r>
              <a:rPr lang="en-US" dirty="0">
                <a:latin typeface="Times New Roman" pitchFamily="18" charset="0"/>
                <a:cs typeface="Times New Roman" pitchFamily="18" charset="0"/>
              </a:rPr>
              <a:t>oxide </a:t>
            </a:r>
            <a:r>
              <a:rPr lang="en-US" dirty="0" smtClean="0">
                <a:latin typeface="Times New Roman" pitchFamily="18" charset="0"/>
                <a:cs typeface="Times New Roman" pitchFamily="18" charset="0"/>
              </a:rPr>
              <a:t>(Fe</a:t>
            </a:r>
            <a:r>
              <a:rPr lang="en-US" baseline="-25000" dirty="0" smtClean="0">
                <a:latin typeface="Times New Roman" pitchFamily="18" charset="0"/>
                <a:cs typeface="Times New Roman" pitchFamily="18" charset="0"/>
              </a:rPr>
              <a:t>2</a:t>
            </a:r>
            <a:r>
              <a:rPr lang="en-US" dirty="0" smtClean="0">
                <a:latin typeface="Times New Roman" pitchFamily="18" charset="0"/>
                <a:cs typeface="Times New Roman" pitchFamily="18" charset="0"/>
              </a:rPr>
              <a:t>O</a:t>
            </a:r>
            <a:r>
              <a:rPr lang="en-US" baseline="-25000" dirty="0" smtClean="0">
                <a:latin typeface="Times New Roman" pitchFamily="18" charset="0"/>
                <a:cs typeface="Times New Roman" pitchFamily="18" charset="0"/>
              </a:rPr>
              <a:t>3</a:t>
            </a:r>
            <a:r>
              <a:rPr lang="en-US" dirty="0" smtClean="0">
                <a:latin typeface="Times New Roman" pitchFamily="18" charset="0"/>
                <a:cs typeface="Times New Roman" pitchFamily="18" charset="0"/>
              </a:rPr>
              <a:t>)		03%</a:t>
            </a:r>
          </a:p>
          <a:p>
            <a:pPr>
              <a:lnSpc>
                <a:spcPct val="150000"/>
              </a:lnSpc>
            </a:pPr>
            <a:r>
              <a:rPr lang="en-US" dirty="0" smtClean="0">
                <a:latin typeface="Times New Roman" pitchFamily="18" charset="0"/>
                <a:cs typeface="Times New Roman" pitchFamily="18" charset="0"/>
              </a:rPr>
              <a:t>Magnesia (</a:t>
            </a:r>
            <a:r>
              <a:rPr lang="en-US" dirty="0" err="1" smtClean="0">
                <a:latin typeface="Times New Roman" pitchFamily="18" charset="0"/>
                <a:cs typeface="Times New Roman" pitchFamily="18" charset="0"/>
              </a:rPr>
              <a:t>MgO</a:t>
            </a:r>
            <a:r>
              <a:rPr lang="en-US" dirty="0" smtClean="0">
                <a:latin typeface="Times New Roman" pitchFamily="18" charset="0"/>
                <a:cs typeface="Times New Roman" pitchFamily="18" charset="0"/>
              </a:rPr>
              <a:t>)		01%</a:t>
            </a:r>
            <a:endParaRPr lang="en-US" dirty="0">
              <a:latin typeface="Times New Roman" pitchFamily="18" charset="0"/>
              <a:cs typeface="Times New Roman" pitchFamily="18" charset="0"/>
            </a:endParaRPr>
          </a:p>
          <a:p>
            <a:pPr>
              <a:lnSpc>
                <a:spcPct val="150000"/>
              </a:lnSpc>
            </a:pPr>
            <a:r>
              <a:rPr lang="en-US" dirty="0">
                <a:latin typeface="Times New Roman" pitchFamily="18" charset="0"/>
                <a:cs typeface="Times New Roman" pitchFamily="18" charset="0"/>
              </a:rPr>
              <a:t>Gypsum </a:t>
            </a:r>
            <a:r>
              <a:rPr lang="en-US" dirty="0" smtClean="0">
                <a:latin typeface="Times New Roman" pitchFamily="18" charset="0"/>
                <a:cs typeface="Times New Roman" pitchFamily="18" charset="0"/>
              </a:rPr>
              <a:t>(CaSO</a:t>
            </a:r>
            <a:r>
              <a:rPr lang="en-US" baseline="-25000" dirty="0" smtClean="0">
                <a:latin typeface="Times New Roman" pitchFamily="18" charset="0"/>
                <a:cs typeface="Times New Roman" pitchFamily="18" charset="0"/>
              </a:rPr>
              <a:t>4</a:t>
            </a:r>
            <a:r>
              <a:rPr lang="en-US" dirty="0" smtClean="0">
                <a:latin typeface="Times New Roman" pitchFamily="18" charset="0"/>
                <a:cs typeface="Times New Roman" pitchFamily="18" charset="0"/>
              </a:rPr>
              <a:t>)		01 </a:t>
            </a:r>
            <a:r>
              <a:rPr lang="en-US" dirty="0">
                <a:latin typeface="Times New Roman" pitchFamily="18" charset="0"/>
                <a:cs typeface="Times New Roman" pitchFamily="18" charset="0"/>
              </a:rPr>
              <a:t>to 04</a:t>
            </a:r>
            <a:r>
              <a:rPr lang="en-US" dirty="0" smtClean="0">
                <a:latin typeface="Times New Roman" pitchFamily="18" charset="0"/>
                <a:cs typeface="Times New Roman" pitchFamily="18" charset="0"/>
              </a:rPr>
              <a:t>%</a:t>
            </a:r>
          </a:p>
          <a:p>
            <a:pPr>
              <a:lnSpc>
                <a:spcPct val="150000"/>
              </a:lnSpc>
            </a:pPr>
            <a:r>
              <a:rPr lang="en-US" dirty="0" smtClean="0">
                <a:latin typeface="Times New Roman" pitchFamily="18" charset="0"/>
                <a:cs typeface="Times New Roman" pitchFamily="18" charset="0"/>
              </a:rPr>
              <a:t>Alkalis 				01%</a:t>
            </a:r>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xmlns="" val="268661614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229600" cy="5897563"/>
          </a:xfrm>
        </p:spPr>
        <p:txBody>
          <a:bodyPr>
            <a:normAutofit lnSpcReduction="10000"/>
          </a:bodyPr>
          <a:lstStyle/>
          <a:p>
            <a:pPr marL="0" indent="0" algn="just">
              <a:lnSpc>
                <a:spcPct val="150000"/>
              </a:lnSpc>
              <a:buFont typeface="Wingdings" pitchFamily="2" charset="2"/>
              <a:buNone/>
              <a:defRPr/>
            </a:pPr>
            <a:r>
              <a:rPr lang="en-US" sz="2400" b="1" dirty="0">
                <a:latin typeface="Times New Roman" pitchFamily="18" charset="0"/>
                <a:cs typeface="Times New Roman" pitchFamily="18" charset="0"/>
              </a:rPr>
              <a:t>Soundness</a:t>
            </a:r>
          </a:p>
          <a:p>
            <a:pPr algn="just">
              <a:lnSpc>
                <a:spcPct val="150000"/>
              </a:lnSpc>
              <a:buFont typeface="Wingdings" pitchFamily="2" charset="2"/>
              <a:buChar char="n"/>
              <a:defRPr/>
            </a:pPr>
            <a:r>
              <a:rPr lang="en-US" sz="2400" dirty="0">
                <a:latin typeface="Times New Roman" pitchFamily="18" charset="0"/>
                <a:cs typeface="Times New Roman" pitchFamily="18" charset="0"/>
              </a:rPr>
              <a:t>Soundness is the ability of a hardened paste to retain its volume after setting.</a:t>
            </a:r>
          </a:p>
          <a:p>
            <a:pPr algn="just">
              <a:lnSpc>
                <a:spcPct val="150000"/>
              </a:lnSpc>
              <a:buFont typeface="Wingdings" pitchFamily="2" charset="2"/>
              <a:buChar char="n"/>
              <a:defRPr/>
            </a:pPr>
            <a:r>
              <a:rPr lang="en-US" sz="2400" dirty="0">
                <a:latin typeface="Times New Roman" pitchFamily="18" charset="0"/>
                <a:cs typeface="Times New Roman" pitchFamily="18" charset="0"/>
              </a:rPr>
              <a:t>A cement is said to be unsound (i.e. having lack of soundness) if it is subjected to delayed destructive expansion.</a:t>
            </a:r>
          </a:p>
          <a:p>
            <a:pPr algn="just">
              <a:lnSpc>
                <a:spcPct val="150000"/>
              </a:lnSpc>
              <a:buFont typeface="Wingdings" pitchFamily="2" charset="2"/>
              <a:buChar char="n"/>
              <a:defRPr/>
            </a:pPr>
            <a:r>
              <a:rPr lang="en-US" sz="2400" dirty="0">
                <a:latin typeface="Times New Roman" pitchFamily="18" charset="0"/>
                <a:cs typeface="Times New Roman" pitchFamily="18" charset="0"/>
              </a:rPr>
              <a:t>Unsoundness of cement is due to presence of excessive amount of hard-burned free lime or magnesia</a:t>
            </a:r>
          </a:p>
          <a:p>
            <a:pPr algn="just">
              <a:lnSpc>
                <a:spcPct val="150000"/>
              </a:lnSpc>
              <a:buFont typeface="Wingdings" pitchFamily="2" charset="2"/>
              <a:buChar char="n"/>
              <a:defRPr/>
            </a:pPr>
            <a:r>
              <a:rPr lang="en-US" sz="2400" dirty="0">
                <a:latin typeface="Times New Roman" pitchFamily="18" charset="0"/>
                <a:cs typeface="Times New Roman" pitchFamily="18" charset="0"/>
              </a:rPr>
              <a:t>Unsoundness of a cement is determined by the following tests:</a:t>
            </a:r>
          </a:p>
          <a:p>
            <a:pPr lvl="1" algn="just">
              <a:lnSpc>
                <a:spcPct val="150000"/>
              </a:lnSpc>
              <a:buFont typeface="Wingdings" pitchFamily="2" charset="2"/>
              <a:buChar char="u"/>
              <a:defRPr/>
            </a:pPr>
            <a:r>
              <a:rPr lang="en-US" sz="2200" dirty="0">
                <a:latin typeface="Times New Roman" pitchFamily="18" charset="0"/>
                <a:cs typeface="Times New Roman" pitchFamily="18" charset="0"/>
              </a:rPr>
              <a:t> Le-</a:t>
            </a:r>
            <a:r>
              <a:rPr lang="en-US" sz="2200" dirty="0" err="1">
                <a:latin typeface="Times New Roman" pitchFamily="18" charset="0"/>
                <a:cs typeface="Times New Roman" pitchFamily="18" charset="0"/>
              </a:rPr>
              <a:t>Chatelier</a:t>
            </a:r>
            <a:r>
              <a:rPr lang="en-US" sz="2200" dirty="0">
                <a:latin typeface="Times New Roman" pitchFamily="18" charset="0"/>
                <a:cs typeface="Times New Roman" pitchFamily="18" charset="0"/>
              </a:rPr>
              <a:t> accelerated test </a:t>
            </a:r>
            <a:r>
              <a:rPr lang="en-US" sz="2400" dirty="0">
                <a:latin typeface="Times New Roman" pitchFamily="18" charset="0"/>
                <a:cs typeface="Times New Roman" pitchFamily="18" charset="0"/>
              </a:rPr>
              <a:t>(BS 4550: Part 3)</a:t>
            </a:r>
          </a:p>
          <a:p>
            <a:pPr lvl="1" algn="just">
              <a:lnSpc>
                <a:spcPct val="150000"/>
              </a:lnSpc>
              <a:buFont typeface="Wingdings" pitchFamily="2" charset="2"/>
              <a:buChar char="u"/>
              <a:defRPr/>
            </a:pPr>
            <a:r>
              <a:rPr lang="en-US" sz="2200" dirty="0">
                <a:latin typeface="Times New Roman" pitchFamily="18" charset="0"/>
                <a:cs typeface="Times New Roman" pitchFamily="18" charset="0"/>
              </a:rPr>
              <a:t> Autoclave-expansion test </a:t>
            </a:r>
            <a:r>
              <a:rPr lang="en-US" sz="2400" dirty="0">
                <a:latin typeface="Times New Roman" pitchFamily="18" charset="0"/>
                <a:cs typeface="Times New Roman" pitchFamily="18" charset="0"/>
              </a:rPr>
              <a:t>(ASTM C 151)</a:t>
            </a:r>
          </a:p>
          <a:p>
            <a:endParaRPr lang="en-US" dirty="0"/>
          </a:p>
        </p:txBody>
      </p:sp>
    </p:spTree>
    <p:extLst>
      <p:ext uri="{BB962C8B-B14F-4D97-AF65-F5344CB8AC3E}">
        <p14:creationId xmlns:p14="http://schemas.microsoft.com/office/powerpoint/2010/main" xmlns="" val="2997553669"/>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5821363"/>
          </a:xfrm>
        </p:spPr>
        <p:txBody>
          <a:bodyPr>
            <a:normAutofit fontScale="92500" lnSpcReduction="20000"/>
          </a:bodyPr>
          <a:lstStyle/>
          <a:p>
            <a:pPr marL="0" indent="0" algn="just">
              <a:lnSpc>
                <a:spcPct val="150000"/>
              </a:lnSpc>
              <a:buFont typeface="Wingdings" pitchFamily="2" charset="2"/>
              <a:buNone/>
              <a:defRPr/>
            </a:pPr>
            <a:r>
              <a:rPr lang="en-US" b="1" dirty="0">
                <a:latin typeface="Times New Roman" pitchFamily="18" charset="0"/>
                <a:cs typeface="Times New Roman" pitchFamily="18" charset="0"/>
              </a:rPr>
              <a:t>Consistency</a:t>
            </a:r>
          </a:p>
          <a:p>
            <a:pPr algn="just">
              <a:lnSpc>
                <a:spcPct val="150000"/>
              </a:lnSpc>
              <a:buFont typeface="Wingdings" pitchFamily="2" charset="2"/>
              <a:buChar char="n"/>
              <a:defRPr/>
            </a:pPr>
            <a:r>
              <a:rPr lang="en-US" dirty="0">
                <a:latin typeface="Times New Roman" pitchFamily="18" charset="0"/>
                <a:cs typeface="Times New Roman" pitchFamily="18" charset="0"/>
              </a:rPr>
              <a:t> Consistency refers to the relative mobility of a freshly mixed cement paste or mortar or its </a:t>
            </a:r>
            <a:r>
              <a:rPr lang="en-US" dirty="0" err="1">
                <a:latin typeface="Times New Roman" pitchFamily="18" charset="0"/>
                <a:cs typeface="Times New Roman" pitchFamily="18" charset="0"/>
              </a:rPr>
              <a:t>abilityto</a:t>
            </a:r>
            <a:r>
              <a:rPr lang="en-US" dirty="0">
                <a:latin typeface="Times New Roman" pitchFamily="18" charset="0"/>
                <a:cs typeface="Times New Roman" pitchFamily="18" charset="0"/>
              </a:rPr>
              <a:t> flow.</a:t>
            </a:r>
          </a:p>
          <a:p>
            <a:pPr algn="just">
              <a:lnSpc>
                <a:spcPct val="150000"/>
              </a:lnSpc>
              <a:buFont typeface="Wingdings" pitchFamily="2" charset="2"/>
              <a:buChar char="n"/>
              <a:defRPr/>
            </a:pPr>
            <a:r>
              <a:rPr lang="en-US" dirty="0">
                <a:latin typeface="Times New Roman" pitchFamily="18" charset="0"/>
                <a:cs typeface="Times New Roman" pitchFamily="18" charset="0"/>
              </a:rPr>
              <a:t>Normal or Standard consistency of cement is determined using the </a:t>
            </a:r>
            <a:r>
              <a:rPr lang="en-US" dirty="0" err="1">
                <a:latin typeface="Times New Roman" pitchFamily="18" charset="0"/>
                <a:cs typeface="Times New Roman" pitchFamily="18" charset="0"/>
              </a:rPr>
              <a:t>Vicat’s</a:t>
            </a:r>
            <a:r>
              <a:rPr lang="en-US" dirty="0">
                <a:latin typeface="Times New Roman" pitchFamily="18" charset="0"/>
                <a:cs typeface="Times New Roman" pitchFamily="18" charset="0"/>
              </a:rPr>
              <a:t> Apparatus. </a:t>
            </a:r>
          </a:p>
          <a:p>
            <a:pPr algn="just">
              <a:lnSpc>
                <a:spcPct val="150000"/>
              </a:lnSpc>
              <a:buFont typeface="Wingdings" pitchFamily="2" charset="2"/>
              <a:buChar char="n"/>
              <a:defRPr/>
            </a:pPr>
            <a:r>
              <a:rPr lang="en-US" dirty="0">
                <a:latin typeface="Times New Roman" pitchFamily="18" charset="0"/>
                <a:cs typeface="Times New Roman" pitchFamily="18" charset="0"/>
              </a:rPr>
              <a:t>It is defined as that percentage of water added to form the paste which allows a penetration of 10 ± 1 mm of the </a:t>
            </a:r>
            <a:r>
              <a:rPr lang="en-US" dirty="0" err="1">
                <a:latin typeface="Times New Roman" pitchFamily="18" charset="0"/>
                <a:cs typeface="Times New Roman" pitchFamily="18" charset="0"/>
              </a:rPr>
              <a:t>Vicat</a:t>
            </a:r>
            <a:r>
              <a:rPr lang="en-US" dirty="0">
                <a:latin typeface="Times New Roman" pitchFamily="18" charset="0"/>
                <a:cs typeface="Times New Roman" pitchFamily="18" charset="0"/>
              </a:rPr>
              <a:t> plunger</a:t>
            </a:r>
            <a:r>
              <a:rPr lang="en-US" dirty="0" smtClean="0">
                <a:latin typeface="Times New Roman" pitchFamily="18" charset="0"/>
                <a:cs typeface="Times New Roman" pitchFamily="18" charset="0"/>
              </a:rPr>
              <a:t>.</a:t>
            </a:r>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xmlns="" val="105818699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52400"/>
            <a:ext cx="8229600" cy="6400800"/>
          </a:xfrm>
        </p:spPr>
        <p:txBody>
          <a:bodyPr>
            <a:noAutofit/>
          </a:bodyPr>
          <a:lstStyle/>
          <a:p>
            <a:pPr marL="0" indent="0" algn="just">
              <a:lnSpc>
                <a:spcPct val="150000"/>
              </a:lnSpc>
              <a:spcBef>
                <a:spcPts val="0"/>
              </a:spcBef>
              <a:buFont typeface="Wingdings" charset="2"/>
              <a:buNone/>
              <a:defRPr/>
            </a:pPr>
            <a:r>
              <a:rPr lang="en-US" sz="2400" b="1" dirty="0">
                <a:latin typeface="Times New Roman" pitchFamily="18" charset="0"/>
                <a:cs typeface="Times New Roman" pitchFamily="18" charset="0"/>
              </a:rPr>
              <a:t>Setting Time</a:t>
            </a:r>
          </a:p>
          <a:p>
            <a:pPr algn="just">
              <a:lnSpc>
                <a:spcPct val="150000"/>
              </a:lnSpc>
              <a:spcBef>
                <a:spcPts val="0"/>
              </a:spcBef>
              <a:defRPr/>
            </a:pPr>
            <a:r>
              <a:rPr lang="en-US" sz="2400" dirty="0">
                <a:latin typeface="Times New Roman" pitchFamily="18" charset="0"/>
                <a:cs typeface="Times New Roman" pitchFamily="18" charset="0"/>
              </a:rPr>
              <a:t>This is the term used to describe the stiffening of the cement paste.</a:t>
            </a:r>
          </a:p>
          <a:p>
            <a:pPr algn="just">
              <a:lnSpc>
                <a:spcPct val="150000"/>
              </a:lnSpc>
              <a:spcBef>
                <a:spcPts val="0"/>
              </a:spcBef>
              <a:defRPr/>
            </a:pPr>
            <a:r>
              <a:rPr lang="en-US" sz="2400" dirty="0">
                <a:latin typeface="Times New Roman" pitchFamily="18" charset="0"/>
                <a:cs typeface="Times New Roman" pitchFamily="18" charset="0"/>
              </a:rPr>
              <a:t>Setting time is to determine if a cement sets according to the time limits specified in ASTM C 150.</a:t>
            </a:r>
          </a:p>
          <a:p>
            <a:pPr algn="just">
              <a:lnSpc>
                <a:spcPct val="150000"/>
              </a:lnSpc>
              <a:spcBef>
                <a:spcPts val="0"/>
              </a:spcBef>
              <a:defRPr/>
            </a:pPr>
            <a:r>
              <a:rPr lang="en-US" sz="2400" dirty="0">
                <a:latin typeface="Times New Roman" pitchFamily="18" charset="0"/>
                <a:cs typeface="Times New Roman" pitchFamily="18" charset="0"/>
              </a:rPr>
              <a:t>Setting time is determined using either the </a:t>
            </a:r>
            <a:r>
              <a:rPr lang="en-US" sz="2400" dirty="0" err="1">
                <a:latin typeface="Times New Roman" pitchFamily="18" charset="0"/>
                <a:cs typeface="Times New Roman" pitchFamily="18" charset="0"/>
              </a:rPr>
              <a:t>Vicat</a:t>
            </a:r>
            <a:r>
              <a:rPr lang="en-US" sz="2400" dirty="0">
                <a:latin typeface="Times New Roman" pitchFamily="18" charset="0"/>
                <a:cs typeface="Times New Roman" pitchFamily="18" charset="0"/>
              </a:rPr>
              <a:t> apparatus(ASTM C 191) or a </a:t>
            </a:r>
            <a:r>
              <a:rPr lang="en-US" sz="2400" dirty="0" err="1">
                <a:latin typeface="Times New Roman" pitchFamily="18" charset="0"/>
                <a:cs typeface="Times New Roman" pitchFamily="18" charset="0"/>
              </a:rPr>
              <a:t>Gillmore</a:t>
            </a:r>
            <a:r>
              <a:rPr lang="en-US" sz="2400" dirty="0">
                <a:latin typeface="Times New Roman" pitchFamily="18" charset="0"/>
                <a:cs typeface="Times New Roman" pitchFamily="18" charset="0"/>
              </a:rPr>
              <a:t> needle (ASTM C 266).</a:t>
            </a:r>
          </a:p>
          <a:p>
            <a:pPr algn="just">
              <a:lnSpc>
                <a:spcPct val="150000"/>
              </a:lnSpc>
              <a:spcBef>
                <a:spcPts val="0"/>
              </a:spcBef>
              <a:defRPr/>
            </a:pPr>
            <a:r>
              <a:rPr lang="en-US" sz="2400" dirty="0">
                <a:latin typeface="Times New Roman" pitchFamily="18" charset="0"/>
                <a:cs typeface="Times New Roman" pitchFamily="18" charset="0"/>
              </a:rPr>
              <a:t>“Initial setting time” is the time from the instant at which water is added to the cement until the paste ceases to be fluid and plastic which corresponds to the time at which the </a:t>
            </a:r>
            <a:r>
              <a:rPr lang="en-US" sz="2400" dirty="0" err="1">
                <a:latin typeface="Times New Roman" pitchFamily="18" charset="0"/>
                <a:cs typeface="Times New Roman" pitchFamily="18" charset="0"/>
              </a:rPr>
              <a:t>Vicat’s</a:t>
            </a:r>
            <a:r>
              <a:rPr lang="en-US" sz="2400" dirty="0">
                <a:latin typeface="Times New Roman" pitchFamily="18" charset="0"/>
                <a:cs typeface="Times New Roman" pitchFamily="18" charset="0"/>
              </a:rPr>
              <a:t> initial set needle penetrate to a point 5 mm from the bottom of a special mould.</a:t>
            </a:r>
          </a:p>
          <a:p>
            <a:pPr>
              <a:lnSpc>
                <a:spcPct val="150000"/>
              </a:lnSpc>
              <a:spcBef>
                <a:spcPts val="0"/>
              </a:spcBef>
            </a:pPr>
            <a:endParaRPr lang="en-US" sz="2400" dirty="0"/>
          </a:p>
        </p:txBody>
      </p:sp>
    </p:spTree>
    <p:extLst>
      <p:ext uri="{BB962C8B-B14F-4D97-AF65-F5344CB8AC3E}">
        <p14:creationId xmlns:p14="http://schemas.microsoft.com/office/powerpoint/2010/main" xmlns="" val="59526931"/>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229600" cy="5897563"/>
          </a:xfrm>
        </p:spPr>
        <p:txBody>
          <a:bodyPr>
            <a:normAutofit fontScale="77500" lnSpcReduction="20000"/>
          </a:bodyPr>
          <a:lstStyle/>
          <a:p>
            <a:pPr algn="just">
              <a:lnSpc>
                <a:spcPct val="150000"/>
              </a:lnSpc>
            </a:pPr>
            <a:r>
              <a:rPr lang="en-US" dirty="0">
                <a:latin typeface="Times New Roman" pitchFamily="18" charset="0"/>
                <a:cs typeface="Times New Roman" pitchFamily="18" charset="0"/>
              </a:rPr>
              <a:t>ASTM C 150 prescribes a minimum initial setting time of 60minutes for Portland cements.</a:t>
            </a:r>
          </a:p>
          <a:p>
            <a:pPr algn="just">
              <a:lnSpc>
                <a:spcPct val="150000"/>
              </a:lnSpc>
            </a:pPr>
            <a:r>
              <a:rPr lang="en-US" dirty="0">
                <a:latin typeface="Times New Roman" pitchFamily="18" charset="0"/>
                <a:cs typeface="Times New Roman" pitchFamily="18" charset="0"/>
              </a:rPr>
              <a:t>“Final setting time” the time required for the paste to acquire certain degree of hardness. This corresponds to the time at which the </a:t>
            </a:r>
            <a:r>
              <a:rPr lang="en-US" dirty="0" err="1">
                <a:latin typeface="Times New Roman" pitchFamily="18" charset="0"/>
                <a:cs typeface="Times New Roman" pitchFamily="18" charset="0"/>
              </a:rPr>
              <a:t>Viact’s</a:t>
            </a:r>
            <a:r>
              <a:rPr lang="en-US" dirty="0">
                <a:latin typeface="Times New Roman" pitchFamily="18" charset="0"/>
                <a:cs typeface="Times New Roman" pitchFamily="18" charset="0"/>
              </a:rPr>
              <a:t> final set needle makes an impression on the paste surface but the cutting edge fails to do so.</a:t>
            </a:r>
          </a:p>
          <a:p>
            <a:pPr algn="just">
              <a:lnSpc>
                <a:spcPct val="150000"/>
              </a:lnSpc>
            </a:pPr>
            <a:r>
              <a:rPr lang="en-US" dirty="0">
                <a:latin typeface="Times New Roman" pitchFamily="18" charset="0"/>
                <a:cs typeface="Times New Roman" pitchFamily="18" charset="0"/>
              </a:rPr>
              <a:t>ASTM C 150 prescribes a maximum final setting time of 10 hours for Portland cements.</a:t>
            </a:r>
          </a:p>
          <a:p>
            <a:pPr algn="just">
              <a:lnSpc>
                <a:spcPct val="150000"/>
              </a:lnSpc>
            </a:pPr>
            <a:r>
              <a:rPr lang="en-US" dirty="0">
                <a:latin typeface="Times New Roman" pitchFamily="18" charset="0"/>
                <a:cs typeface="Times New Roman" pitchFamily="18" charset="0"/>
              </a:rPr>
              <a:t>Gypsum in the cement regulates setting time. Setting time is also affected by cement fineness, w/c ratio, and admixtures.</a:t>
            </a:r>
          </a:p>
          <a:p>
            <a:endParaRPr lang="en-US" dirty="0"/>
          </a:p>
        </p:txBody>
      </p:sp>
    </p:spTree>
    <p:extLst>
      <p:ext uri="{BB962C8B-B14F-4D97-AF65-F5344CB8AC3E}">
        <p14:creationId xmlns:p14="http://schemas.microsoft.com/office/powerpoint/2010/main" xmlns="" val="173910205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229600" cy="5897563"/>
          </a:xfrm>
        </p:spPr>
        <p:txBody>
          <a:bodyPr>
            <a:normAutofit fontScale="70000" lnSpcReduction="20000"/>
          </a:bodyPr>
          <a:lstStyle/>
          <a:p>
            <a:pPr marL="0" indent="0" algn="just">
              <a:lnSpc>
                <a:spcPct val="170000"/>
              </a:lnSpc>
              <a:buNone/>
            </a:pPr>
            <a:r>
              <a:rPr lang="en-US" b="1" dirty="0" smtClean="0">
                <a:latin typeface="Times New Roman" pitchFamily="18" charset="0"/>
                <a:cs typeface="Times New Roman" pitchFamily="18" charset="0"/>
              </a:rPr>
              <a:t>Compressive </a:t>
            </a:r>
            <a:r>
              <a:rPr lang="en-US" b="1" dirty="0">
                <a:latin typeface="Times New Roman" pitchFamily="18" charset="0"/>
                <a:cs typeface="Times New Roman" pitchFamily="18" charset="0"/>
              </a:rPr>
              <a:t>Strength</a:t>
            </a:r>
          </a:p>
          <a:p>
            <a:pPr algn="just">
              <a:lnSpc>
                <a:spcPct val="170000"/>
              </a:lnSpc>
            </a:pPr>
            <a:r>
              <a:rPr lang="en-US" dirty="0">
                <a:latin typeface="Times New Roman" pitchFamily="18" charset="0"/>
                <a:cs typeface="Times New Roman" pitchFamily="18" charset="0"/>
              </a:rPr>
              <a:t>Compressive strength of cement is the most important property.</a:t>
            </a:r>
          </a:p>
          <a:p>
            <a:pPr algn="just">
              <a:lnSpc>
                <a:spcPct val="170000"/>
              </a:lnSpc>
            </a:pPr>
            <a:r>
              <a:rPr lang="en-US" dirty="0">
                <a:latin typeface="Times New Roman" pitchFamily="18" charset="0"/>
                <a:cs typeface="Times New Roman" pitchFamily="18" charset="0"/>
              </a:rPr>
              <a:t>It is determined by ducting compression tests on standard 50 mm mortar cubes in accordance with ASTM C 109.</a:t>
            </a:r>
          </a:p>
          <a:p>
            <a:pPr algn="just">
              <a:lnSpc>
                <a:spcPct val="170000"/>
              </a:lnSpc>
            </a:pPr>
            <a:r>
              <a:rPr lang="en-US" dirty="0">
                <a:latin typeface="Times New Roman" pitchFamily="18" charset="0"/>
                <a:cs typeface="Times New Roman" pitchFamily="18" charset="0"/>
              </a:rPr>
              <a:t>In general, cement strength (based on mortar-cube tests) can not be used to predict concrete compressive strength with great degree of accuracy because of many variables in aggregate characteristics, concrete mixtures, construction procedures, and environmental conditions in the field.</a:t>
            </a:r>
          </a:p>
          <a:p>
            <a:pPr algn="just">
              <a:lnSpc>
                <a:spcPct val="170000"/>
              </a:lnSpc>
            </a:pPr>
            <a:r>
              <a:rPr lang="en-US" dirty="0">
                <a:latin typeface="Times New Roman" pitchFamily="18" charset="0"/>
                <a:cs typeface="Times New Roman" pitchFamily="18" charset="0"/>
              </a:rPr>
              <a:t>Rates of compressive strength development for concrete, made with various types of cement, are shown in Fig. 2-42.</a:t>
            </a:r>
          </a:p>
          <a:p>
            <a:endParaRPr lang="en-US" dirty="0"/>
          </a:p>
        </p:txBody>
      </p:sp>
    </p:spTree>
    <p:extLst>
      <p:ext uri="{BB962C8B-B14F-4D97-AF65-F5344CB8AC3E}">
        <p14:creationId xmlns:p14="http://schemas.microsoft.com/office/powerpoint/2010/main" xmlns="" val="21056375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229600" cy="5897563"/>
          </a:xfrm>
        </p:spPr>
        <p:txBody>
          <a:bodyPr>
            <a:normAutofit fontScale="77500" lnSpcReduction="20000"/>
          </a:bodyPr>
          <a:lstStyle/>
          <a:p>
            <a:pPr marL="0" indent="0" algn="just">
              <a:lnSpc>
                <a:spcPct val="160000"/>
              </a:lnSpc>
              <a:buFont typeface="Wingdings" charset="2"/>
              <a:buNone/>
              <a:defRPr/>
            </a:pPr>
            <a:r>
              <a:rPr lang="en-US" b="1" dirty="0">
                <a:latin typeface="Times New Roman" pitchFamily="18" charset="0"/>
                <a:cs typeface="Times New Roman" pitchFamily="18" charset="0"/>
              </a:rPr>
              <a:t>Heat of Hydration</a:t>
            </a:r>
          </a:p>
          <a:p>
            <a:pPr algn="just">
              <a:lnSpc>
                <a:spcPct val="160000"/>
              </a:lnSpc>
              <a:defRPr/>
            </a:pPr>
            <a:r>
              <a:rPr lang="en-US" dirty="0">
                <a:latin typeface="Times New Roman" pitchFamily="18" charset="0"/>
                <a:cs typeface="Times New Roman" pitchFamily="18" charset="0"/>
              </a:rPr>
              <a:t> It is the quantity of heat (in joules) per gram of un hydrated cement evolved upon complete hydration at a given temperature.</a:t>
            </a:r>
          </a:p>
          <a:p>
            <a:pPr algn="just">
              <a:lnSpc>
                <a:spcPct val="160000"/>
              </a:lnSpc>
              <a:defRPr/>
            </a:pPr>
            <a:r>
              <a:rPr lang="en-US" dirty="0">
                <a:latin typeface="Times New Roman" pitchFamily="18" charset="0"/>
                <a:cs typeface="Times New Roman" pitchFamily="18" charset="0"/>
              </a:rPr>
              <a:t>The heat of hydration can be determined by ASTM C</a:t>
            </a:r>
          </a:p>
          <a:p>
            <a:pPr algn="just">
              <a:lnSpc>
                <a:spcPct val="160000"/>
              </a:lnSpc>
              <a:defRPr/>
            </a:pPr>
            <a:r>
              <a:rPr lang="en-US" dirty="0">
                <a:latin typeface="Times New Roman" pitchFamily="18" charset="0"/>
                <a:cs typeface="Times New Roman" pitchFamily="18" charset="0"/>
              </a:rPr>
              <a:t>186 or by a conduction calorimeter.</a:t>
            </a:r>
          </a:p>
          <a:p>
            <a:pPr algn="just">
              <a:lnSpc>
                <a:spcPct val="160000"/>
              </a:lnSpc>
              <a:defRPr/>
            </a:pPr>
            <a:r>
              <a:rPr lang="en-US" dirty="0">
                <a:latin typeface="Times New Roman" pitchFamily="18" charset="0"/>
                <a:cs typeface="Times New Roman" pitchFamily="18" charset="0"/>
              </a:rPr>
              <a:t>The temperature at which hydration occurs greatly affects the rate of heat development.</a:t>
            </a:r>
          </a:p>
          <a:p>
            <a:pPr algn="just">
              <a:lnSpc>
                <a:spcPct val="160000"/>
              </a:lnSpc>
              <a:defRPr/>
            </a:pPr>
            <a:r>
              <a:rPr lang="en-US" dirty="0">
                <a:latin typeface="Times New Roman" pitchFamily="18" charset="0"/>
                <a:cs typeface="Times New Roman" pitchFamily="18" charset="0"/>
              </a:rPr>
              <a:t>Fineness of cement also affects the rate of heat development but not the total amount of heat liberated.</a:t>
            </a:r>
          </a:p>
          <a:p>
            <a:endParaRPr lang="en-US" dirty="0"/>
          </a:p>
        </p:txBody>
      </p:sp>
    </p:spTree>
    <p:extLst>
      <p:ext uri="{BB962C8B-B14F-4D97-AF65-F5344CB8AC3E}">
        <p14:creationId xmlns:p14="http://schemas.microsoft.com/office/powerpoint/2010/main" xmlns="" val="185472724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noChangeArrowheads="1"/>
          </p:cNvPicPr>
          <p:nvPr/>
        </p:nvPicPr>
        <p:blipFill>
          <a:blip r:embed="rId2"/>
          <a:srcRect/>
          <a:stretch>
            <a:fillRect/>
          </a:stretch>
        </p:blipFill>
        <p:spPr bwMode="auto">
          <a:xfrm>
            <a:off x="5638800" y="3810000"/>
            <a:ext cx="3286125" cy="2209800"/>
          </a:xfrm>
          <a:prstGeom prst="rect">
            <a:avLst/>
          </a:prstGeom>
          <a:noFill/>
          <a:ln>
            <a:noFill/>
          </a:ln>
          <a:effectLst>
            <a:prstShdw prst="shdw17" dist="17961" dir="2700000">
              <a:schemeClr val="accent1">
                <a:gamma/>
                <a:shade val="60000"/>
                <a:invGamma/>
              </a:schemeClr>
            </a:prst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3" name="Content Placeholder 2"/>
          <p:cNvSpPr>
            <a:spLocks noGrp="1"/>
          </p:cNvSpPr>
          <p:nvPr>
            <p:ph idx="1"/>
          </p:nvPr>
        </p:nvSpPr>
        <p:spPr>
          <a:xfrm>
            <a:off x="457200" y="381000"/>
            <a:ext cx="8229600" cy="5745163"/>
          </a:xfrm>
        </p:spPr>
        <p:txBody>
          <a:bodyPr>
            <a:normAutofit fontScale="70000" lnSpcReduction="20000"/>
          </a:bodyPr>
          <a:lstStyle/>
          <a:p>
            <a:pPr algn="just">
              <a:lnSpc>
                <a:spcPct val="170000"/>
              </a:lnSpc>
              <a:spcBef>
                <a:spcPts val="0"/>
              </a:spcBef>
            </a:pPr>
            <a:r>
              <a:rPr lang="en-US" dirty="0">
                <a:latin typeface="Times New Roman" pitchFamily="18" charset="0"/>
                <a:cs typeface="Times New Roman" pitchFamily="18" charset="0"/>
              </a:rPr>
              <a:t>The amount of heat generated depends upon the chemical composition of cement. Following are the heat of hydration generated on hydration of the four compounds of cement.</a:t>
            </a:r>
          </a:p>
          <a:p>
            <a:pPr algn="just">
              <a:lnSpc>
                <a:spcPct val="170000"/>
              </a:lnSpc>
              <a:spcBef>
                <a:spcPts val="0"/>
              </a:spcBef>
            </a:pPr>
            <a:r>
              <a:rPr lang="en-US" dirty="0">
                <a:latin typeface="Times New Roman" pitchFamily="18" charset="0"/>
                <a:cs typeface="Times New Roman" pitchFamily="18" charset="0"/>
              </a:rPr>
              <a:t>Compound Heat of hydration Remarks C3S 502 j/g--C2S , 260 j/gMinimumC3A 867 j/gMaximumC4AF 419 j/g--C3S and C3A are the compounds responsible for the high heat evolution.</a:t>
            </a:r>
          </a:p>
          <a:p>
            <a:pPr algn="just">
              <a:lnSpc>
                <a:spcPct val="170000"/>
              </a:lnSpc>
              <a:spcBef>
                <a:spcPts val="0"/>
              </a:spcBef>
            </a:pPr>
            <a:r>
              <a:rPr lang="en-US" dirty="0" smtClean="0">
                <a:latin typeface="Times New Roman" pitchFamily="18" charset="0"/>
                <a:cs typeface="Times New Roman" pitchFamily="18" charset="0"/>
              </a:rPr>
              <a:t>The </a:t>
            </a:r>
            <a:r>
              <a:rPr lang="en-US" dirty="0">
                <a:latin typeface="Times New Roman" pitchFamily="18" charset="0"/>
                <a:cs typeface="Times New Roman" pitchFamily="18" charset="0"/>
              </a:rPr>
              <a:t>approximate amount of heat </a:t>
            </a:r>
            <a:endParaRPr lang="en-US" dirty="0" smtClean="0">
              <a:latin typeface="Times New Roman" pitchFamily="18" charset="0"/>
              <a:cs typeface="Times New Roman" pitchFamily="18" charset="0"/>
            </a:endParaRPr>
          </a:p>
          <a:p>
            <a:pPr algn="just">
              <a:lnSpc>
                <a:spcPct val="170000"/>
              </a:lnSpc>
              <a:spcBef>
                <a:spcPts val="0"/>
              </a:spcBef>
            </a:pPr>
            <a:r>
              <a:rPr lang="en-US" dirty="0" smtClean="0">
                <a:latin typeface="Times New Roman" pitchFamily="18" charset="0"/>
                <a:cs typeface="Times New Roman" pitchFamily="18" charset="0"/>
              </a:rPr>
              <a:t>generated </a:t>
            </a:r>
            <a:r>
              <a:rPr lang="en-US" dirty="0">
                <a:latin typeface="Times New Roman" pitchFamily="18" charset="0"/>
                <a:cs typeface="Times New Roman" pitchFamily="18" charset="0"/>
              </a:rPr>
              <a:t>using ASTM C 186, </a:t>
            </a:r>
            <a:endParaRPr lang="en-US" dirty="0" smtClean="0">
              <a:latin typeface="Times New Roman" pitchFamily="18" charset="0"/>
              <a:cs typeface="Times New Roman" pitchFamily="18" charset="0"/>
            </a:endParaRPr>
          </a:p>
          <a:p>
            <a:pPr algn="just">
              <a:lnSpc>
                <a:spcPct val="170000"/>
              </a:lnSpc>
              <a:spcBef>
                <a:spcPts val="0"/>
              </a:spcBef>
            </a:pPr>
            <a:r>
              <a:rPr lang="en-US" dirty="0" smtClean="0">
                <a:latin typeface="Times New Roman" pitchFamily="18" charset="0"/>
                <a:cs typeface="Times New Roman" pitchFamily="18" charset="0"/>
              </a:rPr>
              <a:t>during </a:t>
            </a:r>
            <a:r>
              <a:rPr lang="en-US" dirty="0">
                <a:latin typeface="Times New Roman" pitchFamily="18" charset="0"/>
                <a:cs typeface="Times New Roman" pitchFamily="18" charset="0"/>
              </a:rPr>
              <a:t>the first 7 days (based on </a:t>
            </a:r>
            <a:endParaRPr lang="en-US" dirty="0" smtClean="0">
              <a:latin typeface="Times New Roman" pitchFamily="18" charset="0"/>
              <a:cs typeface="Times New Roman" pitchFamily="18" charset="0"/>
            </a:endParaRPr>
          </a:p>
          <a:p>
            <a:pPr algn="just">
              <a:lnSpc>
                <a:spcPct val="170000"/>
              </a:lnSpc>
              <a:spcBef>
                <a:spcPts val="0"/>
              </a:spcBef>
            </a:pPr>
            <a:r>
              <a:rPr lang="en-US" dirty="0" smtClean="0">
                <a:latin typeface="Times New Roman" pitchFamily="18" charset="0"/>
                <a:cs typeface="Times New Roman" pitchFamily="18" charset="0"/>
              </a:rPr>
              <a:t>limited </a:t>
            </a:r>
            <a:r>
              <a:rPr lang="en-US" dirty="0">
                <a:latin typeface="Times New Roman" pitchFamily="18" charset="0"/>
                <a:cs typeface="Times New Roman" pitchFamily="18" charset="0"/>
              </a:rPr>
              <a:t>data) are as follows:</a:t>
            </a:r>
          </a:p>
          <a:p>
            <a:endParaRPr lang="en-US" dirty="0"/>
          </a:p>
        </p:txBody>
      </p:sp>
    </p:spTree>
    <p:extLst>
      <p:ext uri="{BB962C8B-B14F-4D97-AF65-F5344CB8AC3E}">
        <p14:creationId xmlns:p14="http://schemas.microsoft.com/office/powerpoint/2010/main" xmlns="" val="423973816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229600" cy="5897563"/>
          </a:xfrm>
        </p:spPr>
        <p:txBody>
          <a:bodyPr/>
          <a:lstStyle/>
          <a:p>
            <a:pPr algn="just">
              <a:lnSpc>
                <a:spcPct val="150000"/>
              </a:lnSpc>
            </a:pPr>
            <a:r>
              <a:rPr lang="en-US" sz="2400" b="1" dirty="0">
                <a:latin typeface="Times New Roman" pitchFamily="18" charset="0"/>
                <a:cs typeface="Times New Roman" pitchFamily="18" charset="0"/>
              </a:rPr>
              <a:t>Loss on Ignition (LOI)</a:t>
            </a:r>
          </a:p>
          <a:p>
            <a:pPr lvl="1" algn="just">
              <a:lnSpc>
                <a:spcPct val="150000"/>
              </a:lnSpc>
            </a:pPr>
            <a:r>
              <a:rPr lang="en-US" sz="2400" dirty="0">
                <a:latin typeface="Times New Roman" pitchFamily="18" charset="0"/>
                <a:cs typeface="Times New Roman" pitchFamily="18" charset="0"/>
              </a:rPr>
              <a:t> The test for loss on ignition is performed in accordance with ASTM C 114.</a:t>
            </a:r>
          </a:p>
          <a:p>
            <a:pPr algn="just">
              <a:lnSpc>
                <a:spcPct val="150000"/>
              </a:lnSpc>
            </a:pPr>
            <a:r>
              <a:rPr lang="en-US" sz="2400" dirty="0">
                <a:latin typeface="Times New Roman" pitchFamily="18" charset="0"/>
                <a:cs typeface="Times New Roman" pitchFamily="18" charset="0"/>
              </a:rPr>
              <a:t>A high weight loss on ignition of a cement sample (between 900 to 1000ºC) is an indication of pre-hydration and carbonation, which may be caused by:</a:t>
            </a:r>
          </a:p>
          <a:p>
            <a:pPr lvl="1" algn="just">
              <a:lnSpc>
                <a:spcPct val="150000"/>
              </a:lnSpc>
            </a:pPr>
            <a:r>
              <a:rPr lang="en-US" sz="2200" dirty="0">
                <a:latin typeface="Times New Roman" pitchFamily="18" charset="0"/>
                <a:cs typeface="Times New Roman" pitchFamily="18" charset="0"/>
              </a:rPr>
              <a:t>Improper and prolonged storage</a:t>
            </a:r>
          </a:p>
          <a:p>
            <a:pPr lvl="1" algn="just">
              <a:lnSpc>
                <a:spcPct val="150000"/>
              </a:lnSpc>
            </a:pPr>
            <a:r>
              <a:rPr lang="en-US" sz="2200" dirty="0">
                <a:latin typeface="Times New Roman" pitchFamily="18" charset="0"/>
                <a:cs typeface="Times New Roman" pitchFamily="18" charset="0"/>
              </a:rPr>
              <a:t>Adulteration during transport and transfer</a:t>
            </a:r>
          </a:p>
          <a:p>
            <a:pPr algn="just">
              <a:lnSpc>
                <a:spcPct val="150000"/>
              </a:lnSpc>
            </a:pPr>
            <a:r>
              <a:rPr lang="en-US" sz="2400" dirty="0">
                <a:latin typeface="Times New Roman" pitchFamily="18" charset="0"/>
                <a:cs typeface="Times New Roman" pitchFamily="18" charset="0"/>
              </a:rPr>
              <a:t>Loss on ignition values range between 0 to 3%</a:t>
            </a:r>
          </a:p>
          <a:p>
            <a:endParaRPr lang="en-US" dirty="0"/>
          </a:p>
        </p:txBody>
      </p:sp>
    </p:spTree>
    <p:extLst>
      <p:ext uri="{BB962C8B-B14F-4D97-AF65-F5344CB8AC3E}">
        <p14:creationId xmlns:p14="http://schemas.microsoft.com/office/powerpoint/2010/main" xmlns="" val="98013348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6248400"/>
          </a:xfrm>
        </p:spPr>
        <p:txBody>
          <a:bodyPr>
            <a:normAutofit fontScale="85000" lnSpcReduction="20000"/>
          </a:bodyPr>
          <a:lstStyle/>
          <a:p>
            <a:pPr marL="0" indent="0" algn="just">
              <a:lnSpc>
                <a:spcPct val="160000"/>
              </a:lnSpc>
              <a:buFont typeface="Wingdings" charset="2"/>
              <a:buNone/>
              <a:defRPr/>
            </a:pPr>
            <a:r>
              <a:rPr lang="en-US" b="1" dirty="0" smtClean="0">
                <a:latin typeface="Times New Roman" pitchFamily="18" charset="0"/>
                <a:cs typeface="Times New Roman" pitchFamily="18" charset="0"/>
              </a:rPr>
              <a:t>Density </a:t>
            </a:r>
            <a:r>
              <a:rPr lang="en-US" b="1" dirty="0">
                <a:latin typeface="Times New Roman" pitchFamily="18" charset="0"/>
                <a:cs typeface="Times New Roman" pitchFamily="18" charset="0"/>
              </a:rPr>
              <a:t>and Specific Gravity (ASTM C 188)</a:t>
            </a:r>
          </a:p>
          <a:p>
            <a:pPr algn="just">
              <a:lnSpc>
                <a:spcPct val="160000"/>
              </a:lnSpc>
              <a:defRPr/>
            </a:pPr>
            <a:r>
              <a:rPr lang="en-US" dirty="0">
                <a:latin typeface="Times New Roman" pitchFamily="18" charset="0"/>
                <a:cs typeface="Times New Roman" pitchFamily="18" charset="0"/>
              </a:rPr>
              <a:t>Density is the mass of a unit volume of the solids or particles, excluding air between particles. The particle density of Portland cement ranges from 3.10 to 3.25 Mg/m3, averaging3.15Mg/ m3.</a:t>
            </a:r>
          </a:p>
          <a:p>
            <a:pPr algn="just">
              <a:lnSpc>
                <a:spcPct val="160000"/>
              </a:lnSpc>
              <a:defRPr/>
            </a:pPr>
            <a:r>
              <a:rPr lang="en-US" dirty="0">
                <a:latin typeface="Times New Roman" pitchFamily="18" charset="0"/>
                <a:cs typeface="Times New Roman" pitchFamily="18" charset="0"/>
              </a:rPr>
              <a:t>It is used in concrete mixture proportioning calculations.</a:t>
            </a:r>
          </a:p>
          <a:p>
            <a:pPr algn="just">
              <a:lnSpc>
                <a:spcPct val="160000"/>
              </a:lnSpc>
              <a:defRPr/>
            </a:pPr>
            <a:r>
              <a:rPr lang="en-US" dirty="0">
                <a:latin typeface="Times New Roman" pitchFamily="18" charset="0"/>
                <a:cs typeface="Times New Roman" pitchFamily="18" charset="0"/>
              </a:rPr>
              <a:t>For mixture proportioning, it may be more useful to express the density as relative density (specific gravity). </a:t>
            </a:r>
          </a:p>
          <a:p>
            <a:pPr algn="just">
              <a:lnSpc>
                <a:spcPct val="160000"/>
              </a:lnSpc>
              <a:defRPr/>
            </a:pPr>
            <a:r>
              <a:rPr lang="en-US" dirty="0">
                <a:latin typeface="Times New Roman" pitchFamily="18" charset="0"/>
                <a:cs typeface="Times New Roman" pitchFamily="18" charset="0"/>
              </a:rPr>
              <a:t>On an average the specific gravity of cement is 3.15.</a:t>
            </a:r>
          </a:p>
          <a:p>
            <a:endParaRPr lang="en-US" dirty="0"/>
          </a:p>
        </p:txBody>
      </p:sp>
    </p:spTree>
    <p:extLst>
      <p:ext uri="{BB962C8B-B14F-4D97-AF65-F5344CB8AC3E}">
        <p14:creationId xmlns:p14="http://schemas.microsoft.com/office/powerpoint/2010/main" xmlns="" val="1356199591"/>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lstStyle/>
          <a:p>
            <a:r>
              <a:rPr lang="en-US" b="1" dirty="0" smtClean="0">
                <a:latin typeface="Times New Roman" pitchFamily="18" charset="0"/>
                <a:cs typeface="Times New Roman" pitchFamily="18" charset="0"/>
              </a:rPr>
              <a:t>Storage of cement</a:t>
            </a:r>
            <a:endParaRPr lang="en-US" b="1" dirty="0">
              <a:latin typeface="Times New Roman" pitchFamily="18" charset="0"/>
              <a:cs typeface="Times New Roman" pitchFamily="18" charset="0"/>
            </a:endParaRPr>
          </a:p>
        </p:txBody>
      </p:sp>
      <p:sp>
        <p:nvSpPr>
          <p:cNvPr id="3" name="Content Placeholder 2"/>
          <p:cNvSpPr>
            <a:spLocks noGrp="1"/>
          </p:cNvSpPr>
          <p:nvPr>
            <p:ph idx="1"/>
          </p:nvPr>
        </p:nvSpPr>
        <p:spPr>
          <a:xfrm>
            <a:off x="457200" y="1219200"/>
            <a:ext cx="8229600" cy="4906963"/>
          </a:xfrm>
        </p:spPr>
        <p:txBody>
          <a:bodyPr>
            <a:normAutofit fontScale="92500" lnSpcReduction="10000"/>
          </a:bodyPr>
          <a:lstStyle/>
          <a:p>
            <a:pPr algn="just">
              <a:lnSpc>
                <a:spcPct val="150000"/>
              </a:lnSpc>
            </a:pPr>
            <a:r>
              <a:rPr lang="en-US" dirty="0">
                <a:latin typeface="Times New Roman" pitchFamily="18" charset="0"/>
                <a:cs typeface="Times New Roman" pitchFamily="18" charset="0"/>
              </a:rPr>
              <a:t>Cement is moisture-sensitive material; if kept dry it will retain its quality indefinitely.</a:t>
            </a:r>
          </a:p>
          <a:p>
            <a:pPr algn="just">
              <a:lnSpc>
                <a:spcPct val="150000"/>
              </a:lnSpc>
            </a:pPr>
            <a:r>
              <a:rPr lang="en-US" dirty="0">
                <a:latin typeface="Times New Roman" pitchFamily="18" charset="0"/>
                <a:cs typeface="Times New Roman" pitchFamily="18" charset="0"/>
              </a:rPr>
              <a:t> When exposed to moisture, cement will set more slowly and will have less strength compared to cement that kept dray.</a:t>
            </a:r>
          </a:p>
          <a:p>
            <a:pPr algn="just">
              <a:lnSpc>
                <a:spcPct val="150000"/>
              </a:lnSpc>
            </a:pPr>
            <a:r>
              <a:rPr lang="en-US" dirty="0">
                <a:latin typeface="Times New Roman" pitchFamily="18" charset="0"/>
                <a:cs typeface="Times New Roman" pitchFamily="18" charset="0"/>
              </a:rPr>
              <a:t>At the time of use cement should be free flowing and free of lumps.</a:t>
            </a:r>
          </a:p>
          <a:p>
            <a:endParaRPr lang="en-US" dirty="0"/>
          </a:p>
        </p:txBody>
      </p:sp>
    </p:spTree>
    <p:extLst>
      <p:ext uri="{BB962C8B-B14F-4D97-AF65-F5344CB8AC3E}">
        <p14:creationId xmlns:p14="http://schemas.microsoft.com/office/powerpoint/2010/main" xmlns="" val="25199150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lstStyle/>
          <a:p>
            <a:r>
              <a:rPr lang="en-US" dirty="0" smtClean="0">
                <a:latin typeface="Times New Roman" pitchFamily="18" charset="0"/>
                <a:cs typeface="Times New Roman" pitchFamily="18" charset="0"/>
              </a:rPr>
              <a:t>Functions of Cement Ingredients</a:t>
            </a:r>
            <a:endParaRPr lang="hi-IN" dirty="0">
              <a:latin typeface="Times New Roman" pitchFamily="18" charset="0"/>
            </a:endParaRPr>
          </a:p>
        </p:txBody>
      </p:sp>
      <p:sp>
        <p:nvSpPr>
          <p:cNvPr id="3" name="Content Placeholder 2"/>
          <p:cNvSpPr>
            <a:spLocks noGrp="1"/>
          </p:cNvSpPr>
          <p:nvPr>
            <p:ph idx="1"/>
          </p:nvPr>
        </p:nvSpPr>
        <p:spPr>
          <a:xfrm>
            <a:off x="457200" y="1219200"/>
            <a:ext cx="8229600" cy="5257800"/>
          </a:xfrm>
        </p:spPr>
        <p:txBody>
          <a:bodyPr>
            <a:normAutofit fontScale="85000" lnSpcReduction="20000"/>
          </a:bodyPr>
          <a:lstStyle/>
          <a:p>
            <a:pPr marL="0" indent="0" algn="just">
              <a:buNone/>
            </a:pPr>
            <a:r>
              <a:rPr lang="en-US" b="1" dirty="0">
                <a:latin typeface="Times New Roman" pitchFamily="18" charset="0"/>
                <a:cs typeface="Times New Roman" pitchFamily="18" charset="0"/>
              </a:rPr>
              <a:t>Lime</a:t>
            </a:r>
            <a:r>
              <a:rPr lang="en-US" dirty="0">
                <a:latin typeface="Times New Roman" pitchFamily="18" charset="0"/>
                <a:cs typeface="Times New Roman" pitchFamily="18" charset="0"/>
              </a:rPr>
              <a:t>: </a:t>
            </a:r>
            <a:endParaRPr lang="en-US" dirty="0" smtClean="0">
              <a:latin typeface="Times New Roman" pitchFamily="18" charset="0"/>
              <a:cs typeface="Times New Roman" pitchFamily="18" charset="0"/>
            </a:endParaRPr>
          </a:p>
          <a:p>
            <a:pPr algn="just">
              <a:lnSpc>
                <a:spcPct val="150000"/>
              </a:lnSpc>
            </a:pPr>
            <a:r>
              <a:rPr lang="en-US" dirty="0" smtClean="0">
                <a:latin typeface="Times New Roman" pitchFamily="18" charset="0"/>
                <a:cs typeface="Times New Roman" pitchFamily="18" charset="0"/>
              </a:rPr>
              <a:t>Lime</a:t>
            </a:r>
            <a:r>
              <a:rPr lang="en-US" dirty="0">
                <a:latin typeface="Times New Roman" pitchFamily="18" charset="0"/>
                <a:cs typeface="Times New Roman" pitchFamily="18" charset="0"/>
              </a:rPr>
              <a:t> is calcium oxide or calcium hydroxide.</a:t>
            </a:r>
          </a:p>
          <a:p>
            <a:pPr lvl="1" algn="just">
              <a:lnSpc>
                <a:spcPct val="150000"/>
              </a:lnSpc>
            </a:pPr>
            <a:r>
              <a:rPr lang="en-US" dirty="0">
                <a:latin typeface="Times New Roman" pitchFamily="18" charset="0"/>
                <a:cs typeface="Times New Roman" pitchFamily="18" charset="0"/>
              </a:rPr>
              <a:t>The presence of lime in a sufficient quantity is required to form silicates and aluminates of calcium.</a:t>
            </a:r>
          </a:p>
          <a:p>
            <a:pPr lvl="1" algn="just">
              <a:lnSpc>
                <a:spcPct val="150000"/>
              </a:lnSpc>
            </a:pPr>
            <a:r>
              <a:rPr lang="en-US" dirty="0">
                <a:latin typeface="Times New Roman" pitchFamily="18" charset="0"/>
                <a:cs typeface="Times New Roman" pitchFamily="18" charset="0"/>
              </a:rPr>
              <a:t>Deficiency in lime reduces the strength of the </a:t>
            </a:r>
            <a:r>
              <a:rPr lang="en-US" dirty="0" smtClean="0">
                <a:latin typeface="Times New Roman" pitchFamily="18" charset="0"/>
                <a:cs typeface="Times New Roman" pitchFamily="18" charset="0"/>
              </a:rPr>
              <a:t>property </a:t>
            </a:r>
            <a:r>
              <a:rPr lang="en-US" dirty="0">
                <a:latin typeface="Times New Roman" pitchFamily="18" charset="0"/>
                <a:cs typeface="Times New Roman" pitchFamily="18" charset="0"/>
              </a:rPr>
              <a:t>to the cement.</a:t>
            </a:r>
          </a:p>
          <a:p>
            <a:pPr lvl="1" algn="just">
              <a:lnSpc>
                <a:spcPct val="150000"/>
              </a:lnSpc>
            </a:pPr>
            <a:r>
              <a:rPr lang="en-US" dirty="0">
                <a:latin typeface="Times New Roman" pitchFamily="18" charset="0"/>
                <a:cs typeface="Times New Roman" pitchFamily="18" charset="0"/>
              </a:rPr>
              <a:t>Deficiency in lime causes the cement to set quickly.</a:t>
            </a:r>
          </a:p>
          <a:p>
            <a:pPr lvl="1" algn="just">
              <a:lnSpc>
                <a:spcPct val="150000"/>
              </a:lnSpc>
            </a:pPr>
            <a:r>
              <a:rPr lang="en-US" dirty="0">
                <a:latin typeface="Times New Roman" pitchFamily="18" charset="0"/>
                <a:cs typeface="Times New Roman" pitchFamily="18" charset="0"/>
              </a:rPr>
              <a:t>Excess lime makes cement unsound.</a:t>
            </a:r>
          </a:p>
          <a:p>
            <a:pPr lvl="1" algn="just">
              <a:lnSpc>
                <a:spcPct val="150000"/>
              </a:lnSpc>
            </a:pPr>
            <a:r>
              <a:rPr lang="en-US" dirty="0">
                <a:latin typeface="Times New Roman" pitchFamily="18" charset="0"/>
                <a:cs typeface="Times New Roman" pitchFamily="18" charset="0"/>
              </a:rPr>
              <a:t>The excessive </a:t>
            </a:r>
            <a:r>
              <a:rPr lang="en-US" dirty="0" smtClean="0">
                <a:latin typeface="Times New Roman" pitchFamily="18" charset="0"/>
                <a:cs typeface="Times New Roman" pitchFamily="18" charset="0"/>
              </a:rPr>
              <a:t>presence </a:t>
            </a:r>
            <a:r>
              <a:rPr lang="en-US" dirty="0">
                <a:latin typeface="Times New Roman" pitchFamily="18" charset="0"/>
                <a:cs typeface="Times New Roman" pitchFamily="18" charset="0"/>
              </a:rPr>
              <a:t>of lime causes the cement to expand and disintegrate.</a:t>
            </a:r>
          </a:p>
          <a:p>
            <a:endParaRPr lang="hi-IN" dirty="0"/>
          </a:p>
        </p:txBody>
      </p:sp>
    </p:spTree>
    <p:extLst>
      <p:ext uri="{BB962C8B-B14F-4D97-AF65-F5344CB8AC3E}">
        <p14:creationId xmlns:p14="http://schemas.microsoft.com/office/powerpoint/2010/main" xmlns="" val="391864055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0013"/>
          </a:xfrm>
        </p:spPr>
        <p:txBody>
          <a:bodyPr/>
          <a:lstStyle/>
          <a:p>
            <a:r>
              <a:rPr lang="en-US" b="1" dirty="0" smtClean="0">
                <a:latin typeface="Times New Roman" pitchFamily="18" charset="0"/>
                <a:cs typeface="Times New Roman" pitchFamily="18" charset="0"/>
              </a:rPr>
              <a:t>Setting of Cement</a:t>
            </a:r>
            <a:endParaRPr lang="en-US" b="1" dirty="0">
              <a:latin typeface="Times New Roman" pitchFamily="18" charset="0"/>
              <a:cs typeface="Times New Roman" pitchFamily="18" charset="0"/>
            </a:endParaRPr>
          </a:p>
        </p:txBody>
      </p:sp>
      <p:sp>
        <p:nvSpPr>
          <p:cNvPr id="3" name="Content Placeholder 2"/>
          <p:cNvSpPr>
            <a:spLocks noGrp="1"/>
          </p:cNvSpPr>
          <p:nvPr>
            <p:ph idx="1"/>
          </p:nvPr>
        </p:nvSpPr>
        <p:spPr>
          <a:xfrm>
            <a:off x="457200" y="1282890"/>
            <a:ext cx="8229600" cy="4965510"/>
          </a:xfrm>
        </p:spPr>
        <p:txBody>
          <a:bodyPr>
            <a:normAutofit fontScale="92500" lnSpcReduction="20000"/>
          </a:bodyPr>
          <a:lstStyle/>
          <a:p>
            <a:pPr algn="just">
              <a:lnSpc>
                <a:spcPct val="150000"/>
              </a:lnSpc>
            </a:pPr>
            <a:r>
              <a:rPr lang="en-US" dirty="0">
                <a:latin typeface="Times New Roman" pitchFamily="18" charset="0"/>
                <a:cs typeface="Times New Roman" pitchFamily="18" charset="0"/>
              </a:rPr>
              <a:t>When water is mixed with cement, a smooth paste is produced that remains plastic for a short time. During this period, the paste can be disturbed and remixed without injury. </a:t>
            </a:r>
            <a:endParaRPr lang="en-US" dirty="0" smtClean="0">
              <a:latin typeface="Times New Roman" pitchFamily="18" charset="0"/>
              <a:cs typeface="Times New Roman" pitchFamily="18" charset="0"/>
            </a:endParaRPr>
          </a:p>
          <a:p>
            <a:pPr algn="just">
              <a:lnSpc>
                <a:spcPct val="150000"/>
              </a:lnSpc>
            </a:pPr>
            <a:r>
              <a:rPr lang="en-US" dirty="0" smtClean="0">
                <a:latin typeface="Times New Roman" pitchFamily="18" charset="0"/>
                <a:cs typeface="Times New Roman" pitchFamily="18" charset="0"/>
              </a:rPr>
              <a:t>As </a:t>
            </a:r>
            <a:r>
              <a:rPr lang="en-US" dirty="0">
                <a:latin typeface="Times New Roman" pitchFamily="18" charset="0"/>
                <a:cs typeface="Times New Roman" pitchFamily="18" charset="0"/>
              </a:rPr>
              <a:t>the reaction between water and cement continues, the plasticity of the cement paste is lost. This early period in the hardening of cement is known as ‘Setting of Cement’.</a:t>
            </a:r>
          </a:p>
        </p:txBody>
      </p:sp>
    </p:spTree>
    <p:extLst>
      <p:ext uri="{BB962C8B-B14F-4D97-AF65-F5344CB8AC3E}">
        <p14:creationId xmlns:p14="http://schemas.microsoft.com/office/powerpoint/2010/main" xmlns="" val="61823724"/>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696200" cy="715962"/>
          </a:xfrm>
        </p:spPr>
        <p:txBody>
          <a:bodyPr>
            <a:normAutofit fontScale="90000"/>
          </a:bodyPr>
          <a:lstStyle/>
          <a:p>
            <a:r>
              <a:rPr lang="en-US" b="1" dirty="0">
                <a:latin typeface="Times New Roman" pitchFamily="18" charset="0"/>
                <a:cs typeface="Times New Roman" pitchFamily="18" charset="0"/>
              </a:rPr>
              <a:t>Stages </a:t>
            </a:r>
            <a:r>
              <a:rPr lang="en-US" b="1" dirty="0" smtClean="0">
                <a:latin typeface="Times New Roman" pitchFamily="18" charset="0"/>
                <a:cs typeface="Times New Roman" pitchFamily="18" charset="0"/>
              </a:rPr>
              <a:t>of Setting of Cement</a:t>
            </a:r>
            <a:endParaRPr lang="en-US" b="1" dirty="0">
              <a:latin typeface="Times New Roman" pitchFamily="18" charset="0"/>
              <a:cs typeface="Times New Roman" pitchFamily="18" charset="0"/>
            </a:endParaRPr>
          </a:p>
        </p:txBody>
      </p:sp>
      <p:sp>
        <p:nvSpPr>
          <p:cNvPr id="3" name="Content Placeholder 2"/>
          <p:cNvSpPr>
            <a:spLocks noGrp="1"/>
          </p:cNvSpPr>
          <p:nvPr>
            <p:ph idx="1"/>
          </p:nvPr>
        </p:nvSpPr>
        <p:spPr>
          <a:xfrm>
            <a:off x="457200" y="1295400"/>
            <a:ext cx="8229600" cy="5181600"/>
          </a:xfrm>
        </p:spPr>
        <p:txBody>
          <a:bodyPr>
            <a:normAutofit fontScale="92500" lnSpcReduction="10000"/>
          </a:bodyPr>
          <a:lstStyle/>
          <a:p>
            <a:pPr marL="0" indent="0" algn="just">
              <a:lnSpc>
                <a:spcPct val="150000"/>
              </a:lnSpc>
              <a:spcBef>
                <a:spcPts val="0"/>
              </a:spcBef>
              <a:buNone/>
            </a:pPr>
            <a:r>
              <a:rPr lang="en-US" dirty="0">
                <a:latin typeface="Times New Roman" pitchFamily="18" charset="0"/>
                <a:cs typeface="Times New Roman" pitchFamily="18" charset="0"/>
              </a:rPr>
              <a:t>The setting process of cement starts as it is mixed with water. The chemical phenomenon </a:t>
            </a:r>
            <a:r>
              <a:rPr lang="en-US" dirty="0" smtClean="0">
                <a:latin typeface="Times New Roman" pitchFamily="18" charset="0"/>
                <a:cs typeface="Times New Roman" pitchFamily="18" charset="0"/>
              </a:rPr>
              <a:t>that </a:t>
            </a:r>
            <a:r>
              <a:rPr lang="en-US" dirty="0">
                <a:latin typeface="Times New Roman" pitchFamily="18" charset="0"/>
                <a:cs typeface="Times New Roman" pitchFamily="18" charset="0"/>
              </a:rPr>
              <a:t>takes place are divided into 3 stages</a:t>
            </a:r>
            <a:r>
              <a:rPr lang="en-US" dirty="0" smtClean="0">
                <a:latin typeface="Times New Roman" pitchFamily="18" charset="0"/>
                <a:cs typeface="Times New Roman" pitchFamily="18" charset="0"/>
              </a:rPr>
              <a:t>,</a:t>
            </a:r>
          </a:p>
          <a:p>
            <a:pPr algn="just">
              <a:lnSpc>
                <a:spcPct val="150000"/>
              </a:lnSpc>
              <a:spcBef>
                <a:spcPts val="0"/>
              </a:spcBef>
            </a:pPr>
            <a:r>
              <a:rPr lang="en-US" dirty="0">
                <a:latin typeface="Times New Roman" pitchFamily="18" charset="0"/>
                <a:cs typeface="Times New Roman" pitchFamily="18" charset="0"/>
              </a:rPr>
              <a:t>Hydrolysis and Hydration Stage</a:t>
            </a:r>
          </a:p>
          <a:p>
            <a:pPr algn="just">
              <a:lnSpc>
                <a:spcPct val="150000"/>
              </a:lnSpc>
              <a:spcBef>
                <a:spcPts val="0"/>
              </a:spcBef>
            </a:pPr>
            <a:r>
              <a:rPr lang="en-US" dirty="0" err="1">
                <a:latin typeface="Times New Roman" pitchFamily="18" charset="0"/>
                <a:cs typeface="Times New Roman" pitchFamily="18" charset="0"/>
              </a:rPr>
              <a:t>Colloidisation</a:t>
            </a:r>
            <a:r>
              <a:rPr lang="en-US" dirty="0">
                <a:latin typeface="Times New Roman" pitchFamily="18" charset="0"/>
                <a:cs typeface="Times New Roman" pitchFamily="18" charset="0"/>
              </a:rPr>
              <a:t> Stage</a:t>
            </a:r>
          </a:p>
          <a:p>
            <a:pPr algn="just">
              <a:lnSpc>
                <a:spcPct val="150000"/>
              </a:lnSpc>
              <a:spcBef>
                <a:spcPts val="0"/>
              </a:spcBef>
            </a:pPr>
            <a:r>
              <a:rPr lang="en-US" dirty="0" err="1">
                <a:latin typeface="Times New Roman" pitchFamily="18" charset="0"/>
                <a:cs typeface="Times New Roman" pitchFamily="18" charset="0"/>
              </a:rPr>
              <a:t>Crystallisation</a:t>
            </a:r>
            <a:r>
              <a:rPr lang="en-US" dirty="0">
                <a:latin typeface="Times New Roman" pitchFamily="18" charset="0"/>
                <a:cs typeface="Times New Roman" pitchFamily="18" charset="0"/>
              </a:rPr>
              <a:t> Stage</a:t>
            </a:r>
          </a:p>
          <a:p>
            <a:pPr marL="0" indent="0">
              <a:buNone/>
            </a:pPr>
            <a:r>
              <a:rPr lang="en-US" dirty="0"/>
              <a:t/>
            </a:r>
            <a:br>
              <a:rPr lang="en-US" dirty="0"/>
            </a:br>
            <a:endParaRPr lang="en-US" dirty="0"/>
          </a:p>
        </p:txBody>
      </p:sp>
    </p:spTree>
    <p:extLst>
      <p:ext uri="{BB962C8B-B14F-4D97-AF65-F5344CB8AC3E}">
        <p14:creationId xmlns:p14="http://schemas.microsoft.com/office/powerpoint/2010/main" xmlns="" val="390956032"/>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6096000"/>
          </a:xfrm>
        </p:spPr>
        <p:txBody>
          <a:bodyPr>
            <a:normAutofit fontScale="70000" lnSpcReduction="20000"/>
          </a:bodyPr>
          <a:lstStyle/>
          <a:p>
            <a:pPr marL="0" indent="0" algn="just">
              <a:lnSpc>
                <a:spcPct val="170000"/>
              </a:lnSpc>
              <a:buNone/>
            </a:pPr>
            <a:r>
              <a:rPr lang="en-US" b="1" dirty="0">
                <a:latin typeface="Times New Roman" pitchFamily="18" charset="0"/>
                <a:cs typeface="Times New Roman" pitchFamily="18" charset="0"/>
              </a:rPr>
              <a:t>Hydrolysis and Hydration </a:t>
            </a:r>
            <a:r>
              <a:rPr lang="en-US" b="1" dirty="0" smtClean="0">
                <a:latin typeface="Times New Roman" pitchFamily="18" charset="0"/>
                <a:cs typeface="Times New Roman" pitchFamily="18" charset="0"/>
              </a:rPr>
              <a:t>Stage:</a:t>
            </a:r>
            <a:endParaRPr lang="en-US" b="1" dirty="0">
              <a:latin typeface="Times New Roman" pitchFamily="18" charset="0"/>
              <a:cs typeface="Times New Roman" pitchFamily="18" charset="0"/>
            </a:endParaRPr>
          </a:p>
          <a:p>
            <a:pPr algn="just">
              <a:lnSpc>
                <a:spcPct val="170000"/>
              </a:lnSpc>
            </a:pPr>
            <a:r>
              <a:rPr lang="en-US" dirty="0">
                <a:latin typeface="Times New Roman" pitchFamily="18" charset="0"/>
                <a:cs typeface="Times New Roman" pitchFamily="18" charset="0"/>
              </a:rPr>
              <a:t>The process of setting starts after the addition of water. In this process the four compounds of cement (C</a:t>
            </a:r>
            <a:r>
              <a:rPr lang="en-US" baseline="-25000" dirty="0">
                <a:latin typeface="Times New Roman" pitchFamily="18" charset="0"/>
                <a:cs typeface="Times New Roman" pitchFamily="18" charset="0"/>
              </a:rPr>
              <a:t>3</a:t>
            </a:r>
            <a:r>
              <a:rPr lang="en-US" dirty="0">
                <a:latin typeface="Times New Roman" pitchFamily="18" charset="0"/>
                <a:cs typeface="Times New Roman" pitchFamily="18" charset="0"/>
              </a:rPr>
              <a:t>S, C</a:t>
            </a:r>
            <a:r>
              <a:rPr lang="en-US" baseline="-25000" dirty="0">
                <a:latin typeface="Times New Roman" pitchFamily="18" charset="0"/>
                <a:cs typeface="Times New Roman" pitchFamily="18" charset="0"/>
              </a:rPr>
              <a:t>2</a:t>
            </a:r>
            <a:r>
              <a:rPr lang="en-US" dirty="0">
                <a:latin typeface="Times New Roman" pitchFamily="18" charset="0"/>
                <a:cs typeface="Times New Roman" pitchFamily="18" charset="0"/>
              </a:rPr>
              <a:t>S, 3CA1, 4CAFe) get hydrated.  C</a:t>
            </a:r>
            <a:r>
              <a:rPr lang="en-US" baseline="-25000" dirty="0">
                <a:latin typeface="Times New Roman" pitchFamily="18" charset="0"/>
                <a:cs typeface="Times New Roman" pitchFamily="18" charset="0"/>
              </a:rPr>
              <a:t>3</a:t>
            </a:r>
            <a:r>
              <a:rPr lang="en-US" dirty="0">
                <a:latin typeface="Times New Roman" pitchFamily="18" charset="0"/>
                <a:cs typeface="Times New Roman" pitchFamily="18" charset="0"/>
              </a:rPr>
              <a:t>S compound of cement gets hydrated and form a complex hydro silicates</a:t>
            </a:r>
            <a:r>
              <a:rPr lang="en-US" dirty="0" smtClean="0">
                <a:latin typeface="Times New Roman" pitchFamily="18" charset="0"/>
                <a:cs typeface="Times New Roman" pitchFamily="18" charset="0"/>
              </a:rPr>
              <a:t>.</a:t>
            </a:r>
          </a:p>
          <a:p>
            <a:pPr marL="0" indent="0" algn="just">
              <a:lnSpc>
                <a:spcPct val="170000"/>
              </a:lnSpc>
              <a:buNone/>
            </a:pPr>
            <a:r>
              <a:rPr lang="en-US" b="1" dirty="0" err="1" smtClean="0">
                <a:latin typeface="Times New Roman" pitchFamily="18" charset="0"/>
                <a:cs typeface="Times New Roman" pitchFamily="18" charset="0"/>
              </a:rPr>
              <a:t>Colloidization</a:t>
            </a:r>
            <a:r>
              <a:rPr lang="en-US" b="1" dirty="0" smtClean="0">
                <a:latin typeface="Times New Roman" pitchFamily="18" charset="0"/>
                <a:cs typeface="Times New Roman" pitchFamily="18" charset="0"/>
              </a:rPr>
              <a:t> Stage:</a:t>
            </a:r>
            <a:endParaRPr lang="en-US" b="1" dirty="0">
              <a:latin typeface="Times New Roman" pitchFamily="18" charset="0"/>
              <a:cs typeface="Times New Roman" pitchFamily="18" charset="0"/>
            </a:endParaRPr>
          </a:p>
          <a:p>
            <a:pPr algn="just">
              <a:lnSpc>
                <a:spcPct val="170000"/>
              </a:lnSpc>
            </a:pPr>
            <a:r>
              <a:rPr lang="en-US" dirty="0">
                <a:latin typeface="Times New Roman" pitchFamily="18" charset="0"/>
                <a:cs typeface="Times New Roman" pitchFamily="18" charset="0"/>
              </a:rPr>
              <a:t>The products formed from the above stage </a:t>
            </a:r>
            <a:r>
              <a:rPr lang="en-US" dirty="0" smtClean="0">
                <a:latin typeface="Times New Roman" pitchFamily="18" charset="0"/>
                <a:cs typeface="Times New Roman" pitchFamily="18" charset="0"/>
              </a:rPr>
              <a:t>separates </a:t>
            </a:r>
            <a:r>
              <a:rPr lang="en-US" dirty="0">
                <a:latin typeface="Times New Roman" pitchFamily="18" charset="0"/>
                <a:cs typeface="Times New Roman" pitchFamily="18" charset="0"/>
              </a:rPr>
              <a:t>out in the form of a gel which gets gradually thickened and acts as glue around aggregates. Thereby initiating the setting of the cement. During this stage, the mortar (cement-water-sand paste) becomes fully saturated and can take no more water.</a:t>
            </a:r>
          </a:p>
        </p:txBody>
      </p:sp>
    </p:spTree>
    <p:extLst>
      <p:ext uri="{BB962C8B-B14F-4D97-AF65-F5344CB8AC3E}">
        <p14:creationId xmlns:p14="http://schemas.microsoft.com/office/powerpoint/2010/main" xmlns="" val="4194931481"/>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6096000"/>
          </a:xfrm>
        </p:spPr>
        <p:txBody>
          <a:bodyPr>
            <a:normAutofit fontScale="77500" lnSpcReduction="20000"/>
          </a:bodyPr>
          <a:lstStyle/>
          <a:p>
            <a:pPr marL="0" indent="0" algn="just">
              <a:lnSpc>
                <a:spcPct val="150000"/>
              </a:lnSpc>
              <a:buNone/>
            </a:pPr>
            <a:r>
              <a:rPr lang="en-US" b="1" dirty="0" smtClean="0">
                <a:latin typeface="Times New Roman" pitchFamily="18" charset="0"/>
                <a:cs typeface="Times New Roman" pitchFamily="18" charset="0"/>
              </a:rPr>
              <a:t>Crystallization Stage:</a:t>
            </a:r>
            <a:endParaRPr lang="en-US" b="1" dirty="0">
              <a:latin typeface="Times New Roman" pitchFamily="18" charset="0"/>
              <a:cs typeface="Times New Roman" pitchFamily="18" charset="0"/>
            </a:endParaRPr>
          </a:p>
          <a:p>
            <a:pPr algn="just">
              <a:lnSpc>
                <a:spcPct val="150000"/>
              </a:lnSpc>
            </a:pPr>
            <a:r>
              <a:rPr lang="en-US" dirty="0">
                <a:latin typeface="Times New Roman" pitchFamily="18" charset="0"/>
                <a:cs typeface="Times New Roman" pitchFamily="18" charset="0"/>
              </a:rPr>
              <a:t>As the name of the stage indicates, most of the components of gel or colloidal state forms into crystalline state. </a:t>
            </a:r>
            <a:endParaRPr lang="en-US" dirty="0" smtClean="0">
              <a:latin typeface="Times New Roman" pitchFamily="18" charset="0"/>
              <a:cs typeface="Times New Roman" pitchFamily="18" charset="0"/>
            </a:endParaRPr>
          </a:p>
          <a:p>
            <a:pPr algn="just">
              <a:lnSpc>
                <a:spcPct val="150000"/>
              </a:lnSpc>
            </a:pPr>
            <a:r>
              <a:rPr lang="en-US" dirty="0" smtClean="0">
                <a:latin typeface="Times New Roman" pitchFamily="18" charset="0"/>
                <a:cs typeface="Times New Roman" pitchFamily="18" charset="0"/>
              </a:rPr>
              <a:t>Compounds </a:t>
            </a:r>
            <a:r>
              <a:rPr lang="en-US" dirty="0">
                <a:latin typeface="Times New Roman" pitchFamily="18" charset="0"/>
                <a:cs typeface="Times New Roman" pitchFamily="18" charset="0"/>
              </a:rPr>
              <a:t>which are least stable such as tri-calcium hydro aluminate and calcium hydroxide are the one to undergo onto stable crystalline phase. </a:t>
            </a:r>
            <a:endParaRPr lang="en-US" dirty="0" smtClean="0">
              <a:latin typeface="Times New Roman" pitchFamily="18" charset="0"/>
              <a:cs typeface="Times New Roman" pitchFamily="18" charset="0"/>
            </a:endParaRPr>
          </a:p>
          <a:p>
            <a:pPr algn="just">
              <a:lnSpc>
                <a:spcPct val="150000"/>
              </a:lnSpc>
            </a:pPr>
            <a:r>
              <a:rPr lang="en-US" dirty="0" smtClean="0">
                <a:latin typeface="Times New Roman" pitchFamily="18" charset="0"/>
                <a:cs typeface="Times New Roman" pitchFamily="18" charset="0"/>
              </a:rPr>
              <a:t>Calcium hydro-silicate </a:t>
            </a:r>
            <a:r>
              <a:rPr lang="en-US" dirty="0">
                <a:latin typeface="Times New Roman" pitchFamily="18" charset="0"/>
                <a:cs typeface="Times New Roman" pitchFamily="18" charset="0"/>
              </a:rPr>
              <a:t>gel also hardens almost simultaneously. </a:t>
            </a:r>
            <a:endParaRPr lang="en-US" dirty="0" smtClean="0">
              <a:latin typeface="Times New Roman" pitchFamily="18" charset="0"/>
              <a:cs typeface="Times New Roman" pitchFamily="18" charset="0"/>
            </a:endParaRPr>
          </a:p>
          <a:p>
            <a:pPr algn="just">
              <a:lnSpc>
                <a:spcPct val="150000"/>
              </a:lnSpc>
            </a:pPr>
            <a:r>
              <a:rPr lang="en-US" dirty="0" smtClean="0">
                <a:latin typeface="Times New Roman" pitchFamily="18" charset="0"/>
                <a:cs typeface="Times New Roman" pitchFamily="18" charset="0"/>
              </a:rPr>
              <a:t>This </a:t>
            </a:r>
            <a:r>
              <a:rPr lang="en-US" dirty="0">
                <a:latin typeface="Times New Roman" pitchFamily="18" charset="0"/>
                <a:cs typeface="Times New Roman" pitchFamily="18" charset="0"/>
              </a:rPr>
              <a:t>nearly simultaneous development of crystals and hardening of gel results into a strong and inter-grown mass of crystals and gels.</a:t>
            </a:r>
          </a:p>
        </p:txBody>
      </p:sp>
    </p:spTree>
    <p:extLst>
      <p:ext uri="{BB962C8B-B14F-4D97-AF65-F5344CB8AC3E}">
        <p14:creationId xmlns:p14="http://schemas.microsoft.com/office/powerpoint/2010/main" xmlns="" val="3115751813"/>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a:normAutofit fontScale="85000" lnSpcReduction="20000"/>
          </a:bodyPr>
          <a:lstStyle/>
          <a:p>
            <a:pPr marL="0" indent="0" algn="just">
              <a:lnSpc>
                <a:spcPct val="150000"/>
              </a:lnSpc>
              <a:buNone/>
            </a:pPr>
            <a:r>
              <a:rPr lang="en-US" b="1" dirty="0">
                <a:latin typeface="Times New Roman" pitchFamily="18" charset="0"/>
                <a:cs typeface="Times New Roman" pitchFamily="18" charset="0"/>
              </a:rPr>
              <a:t>Setting Time of Cement</a:t>
            </a:r>
          </a:p>
          <a:p>
            <a:pPr marL="0" indent="0" algn="just">
              <a:lnSpc>
                <a:spcPct val="150000"/>
              </a:lnSpc>
              <a:buNone/>
            </a:pPr>
            <a:r>
              <a:rPr lang="en-US" b="1" dirty="0">
                <a:latin typeface="Times New Roman" pitchFamily="18" charset="0"/>
                <a:cs typeface="Times New Roman" pitchFamily="18" charset="0"/>
              </a:rPr>
              <a:t>1. Initial Setting Time</a:t>
            </a:r>
          </a:p>
          <a:p>
            <a:pPr algn="just">
              <a:lnSpc>
                <a:spcPct val="150000"/>
              </a:lnSpc>
            </a:pPr>
            <a:r>
              <a:rPr lang="en-US" dirty="0">
                <a:latin typeface="Times New Roman" pitchFamily="18" charset="0"/>
                <a:cs typeface="Times New Roman" pitchFamily="18" charset="0"/>
              </a:rPr>
              <a:t>Initial Setting Time is defined as the period elapsing between the time when water is added to the cement and the time at which the needle of 1 mm square section fails to pierce the test block to a depth of about 5 mm from the bottom of the mould. A period of 30 minutes is the minimum initial setting time, specified by ISI for ordinary and rapid hardening  Portland cements and 60 minutes for low heat cement.</a:t>
            </a:r>
          </a:p>
        </p:txBody>
      </p:sp>
    </p:spTree>
    <p:extLst>
      <p:ext uri="{BB962C8B-B14F-4D97-AF65-F5344CB8AC3E}">
        <p14:creationId xmlns:p14="http://schemas.microsoft.com/office/powerpoint/2010/main" xmlns="" val="3875127094"/>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a:normAutofit fontScale="85000" lnSpcReduction="10000"/>
          </a:bodyPr>
          <a:lstStyle/>
          <a:p>
            <a:pPr marL="0" indent="0" algn="just">
              <a:lnSpc>
                <a:spcPct val="150000"/>
              </a:lnSpc>
              <a:buNone/>
            </a:pPr>
            <a:r>
              <a:rPr lang="en-US" b="1" dirty="0">
                <a:latin typeface="Times New Roman" pitchFamily="18" charset="0"/>
                <a:cs typeface="Times New Roman" pitchFamily="18" charset="0"/>
              </a:rPr>
              <a:t>2. Final Setting Time</a:t>
            </a:r>
          </a:p>
          <a:p>
            <a:pPr algn="just">
              <a:lnSpc>
                <a:spcPct val="150000"/>
              </a:lnSpc>
            </a:pPr>
            <a:r>
              <a:rPr lang="en-US" dirty="0" smtClean="0">
                <a:latin typeface="Times New Roman" pitchFamily="18" charset="0"/>
                <a:cs typeface="Times New Roman" pitchFamily="18" charset="0"/>
              </a:rPr>
              <a:t>Final </a:t>
            </a:r>
            <a:r>
              <a:rPr lang="en-US" dirty="0">
                <a:latin typeface="Times New Roman" pitchFamily="18" charset="0"/>
                <a:cs typeface="Times New Roman" pitchFamily="18" charset="0"/>
              </a:rPr>
              <a:t>Setting Time is defined as the period elapsing between the time when water is added to cement and the time at which the needle of 1 mm square section with 5 mm diameter attachment makes an impression on the test block . 600 minutes is the maximum time specified for the final set for all the above mentioned Portland cements. IS: 269-1976 specifies the strengths in compression on the standard mortar-cube.</a:t>
            </a:r>
          </a:p>
        </p:txBody>
      </p:sp>
    </p:spTree>
    <p:extLst>
      <p:ext uri="{BB962C8B-B14F-4D97-AF65-F5344CB8AC3E}">
        <p14:creationId xmlns:p14="http://schemas.microsoft.com/office/powerpoint/2010/main" xmlns="" val="2494253124"/>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a:normAutofit fontScale="85000" lnSpcReduction="20000"/>
          </a:bodyPr>
          <a:lstStyle/>
          <a:p>
            <a:pPr marL="0" indent="0">
              <a:lnSpc>
                <a:spcPct val="150000"/>
              </a:lnSpc>
              <a:buNone/>
            </a:pPr>
            <a:r>
              <a:rPr lang="en-US" b="1" dirty="0">
                <a:latin typeface="Times New Roman" pitchFamily="18" charset="0"/>
                <a:cs typeface="Times New Roman" pitchFamily="18" charset="0"/>
              </a:rPr>
              <a:t>Factors Affecting the Setting Time Of Cement</a:t>
            </a:r>
          </a:p>
          <a:p>
            <a:pPr>
              <a:lnSpc>
                <a:spcPct val="150000"/>
              </a:lnSpc>
            </a:pPr>
            <a:r>
              <a:rPr lang="en-US" dirty="0">
                <a:latin typeface="Times New Roman" pitchFamily="18" charset="0"/>
                <a:cs typeface="Times New Roman" pitchFamily="18" charset="0"/>
              </a:rPr>
              <a:t>Many factors affect the setting time of cement after mixed with water, they </a:t>
            </a:r>
            <a:r>
              <a:rPr lang="en-US" dirty="0" smtClean="0">
                <a:latin typeface="Times New Roman" pitchFamily="18" charset="0"/>
                <a:cs typeface="Times New Roman" pitchFamily="18" charset="0"/>
              </a:rPr>
              <a:t>are Composition </a:t>
            </a:r>
            <a:r>
              <a:rPr lang="en-US" dirty="0">
                <a:latin typeface="Times New Roman" pitchFamily="18" charset="0"/>
                <a:cs typeface="Times New Roman" pitchFamily="18" charset="0"/>
              </a:rPr>
              <a:t>of cement.</a:t>
            </a:r>
          </a:p>
          <a:p>
            <a:pPr>
              <a:lnSpc>
                <a:spcPct val="150000"/>
              </a:lnSpc>
            </a:pPr>
            <a:r>
              <a:rPr lang="en-US" dirty="0">
                <a:latin typeface="Times New Roman" pitchFamily="18" charset="0"/>
                <a:cs typeface="Times New Roman" pitchFamily="18" charset="0"/>
              </a:rPr>
              <a:t>Amount of gypsum in cement</a:t>
            </a:r>
          </a:p>
          <a:p>
            <a:pPr>
              <a:lnSpc>
                <a:spcPct val="150000"/>
              </a:lnSpc>
            </a:pPr>
            <a:r>
              <a:rPr lang="en-US" dirty="0">
                <a:latin typeface="Times New Roman" pitchFamily="18" charset="0"/>
                <a:cs typeface="Times New Roman" pitchFamily="18" charset="0"/>
              </a:rPr>
              <a:t>Fineness of cement</a:t>
            </a:r>
          </a:p>
          <a:p>
            <a:pPr>
              <a:lnSpc>
                <a:spcPct val="150000"/>
              </a:lnSpc>
            </a:pPr>
            <a:r>
              <a:rPr lang="en-US" dirty="0">
                <a:latin typeface="Times New Roman" pitchFamily="18" charset="0"/>
                <a:cs typeface="Times New Roman" pitchFamily="18" charset="0"/>
              </a:rPr>
              <a:t>Curing</a:t>
            </a:r>
          </a:p>
          <a:p>
            <a:pPr>
              <a:lnSpc>
                <a:spcPct val="150000"/>
              </a:lnSpc>
            </a:pPr>
            <a:r>
              <a:rPr lang="en-US" dirty="0">
                <a:latin typeface="Times New Roman" pitchFamily="18" charset="0"/>
                <a:cs typeface="Times New Roman" pitchFamily="18" charset="0"/>
              </a:rPr>
              <a:t>Water cement ratio</a:t>
            </a:r>
          </a:p>
          <a:p>
            <a:pPr>
              <a:lnSpc>
                <a:spcPct val="150000"/>
              </a:lnSpc>
            </a:pPr>
            <a:r>
              <a:rPr lang="en-US" dirty="0">
                <a:latin typeface="Times New Roman" pitchFamily="18" charset="0"/>
                <a:cs typeface="Times New Roman" pitchFamily="18" charset="0"/>
              </a:rPr>
              <a:t>Type of admixture used</a:t>
            </a:r>
          </a:p>
          <a:p>
            <a:pPr>
              <a:lnSpc>
                <a:spcPct val="150000"/>
              </a:lnSpc>
            </a:pPr>
            <a:r>
              <a:rPr lang="en-US" dirty="0">
                <a:latin typeface="Times New Roman" pitchFamily="18" charset="0"/>
                <a:cs typeface="Times New Roman" pitchFamily="18" charset="0"/>
              </a:rPr>
              <a:t>Storage of cement</a:t>
            </a:r>
          </a:p>
          <a:p>
            <a:endParaRPr lang="en-US" dirty="0"/>
          </a:p>
        </p:txBody>
      </p:sp>
    </p:spTree>
    <p:extLst>
      <p:ext uri="{BB962C8B-B14F-4D97-AF65-F5344CB8AC3E}">
        <p14:creationId xmlns:p14="http://schemas.microsoft.com/office/powerpoint/2010/main" xmlns="" val="3351108409"/>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382000" cy="487362"/>
          </a:xfrm>
        </p:spPr>
        <p:txBody>
          <a:bodyPr>
            <a:normAutofit fontScale="90000"/>
          </a:bodyPr>
          <a:lstStyle/>
          <a:p>
            <a:r>
              <a:rPr lang="en-US" sz="2800" dirty="0">
                <a:latin typeface="Times New Roman" pitchFamily="18" charset="0"/>
                <a:cs typeface="Times New Roman" pitchFamily="18" charset="0"/>
              </a:rPr>
              <a:t>Initial and Final Setting time of different type of cement</a:t>
            </a:r>
            <a:r>
              <a:rPr lang="en-US" sz="2800" dirty="0" smtClean="0">
                <a:latin typeface="Times New Roman" pitchFamily="18" charset="0"/>
                <a:cs typeface="Times New Roman" pitchFamily="18" charset="0"/>
              </a:rPr>
              <a:t>.</a:t>
            </a:r>
            <a:endParaRPr lang="en-US" sz="2800" dirty="0">
              <a:latin typeface="Times New Roman" pitchFamily="18" charset="0"/>
              <a:cs typeface="Times New Roman" pitchFamily="18"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xmlns="" val="3699507721"/>
              </p:ext>
            </p:extLst>
          </p:nvPr>
        </p:nvGraphicFramePr>
        <p:xfrm>
          <a:off x="1828802" y="844604"/>
          <a:ext cx="5410197" cy="5708596"/>
        </p:xfrm>
        <a:graphic>
          <a:graphicData uri="http://schemas.openxmlformats.org/drawingml/2006/table">
            <a:tbl>
              <a:tblPr/>
              <a:tblGrid>
                <a:gridCol w="1803399"/>
                <a:gridCol w="1803399"/>
                <a:gridCol w="1803399"/>
              </a:tblGrid>
              <a:tr h="609158">
                <a:tc>
                  <a:txBody>
                    <a:bodyPr/>
                    <a:lstStyle/>
                    <a:p>
                      <a:pPr fontAlgn="ctr"/>
                      <a:r>
                        <a:rPr lang="en-US" sz="1400" b="1">
                          <a:effectLst/>
                        </a:rPr>
                        <a:t>Type/Name of Cement</a:t>
                      </a:r>
                      <a:endParaRPr lang="en-US" sz="1400">
                        <a:effectLst/>
                      </a:endParaRPr>
                    </a:p>
                  </a:txBody>
                  <a:tcPr marL="72478" marR="72478" marT="72478" marB="72478" anchor="ctr">
                    <a:lnL w="9525" cap="flat" cmpd="sng" algn="ctr">
                      <a:solidFill>
                        <a:srgbClr val="E2E2E2"/>
                      </a:solidFill>
                      <a:prstDash val="solid"/>
                      <a:round/>
                      <a:headEnd type="none" w="med" len="med"/>
                      <a:tailEnd type="none" w="med" len="med"/>
                    </a:lnL>
                    <a:lnR w="9525" cap="flat" cmpd="sng" algn="ctr">
                      <a:solidFill>
                        <a:srgbClr val="E2E2E2"/>
                      </a:solidFill>
                      <a:prstDash val="solid"/>
                      <a:round/>
                      <a:headEnd type="none" w="med" len="med"/>
                      <a:tailEnd type="none" w="med" len="med"/>
                    </a:lnR>
                    <a:lnT w="9525" cap="flat" cmpd="sng" algn="ctr">
                      <a:solidFill>
                        <a:srgbClr val="E2E2E2"/>
                      </a:solidFill>
                      <a:prstDash val="solid"/>
                      <a:round/>
                      <a:headEnd type="none" w="med" len="med"/>
                      <a:tailEnd type="none" w="med" len="med"/>
                    </a:lnT>
                    <a:lnB w="9525" cap="flat" cmpd="sng" algn="ctr">
                      <a:solidFill>
                        <a:srgbClr val="E2E2E2"/>
                      </a:solidFill>
                      <a:prstDash val="solid"/>
                      <a:round/>
                      <a:headEnd type="none" w="med" len="med"/>
                      <a:tailEnd type="none" w="med" len="med"/>
                    </a:lnB>
                    <a:solidFill>
                      <a:srgbClr val="FFFFFF"/>
                    </a:solidFill>
                  </a:tcPr>
                </a:tc>
                <a:tc>
                  <a:txBody>
                    <a:bodyPr/>
                    <a:lstStyle/>
                    <a:p>
                      <a:pPr fontAlgn="ctr"/>
                      <a:r>
                        <a:rPr lang="en-US" sz="1400" b="1">
                          <a:effectLst/>
                        </a:rPr>
                        <a:t>Initial Setting Time in min</a:t>
                      </a:r>
                      <a:endParaRPr lang="en-US" sz="1400">
                        <a:effectLst/>
                      </a:endParaRPr>
                    </a:p>
                  </a:txBody>
                  <a:tcPr marL="72478" marR="72478" marT="72478" marB="72478" anchor="ctr">
                    <a:lnL w="9525" cap="flat" cmpd="sng" algn="ctr">
                      <a:solidFill>
                        <a:srgbClr val="E2E2E2"/>
                      </a:solidFill>
                      <a:prstDash val="solid"/>
                      <a:round/>
                      <a:headEnd type="none" w="med" len="med"/>
                      <a:tailEnd type="none" w="med" len="med"/>
                    </a:lnL>
                    <a:lnR w="9525" cap="flat" cmpd="sng" algn="ctr">
                      <a:solidFill>
                        <a:srgbClr val="E2E2E2"/>
                      </a:solidFill>
                      <a:prstDash val="solid"/>
                      <a:round/>
                      <a:headEnd type="none" w="med" len="med"/>
                      <a:tailEnd type="none" w="med" len="med"/>
                    </a:lnR>
                    <a:lnT w="9525" cap="flat" cmpd="sng" algn="ctr">
                      <a:solidFill>
                        <a:srgbClr val="E2E2E2"/>
                      </a:solidFill>
                      <a:prstDash val="solid"/>
                      <a:round/>
                      <a:headEnd type="none" w="med" len="med"/>
                      <a:tailEnd type="none" w="med" len="med"/>
                    </a:lnT>
                    <a:lnB w="9525" cap="flat" cmpd="sng" algn="ctr">
                      <a:solidFill>
                        <a:srgbClr val="E2E2E2"/>
                      </a:solidFill>
                      <a:prstDash val="solid"/>
                      <a:round/>
                      <a:headEnd type="none" w="med" len="med"/>
                      <a:tailEnd type="none" w="med" len="med"/>
                    </a:lnB>
                    <a:solidFill>
                      <a:srgbClr val="FFFFFF"/>
                    </a:solidFill>
                  </a:tcPr>
                </a:tc>
                <a:tc>
                  <a:txBody>
                    <a:bodyPr/>
                    <a:lstStyle/>
                    <a:p>
                      <a:pPr fontAlgn="ctr"/>
                      <a:r>
                        <a:rPr lang="en-US" sz="1400" b="1">
                          <a:effectLst/>
                        </a:rPr>
                        <a:t>Final Setting Time in min</a:t>
                      </a:r>
                      <a:endParaRPr lang="en-US" sz="1400">
                        <a:effectLst/>
                      </a:endParaRPr>
                    </a:p>
                  </a:txBody>
                  <a:tcPr marL="72478" marR="72478" marT="72478" marB="72478" anchor="ctr">
                    <a:lnL w="9525" cap="flat" cmpd="sng" algn="ctr">
                      <a:solidFill>
                        <a:srgbClr val="E2E2E2"/>
                      </a:solidFill>
                      <a:prstDash val="solid"/>
                      <a:round/>
                      <a:headEnd type="none" w="med" len="med"/>
                      <a:tailEnd type="none" w="med" len="med"/>
                    </a:lnL>
                    <a:lnR w="9525" cap="flat" cmpd="sng" algn="ctr">
                      <a:solidFill>
                        <a:srgbClr val="E2E2E2"/>
                      </a:solidFill>
                      <a:prstDash val="solid"/>
                      <a:round/>
                      <a:headEnd type="none" w="med" len="med"/>
                      <a:tailEnd type="none" w="med" len="med"/>
                    </a:lnR>
                    <a:lnT w="9525" cap="flat" cmpd="sng" algn="ctr">
                      <a:solidFill>
                        <a:srgbClr val="E2E2E2"/>
                      </a:solidFill>
                      <a:prstDash val="solid"/>
                      <a:round/>
                      <a:headEnd type="none" w="med" len="med"/>
                      <a:tailEnd type="none" w="med" len="med"/>
                    </a:lnT>
                    <a:lnB w="9525" cap="flat" cmpd="sng" algn="ctr">
                      <a:solidFill>
                        <a:srgbClr val="E2E2E2"/>
                      </a:solidFill>
                      <a:prstDash val="solid"/>
                      <a:round/>
                      <a:headEnd type="none" w="med" len="med"/>
                      <a:tailEnd type="none" w="med" len="med"/>
                    </a:lnB>
                    <a:solidFill>
                      <a:srgbClr val="FFFFFF"/>
                    </a:solidFill>
                  </a:tcPr>
                </a:tc>
              </a:tr>
              <a:tr h="381809">
                <a:tc>
                  <a:txBody>
                    <a:bodyPr/>
                    <a:lstStyle/>
                    <a:p>
                      <a:pPr fontAlgn="ctr"/>
                      <a:r>
                        <a:rPr lang="en-US" sz="1400">
                          <a:effectLst/>
                        </a:rPr>
                        <a:t>OPC(33)</a:t>
                      </a:r>
                    </a:p>
                  </a:txBody>
                  <a:tcPr marL="72478" marR="72478" marT="72478" marB="72478" anchor="ctr">
                    <a:lnL w="9525" cap="flat" cmpd="sng" algn="ctr">
                      <a:solidFill>
                        <a:srgbClr val="E2E2E2"/>
                      </a:solidFill>
                      <a:prstDash val="solid"/>
                      <a:round/>
                      <a:headEnd type="none" w="med" len="med"/>
                      <a:tailEnd type="none" w="med" len="med"/>
                    </a:lnL>
                    <a:lnR w="9525" cap="flat" cmpd="sng" algn="ctr">
                      <a:solidFill>
                        <a:srgbClr val="E2E2E2"/>
                      </a:solidFill>
                      <a:prstDash val="solid"/>
                      <a:round/>
                      <a:headEnd type="none" w="med" len="med"/>
                      <a:tailEnd type="none" w="med" len="med"/>
                    </a:lnR>
                    <a:lnT w="9525" cap="flat" cmpd="sng" algn="ctr">
                      <a:solidFill>
                        <a:srgbClr val="E2E2E2"/>
                      </a:solidFill>
                      <a:prstDash val="solid"/>
                      <a:round/>
                      <a:headEnd type="none" w="med" len="med"/>
                      <a:tailEnd type="none" w="med" len="med"/>
                    </a:lnT>
                    <a:lnB w="9525" cap="flat" cmpd="sng" algn="ctr">
                      <a:solidFill>
                        <a:srgbClr val="E2E2E2"/>
                      </a:solidFill>
                      <a:prstDash val="solid"/>
                      <a:round/>
                      <a:headEnd type="none" w="med" len="med"/>
                      <a:tailEnd type="none" w="med" len="med"/>
                    </a:lnB>
                    <a:solidFill>
                      <a:srgbClr val="FFFFFF"/>
                    </a:solidFill>
                  </a:tcPr>
                </a:tc>
                <a:tc>
                  <a:txBody>
                    <a:bodyPr/>
                    <a:lstStyle/>
                    <a:p>
                      <a:pPr fontAlgn="ctr"/>
                      <a:r>
                        <a:rPr lang="en-US" sz="1400">
                          <a:effectLst/>
                        </a:rPr>
                        <a:t>30</a:t>
                      </a:r>
                    </a:p>
                  </a:txBody>
                  <a:tcPr marL="72478" marR="72478" marT="72478" marB="72478" anchor="ctr">
                    <a:lnL w="9525" cap="flat" cmpd="sng" algn="ctr">
                      <a:solidFill>
                        <a:srgbClr val="E2E2E2"/>
                      </a:solidFill>
                      <a:prstDash val="solid"/>
                      <a:round/>
                      <a:headEnd type="none" w="med" len="med"/>
                      <a:tailEnd type="none" w="med" len="med"/>
                    </a:lnL>
                    <a:lnR w="9525" cap="flat" cmpd="sng" algn="ctr">
                      <a:solidFill>
                        <a:srgbClr val="E2E2E2"/>
                      </a:solidFill>
                      <a:prstDash val="solid"/>
                      <a:round/>
                      <a:headEnd type="none" w="med" len="med"/>
                      <a:tailEnd type="none" w="med" len="med"/>
                    </a:lnR>
                    <a:lnT w="9525" cap="flat" cmpd="sng" algn="ctr">
                      <a:solidFill>
                        <a:srgbClr val="E2E2E2"/>
                      </a:solidFill>
                      <a:prstDash val="solid"/>
                      <a:round/>
                      <a:headEnd type="none" w="med" len="med"/>
                      <a:tailEnd type="none" w="med" len="med"/>
                    </a:lnT>
                    <a:lnB w="9525" cap="flat" cmpd="sng" algn="ctr">
                      <a:solidFill>
                        <a:srgbClr val="E2E2E2"/>
                      </a:solidFill>
                      <a:prstDash val="solid"/>
                      <a:round/>
                      <a:headEnd type="none" w="med" len="med"/>
                      <a:tailEnd type="none" w="med" len="med"/>
                    </a:lnB>
                    <a:solidFill>
                      <a:srgbClr val="FFFFFF"/>
                    </a:solidFill>
                  </a:tcPr>
                </a:tc>
                <a:tc>
                  <a:txBody>
                    <a:bodyPr/>
                    <a:lstStyle/>
                    <a:p>
                      <a:pPr fontAlgn="ctr"/>
                      <a:r>
                        <a:rPr lang="en-US" sz="1400">
                          <a:effectLst/>
                        </a:rPr>
                        <a:t>600</a:t>
                      </a:r>
                    </a:p>
                  </a:txBody>
                  <a:tcPr marL="72478" marR="72478" marT="72478" marB="72478" anchor="ctr">
                    <a:lnL w="9525" cap="flat" cmpd="sng" algn="ctr">
                      <a:solidFill>
                        <a:srgbClr val="E2E2E2"/>
                      </a:solidFill>
                      <a:prstDash val="solid"/>
                      <a:round/>
                      <a:headEnd type="none" w="med" len="med"/>
                      <a:tailEnd type="none" w="med" len="med"/>
                    </a:lnL>
                    <a:lnR w="9525" cap="flat" cmpd="sng" algn="ctr">
                      <a:solidFill>
                        <a:srgbClr val="E2E2E2"/>
                      </a:solidFill>
                      <a:prstDash val="solid"/>
                      <a:round/>
                      <a:headEnd type="none" w="med" len="med"/>
                      <a:tailEnd type="none" w="med" len="med"/>
                    </a:lnR>
                    <a:lnT w="9525" cap="flat" cmpd="sng" algn="ctr">
                      <a:solidFill>
                        <a:srgbClr val="E2E2E2"/>
                      </a:solidFill>
                      <a:prstDash val="solid"/>
                      <a:round/>
                      <a:headEnd type="none" w="med" len="med"/>
                      <a:tailEnd type="none" w="med" len="med"/>
                    </a:lnT>
                    <a:lnB w="9525" cap="flat" cmpd="sng" algn="ctr">
                      <a:solidFill>
                        <a:srgbClr val="E2E2E2"/>
                      </a:solidFill>
                      <a:prstDash val="solid"/>
                      <a:round/>
                      <a:headEnd type="none" w="med" len="med"/>
                      <a:tailEnd type="none" w="med" len="med"/>
                    </a:lnB>
                    <a:solidFill>
                      <a:srgbClr val="FFFFFF"/>
                    </a:solidFill>
                  </a:tcPr>
                </a:tc>
              </a:tr>
              <a:tr h="381809">
                <a:tc>
                  <a:txBody>
                    <a:bodyPr/>
                    <a:lstStyle/>
                    <a:p>
                      <a:pPr fontAlgn="ctr"/>
                      <a:r>
                        <a:rPr lang="en-US" sz="1400">
                          <a:effectLst/>
                        </a:rPr>
                        <a:t>OPC(43)</a:t>
                      </a:r>
                    </a:p>
                  </a:txBody>
                  <a:tcPr marL="72478" marR="72478" marT="72478" marB="72478" anchor="ctr">
                    <a:lnL w="9525" cap="flat" cmpd="sng" algn="ctr">
                      <a:solidFill>
                        <a:srgbClr val="E2E2E2"/>
                      </a:solidFill>
                      <a:prstDash val="solid"/>
                      <a:round/>
                      <a:headEnd type="none" w="med" len="med"/>
                      <a:tailEnd type="none" w="med" len="med"/>
                    </a:lnL>
                    <a:lnR w="9525" cap="flat" cmpd="sng" algn="ctr">
                      <a:solidFill>
                        <a:srgbClr val="E2E2E2"/>
                      </a:solidFill>
                      <a:prstDash val="solid"/>
                      <a:round/>
                      <a:headEnd type="none" w="med" len="med"/>
                      <a:tailEnd type="none" w="med" len="med"/>
                    </a:lnR>
                    <a:lnT w="9525" cap="flat" cmpd="sng" algn="ctr">
                      <a:solidFill>
                        <a:srgbClr val="E2E2E2"/>
                      </a:solidFill>
                      <a:prstDash val="solid"/>
                      <a:round/>
                      <a:headEnd type="none" w="med" len="med"/>
                      <a:tailEnd type="none" w="med" len="med"/>
                    </a:lnT>
                    <a:lnB w="9525" cap="flat" cmpd="sng" algn="ctr">
                      <a:solidFill>
                        <a:srgbClr val="E2E2E2"/>
                      </a:solidFill>
                      <a:prstDash val="solid"/>
                      <a:round/>
                      <a:headEnd type="none" w="med" len="med"/>
                      <a:tailEnd type="none" w="med" len="med"/>
                    </a:lnB>
                    <a:solidFill>
                      <a:srgbClr val="FFFFFF"/>
                    </a:solidFill>
                  </a:tcPr>
                </a:tc>
                <a:tc>
                  <a:txBody>
                    <a:bodyPr/>
                    <a:lstStyle/>
                    <a:p>
                      <a:pPr fontAlgn="ctr"/>
                      <a:r>
                        <a:rPr lang="en-US" sz="1400">
                          <a:effectLst/>
                        </a:rPr>
                        <a:t>30</a:t>
                      </a:r>
                    </a:p>
                  </a:txBody>
                  <a:tcPr marL="72478" marR="72478" marT="72478" marB="72478" anchor="ctr">
                    <a:lnL w="9525" cap="flat" cmpd="sng" algn="ctr">
                      <a:solidFill>
                        <a:srgbClr val="E2E2E2"/>
                      </a:solidFill>
                      <a:prstDash val="solid"/>
                      <a:round/>
                      <a:headEnd type="none" w="med" len="med"/>
                      <a:tailEnd type="none" w="med" len="med"/>
                    </a:lnL>
                    <a:lnR w="9525" cap="flat" cmpd="sng" algn="ctr">
                      <a:solidFill>
                        <a:srgbClr val="E2E2E2"/>
                      </a:solidFill>
                      <a:prstDash val="solid"/>
                      <a:round/>
                      <a:headEnd type="none" w="med" len="med"/>
                      <a:tailEnd type="none" w="med" len="med"/>
                    </a:lnR>
                    <a:lnT w="9525" cap="flat" cmpd="sng" algn="ctr">
                      <a:solidFill>
                        <a:srgbClr val="E2E2E2"/>
                      </a:solidFill>
                      <a:prstDash val="solid"/>
                      <a:round/>
                      <a:headEnd type="none" w="med" len="med"/>
                      <a:tailEnd type="none" w="med" len="med"/>
                    </a:lnT>
                    <a:lnB w="9525" cap="flat" cmpd="sng" algn="ctr">
                      <a:solidFill>
                        <a:srgbClr val="E2E2E2"/>
                      </a:solidFill>
                      <a:prstDash val="solid"/>
                      <a:round/>
                      <a:headEnd type="none" w="med" len="med"/>
                      <a:tailEnd type="none" w="med" len="med"/>
                    </a:lnB>
                    <a:solidFill>
                      <a:srgbClr val="FFFFFF"/>
                    </a:solidFill>
                  </a:tcPr>
                </a:tc>
                <a:tc>
                  <a:txBody>
                    <a:bodyPr/>
                    <a:lstStyle/>
                    <a:p>
                      <a:pPr fontAlgn="ctr"/>
                      <a:r>
                        <a:rPr lang="en-US" sz="1400">
                          <a:effectLst/>
                        </a:rPr>
                        <a:t>600</a:t>
                      </a:r>
                    </a:p>
                  </a:txBody>
                  <a:tcPr marL="72478" marR="72478" marT="72478" marB="72478" anchor="ctr">
                    <a:lnL w="9525" cap="flat" cmpd="sng" algn="ctr">
                      <a:solidFill>
                        <a:srgbClr val="E2E2E2"/>
                      </a:solidFill>
                      <a:prstDash val="solid"/>
                      <a:round/>
                      <a:headEnd type="none" w="med" len="med"/>
                      <a:tailEnd type="none" w="med" len="med"/>
                    </a:lnL>
                    <a:lnR w="9525" cap="flat" cmpd="sng" algn="ctr">
                      <a:solidFill>
                        <a:srgbClr val="E2E2E2"/>
                      </a:solidFill>
                      <a:prstDash val="solid"/>
                      <a:round/>
                      <a:headEnd type="none" w="med" len="med"/>
                      <a:tailEnd type="none" w="med" len="med"/>
                    </a:lnR>
                    <a:lnT w="9525" cap="flat" cmpd="sng" algn="ctr">
                      <a:solidFill>
                        <a:srgbClr val="E2E2E2"/>
                      </a:solidFill>
                      <a:prstDash val="solid"/>
                      <a:round/>
                      <a:headEnd type="none" w="med" len="med"/>
                      <a:tailEnd type="none" w="med" len="med"/>
                    </a:lnT>
                    <a:lnB w="9525" cap="flat" cmpd="sng" algn="ctr">
                      <a:solidFill>
                        <a:srgbClr val="E2E2E2"/>
                      </a:solidFill>
                      <a:prstDash val="solid"/>
                      <a:round/>
                      <a:headEnd type="none" w="med" len="med"/>
                      <a:tailEnd type="none" w="med" len="med"/>
                    </a:lnB>
                    <a:solidFill>
                      <a:srgbClr val="FFFFFF"/>
                    </a:solidFill>
                  </a:tcPr>
                </a:tc>
              </a:tr>
              <a:tr h="381809">
                <a:tc>
                  <a:txBody>
                    <a:bodyPr/>
                    <a:lstStyle/>
                    <a:p>
                      <a:pPr fontAlgn="ctr"/>
                      <a:r>
                        <a:rPr lang="en-US" sz="1400">
                          <a:effectLst/>
                        </a:rPr>
                        <a:t>OPC(53)</a:t>
                      </a:r>
                    </a:p>
                  </a:txBody>
                  <a:tcPr marL="72478" marR="72478" marT="72478" marB="72478" anchor="ctr">
                    <a:lnL w="9525" cap="flat" cmpd="sng" algn="ctr">
                      <a:solidFill>
                        <a:srgbClr val="E2E2E2"/>
                      </a:solidFill>
                      <a:prstDash val="solid"/>
                      <a:round/>
                      <a:headEnd type="none" w="med" len="med"/>
                      <a:tailEnd type="none" w="med" len="med"/>
                    </a:lnL>
                    <a:lnR w="9525" cap="flat" cmpd="sng" algn="ctr">
                      <a:solidFill>
                        <a:srgbClr val="E2E2E2"/>
                      </a:solidFill>
                      <a:prstDash val="solid"/>
                      <a:round/>
                      <a:headEnd type="none" w="med" len="med"/>
                      <a:tailEnd type="none" w="med" len="med"/>
                    </a:lnR>
                    <a:lnT w="9525" cap="flat" cmpd="sng" algn="ctr">
                      <a:solidFill>
                        <a:srgbClr val="E2E2E2"/>
                      </a:solidFill>
                      <a:prstDash val="solid"/>
                      <a:round/>
                      <a:headEnd type="none" w="med" len="med"/>
                      <a:tailEnd type="none" w="med" len="med"/>
                    </a:lnT>
                    <a:lnB w="9525" cap="flat" cmpd="sng" algn="ctr">
                      <a:solidFill>
                        <a:srgbClr val="E2E2E2"/>
                      </a:solidFill>
                      <a:prstDash val="solid"/>
                      <a:round/>
                      <a:headEnd type="none" w="med" len="med"/>
                      <a:tailEnd type="none" w="med" len="med"/>
                    </a:lnB>
                    <a:solidFill>
                      <a:srgbClr val="FFFFFF"/>
                    </a:solidFill>
                  </a:tcPr>
                </a:tc>
                <a:tc>
                  <a:txBody>
                    <a:bodyPr/>
                    <a:lstStyle/>
                    <a:p>
                      <a:pPr fontAlgn="ctr"/>
                      <a:r>
                        <a:rPr lang="en-US" sz="1400">
                          <a:effectLst/>
                        </a:rPr>
                        <a:t>30</a:t>
                      </a:r>
                    </a:p>
                  </a:txBody>
                  <a:tcPr marL="72478" marR="72478" marT="72478" marB="72478" anchor="ctr">
                    <a:lnL w="9525" cap="flat" cmpd="sng" algn="ctr">
                      <a:solidFill>
                        <a:srgbClr val="E2E2E2"/>
                      </a:solidFill>
                      <a:prstDash val="solid"/>
                      <a:round/>
                      <a:headEnd type="none" w="med" len="med"/>
                      <a:tailEnd type="none" w="med" len="med"/>
                    </a:lnL>
                    <a:lnR w="9525" cap="flat" cmpd="sng" algn="ctr">
                      <a:solidFill>
                        <a:srgbClr val="E2E2E2"/>
                      </a:solidFill>
                      <a:prstDash val="solid"/>
                      <a:round/>
                      <a:headEnd type="none" w="med" len="med"/>
                      <a:tailEnd type="none" w="med" len="med"/>
                    </a:lnR>
                    <a:lnT w="9525" cap="flat" cmpd="sng" algn="ctr">
                      <a:solidFill>
                        <a:srgbClr val="E2E2E2"/>
                      </a:solidFill>
                      <a:prstDash val="solid"/>
                      <a:round/>
                      <a:headEnd type="none" w="med" len="med"/>
                      <a:tailEnd type="none" w="med" len="med"/>
                    </a:lnT>
                    <a:lnB w="9525" cap="flat" cmpd="sng" algn="ctr">
                      <a:solidFill>
                        <a:srgbClr val="E2E2E2"/>
                      </a:solidFill>
                      <a:prstDash val="solid"/>
                      <a:round/>
                      <a:headEnd type="none" w="med" len="med"/>
                      <a:tailEnd type="none" w="med" len="med"/>
                    </a:lnB>
                    <a:solidFill>
                      <a:srgbClr val="FFFFFF"/>
                    </a:solidFill>
                  </a:tcPr>
                </a:tc>
                <a:tc>
                  <a:txBody>
                    <a:bodyPr/>
                    <a:lstStyle/>
                    <a:p>
                      <a:pPr fontAlgn="ctr"/>
                      <a:r>
                        <a:rPr lang="en-US" sz="1400">
                          <a:effectLst/>
                        </a:rPr>
                        <a:t>600</a:t>
                      </a:r>
                    </a:p>
                  </a:txBody>
                  <a:tcPr marL="72478" marR="72478" marT="72478" marB="72478" anchor="ctr">
                    <a:lnL w="9525" cap="flat" cmpd="sng" algn="ctr">
                      <a:solidFill>
                        <a:srgbClr val="E2E2E2"/>
                      </a:solidFill>
                      <a:prstDash val="solid"/>
                      <a:round/>
                      <a:headEnd type="none" w="med" len="med"/>
                      <a:tailEnd type="none" w="med" len="med"/>
                    </a:lnL>
                    <a:lnR w="9525" cap="flat" cmpd="sng" algn="ctr">
                      <a:solidFill>
                        <a:srgbClr val="E2E2E2"/>
                      </a:solidFill>
                      <a:prstDash val="solid"/>
                      <a:round/>
                      <a:headEnd type="none" w="med" len="med"/>
                      <a:tailEnd type="none" w="med" len="med"/>
                    </a:lnR>
                    <a:lnT w="9525" cap="flat" cmpd="sng" algn="ctr">
                      <a:solidFill>
                        <a:srgbClr val="E2E2E2"/>
                      </a:solidFill>
                      <a:prstDash val="solid"/>
                      <a:round/>
                      <a:headEnd type="none" w="med" len="med"/>
                      <a:tailEnd type="none" w="med" len="med"/>
                    </a:lnT>
                    <a:lnB w="9525" cap="flat" cmpd="sng" algn="ctr">
                      <a:solidFill>
                        <a:srgbClr val="E2E2E2"/>
                      </a:solidFill>
                      <a:prstDash val="solid"/>
                      <a:round/>
                      <a:headEnd type="none" w="med" len="med"/>
                      <a:tailEnd type="none" w="med" len="med"/>
                    </a:lnB>
                    <a:solidFill>
                      <a:srgbClr val="FFFFFF"/>
                    </a:solidFill>
                  </a:tcPr>
                </a:tc>
              </a:tr>
              <a:tr h="609158">
                <a:tc>
                  <a:txBody>
                    <a:bodyPr/>
                    <a:lstStyle/>
                    <a:p>
                      <a:pPr fontAlgn="ctr"/>
                      <a:r>
                        <a:rPr lang="en-US" sz="1400">
                          <a:effectLst/>
                        </a:rPr>
                        <a:t>Sulphate Resisting cement</a:t>
                      </a:r>
                    </a:p>
                  </a:txBody>
                  <a:tcPr marL="72478" marR="72478" marT="72478" marB="72478" anchor="ctr">
                    <a:lnL w="9525" cap="flat" cmpd="sng" algn="ctr">
                      <a:solidFill>
                        <a:srgbClr val="E2E2E2"/>
                      </a:solidFill>
                      <a:prstDash val="solid"/>
                      <a:round/>
                      <a:headEnd type="none" w="med" len="med"/>
                      <a:tailEnd type="none" w="med" len="med"/>
                    </a:lnL>
                    <a:lnR w="9525" cap="flat" cmpd="sng" algn="ctr">
                      <a:solidFill>
                        <a:srgbClr val="E2E2E2"/>
                      </a:solidFill>
                      <a:prstDash val="solid"/>
                      <a:round/>
                      <a:headEnd type="none" w="med" len="med"/>
                      <a:tailEnd type="none" w="med" len="med"/>
                    </a:lnR>
                    <a:lnT w="9525" cap="flat" cmpd="sng" algn="ctr">
                      <a:solidFill>
                        <a:srgbClr val="E2E2E2"/>
                      </a:solidFill>
                      <a:prstDash val="solid"/>
                      <a:round/>
                      <a:headEnd type="none" w="med" len="med"/>
                      <a:tailEnd type="none" w="med" len="med"/>
                    </a:lnT>
                    <a:lnB w="9525" cap="flat" cmpd="sng" algn="ctr">
                      <a:solidFill>
                        <a:srgbClr val="E2E2E2"/>
                      </a:solidFill>
                      <a:prstDash val="solid"/>
                      <a:round/>
                      <a:headEnd type="none" w="med" len="med"/>
                      <a:tailEnd type="none" w="med" len="med"/>
                    </a:lnB>
                    <a:solidFill>
                      <a:srgbClr val="FFFFFF"/>
                    </a:solidFill>
                  </a:tcPr>
                </a:tc>
                <a:tc>
                  <a:txBody>
                    <a:bodyPr/>
                    <a:lstStyle/>
                    <a:p>
                      <a:pPr fontAlgn="ctr"/>
                      <a:r>
                        <a:rPr lang="en-US" sz="1400">
                          <a:effectLst/>
                        </a:rPr>
                        <a:t>30</a:t>
                      </a:r>
                    </a:p>
                  </a:txBody>
                  <a:tcPr marL="72478" marR="72478" marT="72478" marB="72478" anchor="ctr">
                    <a:lnL w="9525" cap="flat" cmpd="sng" algn="ctr">
                      <a:solidFill>
                        <a:srgbClr val="E2E2E2"/>
                      </a:solidFill>
                      <a:prstDash val="solid"/>
                      <a:round/>
                      <a:headEnd type="none" w="med" len="med"/>
                      <a:tailEnd type="none" w="med" len="med"/>
                    </a:lnL>
                    <a:lnR w="9525" cap="flat" cmpd="sng" algn="ctr">
                      <a:solidFill>
                        <a:srgbClr val="E2E2E2"/>
                      </a:solidFill>
                      <a:prstDash val="solid"/>
                      <a:round/>
                      <a:headEnd type="none" w="med" len="med"/>
                      <a:tailEnd type="none" w="med" len="med"/>
                    </a:lnR>
                    <a:lnT w="9525" cap="flat" cmpd="sng" algn="ctr">
                      <a:solidFill>
                        <a:srgbClr val="E2E2E2"/>
                      </a:solidFill>
                      <a:prstDash val="solid"/>
                      <a:round/>
                      <a:headEnd type="none" w="med" len="med"/>
                      <a:tailEnd type="none" w="med" len="med"/>
                    </a:lnT>
                    <a:lnB w="9525" cap="flat" cmpd="sng" algn="ctr">
                      <a:solidFill>
                        <a:srgbClr val="E2E2E2"/>
                      </a:solidFill>
                      <a:prstDash val="solid"/>
                      <a:round/>
                      <a:headEnd type="none" w="med" len="med"/>
                      <a:tailEnd type="none" w="med" len="med"/>
                    </a:lnB>
                    <a:solidFill>
                      <a:srgbClr val="FFFFFF"/>
                    </a:solidFill>
                  </a:tcPr>
                </a:tc>
                <a:tc>
                  <a:txBody>
                    <a:bodyPr/>
                    <a:lstStyle/>
                    <a:p>
                      <a:pPr fontAlgn="ctr"/>
                      <a:r>
                        <a:rPr lang="en-US" sz="1400">
                          <a:effectLst/>
                        </a:rPr>
                        <a:t>600</a:t>
                      </a:r>
                    </a:p>
                  </a:txBody>
                  <a:tcPr marL="72478" marR="72478" marT="72478" marB="72478" anchor="ctr">
                    <a:lnL w="9525" cap="flat" cmpd="sng" algn="ctr">
                      <a:solidFill>
                        <a:srgbClr val="E2E2E2"/>
                      </a:solidFill>
                      <a:prstDash val="solid"/>
                      <a:round/>
                      <a:headEnd type="none" w="med" len="med"/>
                      <a:tailEnd type="none" w="med" len="med"/>
                    </a:lnL>
                    <a:lnR w="9525" cap="flat" cmpd="sng" algn="ctr">
                      <a:solidFill>
                        <a:srgbClr val="E2E2E2"/>
                      </a:solidFill>
                      <a:prstDash val="solid"/>
                      <a:round/>
                      <a:headEnd type="none" w="med" len="med"/>
                      <a:tailEnd type="none" w="med" len="med"/>
                    </a:lnR>
                    <a:lnT w="9525" cap="flat" cmpd="sng" algn="ctr">
                      <a:solidFill>
                        <a:srgbClr val="E2E2E2"/>
                      </a:solidFill>
                      <a:prstDash val="solid"/>
                      <a:round/>
                      <a:headEnd type="none" w="med" len="med"/>
                      <a:tailEnd type="none" w="med" len="med"/>
                    </a:lnT>
                    <a:lnB w="9525" cap="flat" cmpd="sng" algn="ctr">
                      <a:solidFill>
                        <a:srgbClr val="E2E2E2"/>
                      </a:solidFill>
                      <a:prstDash val="solid"/>
                      <a:round/>
                      <a:headEnd type="none" w="med" len="med"/>
                      <a:tailEnd type="none" w="med" len="med"/>
                    </a:lnB>
                    <a:solidFill>
                      <a:srgbClr val="FFFFFF"/>
                    </a:solidFill>
                  </a:tcPr>
                </a:tc>
              </a:tr>
              <a:tr h="609158">
                <a:tc>
                  <a:txBody>
                    <a:bodyPr/>
                    <a:lstStyle/>
                    <a:p>
                      <a:pPr fontAlgn="ctr"/>
                      <a:r>
                        <a:rPr lang="en-US" sz="1400">
                          <a:effectLst/>
                        </a:rPr>
                        <a:t>Portland Pozzolana Cement</a:t>
                      </a:r>
                    </a:p>
                  </a:txBody>
                  <a:tcPr marL="72478" marR="72478" marT="72478" marB="72478" anchor="ctr">
                    <a:lnL w="9525" cap="flat" cmpd="sng" algn="ctr">
                      <a:solidFill>
                        <a:srgbClr val="E2E2E2"/>
                      </a:solidFill>
                      <a:prstDash val="solid"/>
                      <a:round/>
                      <a:headEnd type="none" w="med" len="med"/>
                      <a:tailEnd type="none" w="med" len="med"/>
                    </a:lnL>
                    <a:lnR w="9525" cap="flat" cmpd="sng" algn="ctr">
                      <a:solidFill>
                        <a:srgbClr val="E2E2E2"/>
                      </a:solidFill>
                      <a:prstDash val="solid"/>
                      <a:round/>
                      <a:headEnd type="none" w="med" len="med"/>
                      <a:tailEnd type="none" w="med" len="med"/>
                    </a:lnR>
                    <a:lnT w="9525" cap="flat" cmpd="sng" algn="ctr">
                      <a:solidFill>
                        <a:srgbClr val="E2E2E2"/>
                      </a:solidFill>
                      <a:prstDash val="solid"/>
                      <a:round/>
                      <a:headEnd type="none" w="med" len="med"/>
                      <a:tailEnd type="none" w="med" len="med"/>
                    </a:lnT>
                    <a:lnB w="9525" cap="flat" cmpd="sng" algn="ctr">
                      <a:solidFill>
                        <a:srgbClr val="E2E2E2"/>
                      </a:solidFill>
                      <a:prstDash val="solid"/>
                      <a:round/>
                      <a:headEnd type="none" w="med" len="med"/>
                      <a:tailEnd type="none" w="med" len="med"/>
                    </a:lnB>
                    <a:solidFill>
                      <a:srgbClr val="FFFFFF"/>
                    </a:solidFill>
                  </a:tcPr>
                </a:tc>
                <a:tc>
                  <a:txBody>
                    <a:bodyPr/>
                    <a:lstStyle/>
                    <a:p>
                      <a:pPr fontAlgn="ctr"/>
                      <a:r>
                        <a:rPr lang="en-US" sz="1400">
                          <a:effectLst/>
                        </a:rPr>
                        <a:t>30</a:t>
                      </a:r>
                    </a:p>
                  </a:txBody>
                  <a:tcPr marL="72478" marR="72478" marT="72478" marB="72478" anchor="ctr">
                    <a:lnL w="9525" cap="flat" cmpd="sng" algn="ctr">
                      <a:solidFill>
                        <a:srgbClr val="E2E2E2"/>
                      </a:solidFill>
                      <a:prstDash val="solid"/>
                      <a:round/>
                      <a:headEnd type="none" w="med" len="med"/>
                      <a:tailEnd type="none" w="med" len="med"/>
                    </a:lnL>
                    <a:lnR w="9525" cap="flat" cmpd="sng" algn="ctr">
                      <a:solidFill>
                        <a:srgbClr val="E2E2E2"/>
                      </a:solidFill>
                      <a:prstDash val="solid"/>
                      <a:round/>
                      <a:headEnd type="none" w="med" len="med"/>
                      <a:tailEnd type="none" w="med" len="med"/>
                    </a:lnR>
                    <a:lnT w="9525" cap="flat" cmpd="sng" algn="ctr">
                      <a:solidFill>
                        <a:srgbClr val="E2E2E2"/>
                      </a:solidFill>
                      <a:prstDash val="solid"/>
                      <a:round/>
                      <a:headEnd type="none" w="med" len="med"/>
                      <a:tailEnd type="none" w="med" len="med"/>
                    </a:lnT>
                    <a:lnB w="9525" cap="flat" cmpd="sng" algn="ctr">
                      <a:solidFill>
                        <a:srgbClr val="E2E2E2"/>
                      </a:solidFill>
                      <a:prstDash val="solid"/>
                      <a:round/>
                      <a:headEnd type="none" w="med" len="med"/>
                      <a:tailEnd type="none" w="med" len="med"/>
                    </a:lnB>
                    <a:solidFill>
                      <a:srgbClr val="FFFFFF"/>
                    </a:solidFill>
                  </a:tcPr>
                </a:tc>
                <a:tc>
                  <a:txBody>
                    <a:bodyPr/>
                    <a:lstStyle/>
                    <a:p>
                      <a:pPr fontAlgn="ctr"/>
                      <a:r>
                        <a:rPr lang="en-US" sz="1400">
                          <a:effectLst/>
                        </a:rPr>
                        <a:t>600</a:t>
                      </a:r>
                    </a:p>
                  </a:txBody>
                  <a:tcPr marL="72478" marR="72478" marT="72478" marB="72478" anchor="ctr">
                    <a:lnL w="9525" cap="flat" cmpd="sng" algn="ctr">
                      <a:solidFill>
                        <a:srgbClr val="E2E2E2"/>
                      </a:solidFill>
                      <a:prstDash val="solid"/>
                      <a:round/>
                      <a:headEnd type="none" w="med" len="med"/>
                      <a:tailEnd type="none" w="med" len="med"/>
                    </a:lnL>
                    <a:lnR w="9525" cap="flat" cmpd="sng" algn="ctr">
                      <a:solidFill>
                        <a:srgbClr val="E2E2E2"/>
                      </a:solidFill>
                      <a:prstDash val="solid"/>
                      <a:round/>
                      <a:headEnd type="none" w="med" len="med"/>
                      <a:tailEnd type="none" w="med" len="med"/>
                    </a:lnR>
                    <a:lnT w="9525" cap="flat" cmpd="sng" algn="ctr">
                      <a:solidFill>
                        <a:srgbClr val="E2E2E2"/>
                      </a:solidFill>
                      <a:prstDash val="solid"/>
                      <a:round/>
                      <a:headEnd type="none" w="med" len="med"/>
                      <a:tailEnd type="none" w="med" len="med"/>
                    </a:lnT>
                    <a:lnB w="9525" cap="flat" cmpd="sng" algn="ctr">
                      <a:solidFill>
                        <a:srgbClr val="E2E2E2"/>
                      </a:solidFill>
                      <a:prstDash val="solid"/>
                      <a:round/>
                      <a:headEnd type="none" w="med" len="med"/>
                      <a:tailEnd type="none" w="med" len="med"/>
                    </a:lnB>
                    <a:solidFill>
                      <a:srgbClr val="FFFFFF"/>
                    </a:solidFill>
                  </a:tcPr>
                </a:tc>
              </a:tr>
              <a:tr h="609158">
                <a:tc>
                  <a:txBody>
                    <a:bodyPr/>
                    <a:lstStyle/>
                    <a:p>
                      <a:pPr fontAlgn="ctr"/>
                      <a:r>
                        <a:rPr lang="en-US" sz="1400">
                          <a:effectLst/>
                        </a:rPr>
                        <a:t>Rapid hardening cement</a:t>
                      </a:r>
                    </a:p>
                  </a:txBody>
                  <a:tcPr marL="72478" marR="72478" marT="72478" marB="72478" anchor="ctr">
                    <a:lnL w="9525" cap="flat" cmpd="sng" algn="ctr">
                      <a:solidFill>
                        <a:srgbClr val="E2E2E2"/>
                      </a:solidFill>
                      <a:prstDash val="solid"/>
                      <a:round/>
                      <a:headEnd type="none" w="med" len="med"/>
                      <a:tailEnd type="none" w="med" len="med"/>
                    </a:lnL>
                    <a:lnR w="9525" cap="flat" cmpd="sng" algn="ctr">
                      <a:solidFill>
                        <a:srgbClr val="E2E2E2"/>
                      </a:solidFill>
                      <a:prstDash val="solid"/>
                      <a:round/>
                      <a:headEnd type="none" w="med" len="med"/>
                      <a:tailEnd type="none" w="med" len="med"/>
                    </a:lnR>
                    <a:lnT w="9525" cap="flat" cmpd="sng" algn="ctr">
                      <a:solidFill>
                        <a:srgbClr val="E2E2E2"/>
                      </a:solidFill>
                      <a:prstDash val="solid"/>
                      <a:round/>
                      <a:headEnd type="none" w="med" len="med"/>
                      <a:tailEnd type="none" w="med" len="med"/>
                    </a:lnT>
                    <a:lnB w="9525" cap="flat" cmpd="sng" algn="ctr">
                      <a:solidFill>
                        <a:srgbClr val="E2E2E2"/>
                      </a:solidFill>
                      <a:prstDash val="solid"/>
                      <a:round/>
                      <a:headEnd type="none" w="med" len="med"/>
                      <a:tailEnd type="none" w="med" len="med"/>
                    </a:lnB>
                    <a:solidFill>
                      <a:srgbClr val="FFFFFF"/>
                    </a:solidFill>
                  </a:tcPr>
                </a:tc>
                <a:tc>
                  <a:txBody>
                    <a:bodyPr/>
                    <a:lstStyle/>
                    <a:p>
                      <a:pPr fontAlgn="ctr"/>
                      <a:r>
                        <a:rPr lang="en-US" sz="1400">
                          <a:effectLst/>
                        </a:rPr>
                        <a:t>30</a:t>
                      </a:r>
                    </a:p>
                  </a:txBody>
                  <a:tcPr marL="72478" marR="72478" marT="72478" marB="72478" anchor="ctr">
                    <a:lnL w="9525" cap="flat" cmpd="sng" algn="ctr">
                      <a:solidFill>
                        <a:srgbClr val="E2E2E2"/>
                      </a:solidFill>
                      <a:prstDash val="solid"/>
                      <a:round/>
                      <a:headEnd type="none" w="med" len="med"/>
                      <a:tailEnd type="none" w="med" len="med"/>
                    </a:lnL>
                    <a:lnR w="9525" cap="flat" cmpd="sng" algn="ctr">
                      <a:solidFill>
                        <a:srgbClr val="E2E2E2"/>
                      </a:solidFill>
                      <a:prstDash val="solid"/>
                      <a:round/>
                      <a:headEnd type="none" w="med" len="med"/>
                      <a:tailEnd type="none" w="med" len="med"/>
                    </a:lnR>
                    <a:lnT w="9525" cap="flat" cmpd="sng" algn="ctr">
                      <a:solidFill>
                        <a:srgbClr val="E2E2E2"/>
                      </a:solidFill>
                      <a:prstDash val="solid"/>
                      <a:round/>
                      <a:headEnd type="none" w="med" len="med"/>
                      <a:tailEnd type="none" w="med" len="med"/>
                    </a:lnT>
                    <a:lnB w="9525" cap="flat" cmpd="sng" algn="ctr">
                      <a:solidFill>
                        <a:srgbClr val="E2E2E2"/>
                      </a:solidFill>
                      <a:prstDash val="solid"/>
                      <a:round/>
                      <a:headEnd type="none" w="med" len="med"/>
                      <a:tailEnd type="none" w="med" len="med"/>
                    </a:lnB>
                    <a:solidFill>
                      <a:srgbClr val="FFFFFF"/>
                    </a:solidFill>
                  </a:tcPr>
                </a:tc>
                <a:tc>
                  <a:txBody>
                    <a:bodyPr/>
                    <a:lstStyle/>
                    <a:p>
                      <a:pPr fontAlgn="ctr"/>
                      <a:r>
                        <a:rPr lang="en-US" sz="1400">
                          <a:effectLst/>
                        </a:rPr>
                        <a:t>600</a:t>
                      </a:r>
                    </a:p>
                  </a:txBody>
                  <a:tcPr marL="72478" marR="72478" marT="72478" marB="72478" anchor="ctr">
                    <a:lnL w="9525" cap="flat" cmpd="sng" algn="ctr">
                      <a:solidFill>
                        <a:srgbClr val="E2E2E2"/>
                      </a:solidFill>
                      <a:prstDash val="solid"/>
                      <a:round/>
                      <a:headEnd type="none" w="med" len="med"/>
                      <a:tailEnd type="none" w="med" len="med"/>
                    </a:lnL>
                    <a:lnR w="9525" cap="flat" cmpd="sng" algn="ctr">
                      <a:solidFill>
                        <a:srgbClr val="E2E2E2"/>
                      </a:solidFill>
                      <a:prstDash val="solid"/>
                      <a:round/>
                      <a:headEnd type="none" w="med" len="med"/>
                      <a:tailEnd type="none" w="med" len="med"/>
                    </a:lnR>
                    <a:lnT w="9525" cap="flat" cmpd="sng" algn="ctr">
                      <a:solidFill>
                        <a:srgbClr val="E2E2E2"/>
                      </a:solidFill>
                      <a:prstDash val="solid"/>
                      <a:round/>
                      <a:headEnd type="none" w="med" len="med"/>
                      <a:tailEnd type="none" w="med" len="med"/>
                    </a:lnT>
                    <a:lnB w="9525" cap="flat" cmpd="sng" algn="ctr">
                      <a:solidFill>
                        <a:srgbClr val="E2E2E2"/>
                      </a:solidFill>
                      <a:prstDash val="solid"/>
                      <a:round/>
                      <a:headEnd type="none" w="med" len="med"/>
                      <a:tailEnd type="none" w="med" len="med"/>
                    </a:lnB>
                    <a:solidFill>
                      <a:srgbClr val="FFFFFF"/>
                    </a:solidFill>
                  </a:tcPr>
                </a:tc>
              </a:tr>
              <a:tr h="599301">
                <a:tc>
                  <a:txBody>
                    <a:bodyPr/>
                    <a:lstStyle/>
                    <a:p>
                      <a:pPr fontAlgn="ctr"/>
                      <a:r>
                        <a:rPr lang="en-US" sz="1400">
                          <a:effectLst/>
                        </a:rPr>
                        <a:t>Portland Slag Cement</a:t>
                      </a:r>
                    </a:p>
                  </a:txBody>
                  <a:tcPr marL="72478" marR="72478" marT="72478" marB="72478" anchor="ctr">
                    <a:lnL w="9525" cap="flat" cmpd="sng" algn="ctr">
                      <a:solidFill>
                        <a:srgbClr val="E2E2E2"/>
                      </a:solidFill>
                      <a:prstDash val="solid"/>
                      <a:round/>
                      <a:headEnd type="none" w="med" len="med"/>
                      <a:tailEnd type="none" w="med" len="med"/>
                    </a:lnL>
                    <a:lnR w="9525" cap="flat" cmpd="sng" algn="ctr">
                      <a:solidFill>
                        <a:srgbClr val="E2E2E2"/>
                      </a:solidFill>
                      <a:prstDash val="solid"/>
                      <a:round/>
                      <a:headEnd type="none" w="med" len="med"/>
                      <a:tailEnd type="none" w="med" len="med"/>
                    </a:lnR>
                    <a:lnT w="9525" cap="flat" cmpd="sng" algn="ctr">
                      <a:solidFill>
                        <a:srgbClr val="E2E2E2"/>
                      </a:solidFill>
                      <a:prstDash val="solid"/>
                      <a:round/>
                      <a:headEnd type="none" w="med" len="med"/>
                      <a:tailEnd type="none" w="med" len="med"/>
                    </a:lnT>
                    <a:lnB w="9525" cap="flat" cmpd="sng" algn="ctr">
                      <a:solidFill>
                        <a:srgbClr val="E2E2E2"/>
                      </a:solidFill>
                      <a:prstDash val="solid"/>
                      <a:round/>
                      <a:headEnd type="none" w="med" len="med"/>
                      <a:tailEnd type="none" w="med" len="med"/>
                    </a:lnB>
                    <a:solidFill>
                      <a:srgbClr val="FFFFFF"/>
                    </a:solidFill>
                  </a:tcPr>
                </a:tc>
                <a:tc>
                  <a:txBody>
                    <a:bodyPr/>
                    <a:lstStyle/>
                    <a:p>
                      <a:pPr fontAlgn="ctr"/>
                      <a:r>
                        <a:rPr lang="en-US" sz="1400">
                          <a:effectLst/>
                        </a:rPr>
                        <a:t>30</a:t>
                      </a:r>
                    </a:p>
                  </a:txBody>
                  <a:tcPr marL="72478" marR="72478" marT="72478" marB="72478" anchor="ctr">
                    <a:lnL w="9525" cap="flat" cmpd="sng" algn="ctr">
                      <a:solidFill>
                        <a:srgbClr val="E2E2E2"/>
                      </a:solidFill>
                      <a:prstDash val="solid"/>
                      <a:round/>
                      <a:headEnd type="none" w="med" len="med"/>
                      <a:tailEnd type="none" w="med" len="med"/>
                    </a:lnL>
                    <a:lnR w="9525" cap="flat" cmpd="sng" algn="ctr">
                      <a:solidFill>
                        <a:srgbClr val="E2E2E2"/>
                      </a:solidFill>
                      <a:prstDash val="solid"/>
                      <a:round/>
                      <a:headEnd type="none" w="med" len="med"/>
                      <a:tailEnd type="none" w="med" len="med"/>
                    </a:lnR>
                    <a:lnT w="9525" cap="flat" cmpd="sng" algn="ctr">
                      <a:solidFill>
                        <a:srgbClr val="E2E2E2"/>
                      </a:solidFill>
                      <a:prstDash val="solid"/>
                      <a:round/>
                      <a:headEnd type="none" w="med" len="med"/>
                      <a:tailEnd type="none" w="med" len="med"/>
                    </a:lnT>
                    <a:lnB w="9525" cap="flat" cmpd="sng" algn="ctr">
                      <a:solidFill>
                        <a:srgbClr val="E2E2E2"/>
                      </a:solidFill>
                      <a:prstDash val="solid"/>
                      <a:round/>
                      <a:headEnd type="none" w="med" len="med"/>
                      <a:tailEnd type="none" w="med" len="med"/>
                    </a:lnB>
                    <a:solidFill>
                      <a:srgbClr val="FFFFFF"/>
                    </a:solidFill>
                  </a:tcPr>
                </a:tc>
                <a:tc>
                  <a:txBody>
                    <a:bodyPr/>
                    <a:lstStyle/>
                    <a:p>
                      <a:pPr fontAlgn="ctr"/>
                      <a:r>
                        <a:rPr lang="en-US" sz="1400">
                          <a:effectLst/>
                        </a:rPr>
                        <a:t>600</a:t>
                      </a:r>
                    </a:p>
                  </a:txBody>
                  <a:tcPr marL="72478" marR="72478" marT="72478" marB="72478" anchor="ctr">
                    <a:lnL w="9525" cap="flat" cmpd="sng" algn="ctr">
                      <a:solidFill>
                        <a:srgbClr val="E2E2E2"/>
                      </a:solidFill>
                      <a:prstDash val="solid"/>
                      <a:round/>
                      <a:headEnd type="none" w="med" len="med"/>
                      <a:tailEnd type="none" w="med" len="med"/>
                    </a:lnL>
                    <a:lnR w="9525" cap="flat" cmpd="sng" algn="ctr">
                      <a:solidFill>
                        <a:srgbClr val="E2E2E2"/>
                      </a:solidFill>
                      <a:prstDash val="solid"/>
                      <a:round/>
                      <a:headEnd type="none" w="med" len="med"/>
                      <a:tailEnd type="none" w="med" len="med"/>
                    </a:lnR>
                    <a:lnT w="9525" cap="flat" cmpd="sng" algn="ctr">
                      <a:solidFill>
                        <a:srgbClr val="E2E2E2"/>
                      </a:solidFill>
                      <a:prstDash val="solid"/>
                      <a:round/>
                      <a:headEnd type="none" w="med" len="med"/>
                      <a:tailEnd type="none" w="med" len="med"/>
                    </a:lnT>
                    <a:lnB w="9525" cap="flat" cmpd="sng" algn="ctr">
                      <a:solidFill>
                        <a:srgbClr val="E2E2E2"/>
                      </a:solidFill>
                      <a:prstDash val="solid"/>
                      <a:round/>
                      <a:headEnd type="none" w="med" len="med"/>
                      <a:tailEnd type="none" w="med" len="med"/>
                    </a:lnB>
                    <a:solidFill>
                      <a:srgbClr val="FFFFFF"/>
                    </a:solidFill>
                  </a:tcPr>
                </a:tc>
              </a:tr>
              <a:tr h="381809">
                <a:tc>
                  <a:txBody>
                    <a:bodyPr/>
                    <a:lstStyle/>
                    <a:p>
                      <a:pPr fontAlgn="ctr"/>
                      <a:r>
                        <a:rPr lang="en-US" sz="1400">
                          <a:effectLst/>
                        </a:rPr>
                        <a:t>High alumina</a:t>
                      </a:r>
                    </a:p>
                  </a:txBody>
                  <a:tcPr marL="72478" marR="72478" marT="72478" marB="72478" anchor="ctr">
                    <a:lnL w="9525" cap="flat" cmpd="sng" algn="ctr">
                      <a:solidFill>
                        <a:srgbClr val="E2E2E2"/>
                      </a:solidFill>
                      <a:prstDash val="solid"/>
                      <a:round/>
                      <a:headEnd type="none" w="med" len="med"/>
                      <a:tailEnd type="none" w="med" len="med"/>
                    </a:lnL>
                    <a:lnR w="9525" cap="flat" cmpd="sng" algn="ctr">
                      <a:solidFill>
                        <a:srgbClr val="E2E2E2"/>
                      </a:solidFill>
                      <a:prstDash val="solid"/>
                      <a:round/>
                      <a:headEnd type="none" w="med" len="med"/>
                      <a:tailEnd type="none" w="med" len="med"/>
                    </a:lnR>
                    <a:lnT w="9525" cap="flat" cmpd="sng" algn="ctr">
                      <a:solidFill>
                        <a:srgbClr val="E2E2E2"/>
                      </a:solidFill>
                      <a:prstDash val="solid"/>
                      <a:round/>
                      <a:headEnd type="none" w="med" len="med"/>
                      <a:tailEnd type="none" w="med" len="med"/>
                    </a:lnT>
                    <a:lnB w="9525" cap="flat" cmpd="sng" algn="ctr">
                      <a:solidFill>
                        <a:srgbClr val="E2E2E2"/>
                      </a:solidFill>
                      <a:prstDash val="solid"/>
                      <a:round/>
                      <a:headEnd type="none" w="med" len="med"/>
                      <a:tailEnd type="none" w="med" len="med"/>
                    </a:lnB>
                    <a:solidFill>
                      <a:srgbClr val="FFFFFF"/>
                    </a:solidFill>
                  </a:tcPr>
                </a:tc>
                <a:tc>
                  <a:txBody>
                    <a:bodyPr/>
                    <a:lstStyle/>
                    <a:p>
                      <a:pPr fontAlgn="ctr"/>
                      <a:r>
                        <a:rPr lang="en-US" sz="1400">
                          <a:effectLst/>
                        </a:rPr>
                        <a:t>30</a:t>
                      </a:r>
                    </a:p>
                  </a:txBody>
                  <a:tcPr marL="72478" marR="72478" marT="72478" marB="72478" anchor="ctr">
                    <a:lnL w="9525" cap="flat" cmpd="sng" algn="ctr">
                      <a:solidFill>
                        <a:srgbClr val="E2E2E2"/>
                      </a:solidFill>
                      <a:prstDash val="solid"/>
                      <a:round/>
                      <a:headEnd type="none" w="med" len="med"/>
                      <a:tailEnd type="none" w="med" len="med"/>
                    </a:lnL>
                    <a:lnR w="9525" cap="flat" cmpd="sng" algn="ctr">
                      <a:solidFill>
                        <a:srgbClr val="E2E2E2"/>
                      </a:solidFill>
                      <a:prstDash val="solid"/>
                      <a:round/>
                      <a:headEnd type="none" w="med" len="med"/>
                      <a:tailEnd type="none" w="med" len="med"/>
                    </a:lnR>
                    <a:lnT w="9525" cap="flat" cmpd="sng" algn="ctr">
                      <a:solidFill>
                        <a:srgbClr val="E2E2E2"/>
                      </a:solidFill>
                      <a:prstDash val="solid"/>
                      <a:round/>
                      <a:headEnd type="none" w="med" len="med"/>
                      <a:tailEnd type="none" w="med" len="med"/>
                    </a:lnT>
                    <a:lnB w="9525" cap="flat" cmpd="sng" algn="ctr">
                      <a:solidFill>
                        <a:srgbClr val="E2E2E2"/>
                      </a:solidFill>
                      <a:prstDash val="solid"/>
                      <a:round/>
                      <a:headEnd type="none" w="med" len="med"/>
                      <a:tailEnd type="none" w="med" len="med"/>
                    </a:lnB>
                    <a:solidFill>
                      <a:srgbClr val="FFFFFF"/>
                    </a:solidFill>
                  </a:tcPr>
                </a:tc>
                <a:tc>
                  <a:txBody>
                    <a:bodyPr/>
                    <a:lstStyle/>
                    <a:p>
                      <a:pPr fontAlgn="ctr"/>
                      <a:r>
                        <a:rPr lang="en-US" sz="1400">
                          <a:effectLst/>
                        </a:rPr>
                        <a:t>600</a:t>
                      </a:r>
                    </a:p>
                  </a:txBody>
                  <a:tcPr marL="72478" marR="72478" marT="72478" marB="72478" anchor="ctr">
                    <a:lnL w="9525" cap="flat" cmpd="sng" algn="ctr">
                      <a:solidFill>
                        <a:srgbClr val="E2E2E2"/>
                      </a:solidFill>
                      <a:prstDash val="solid"/>
                      <a:round/>
                      <a:headEnd type="none" w="med" len="med"/>
                      <a:tailEnd type="none" w="med" len="med"/>
                    </a:lnL>
                    <a:lnR w="9525" cap="flat" cmpd="sng" algn="ctr">
                      <a:solidFill>
                        <a:srgbClr val="E2E2E2"/>
                      </a:solidFill>
                      <a:prstDash val="solid"/>
                      <a:round/>
                      <a:headEnd type="none" w="med" len="med"/>
                      <a:tailEnd type="none" w="med" len="med"/>
                    </a:lnR>
                    <a:lnT w="9525" cap="flat" cmpd="sng" algn="ctr">
                      <a:solidFill>
                        <a:srgbClr val="E2E2E2"/>
                      </a:solidFill>
                      <a:prstDash val="solid"/>
                      <a:round/>
                      <a:headEnd type="none" w="med" len="med"/>
                      <a:tailEnd type="none" w="med" len="med"/>
                    </a:lnT>
                    <a:lnB w="9525" cap="flat" cmpd="sng" algn="ctr">
                      <a:solidFill>
                        <a:srgbClr val="E2E2E2"/>
                      </a:solidFill>
                      <a:prstDash val="solid"/>
                      <a:round/>
                      <a:headEnd type="none" w="med" len="med"/>
                      <a:tailEnd type="none" w="med" len="med"/>
                    </a:lnB>
                    <a:solidFill>
                      <a:srgbClr val="FFFFFF"/>
                    </a:solidFill>
                  </a:tcPr>
                </a:tc>
              </a:tr>
              <a:tr h="381809">
                <a:tc>
                  <a:txBody>
                    <a:bodyPr/>
                    <a:lstStyle/>
                    <a:p>
                      <a:pPr fontAlgn="ctr"/>
                      <a:r>
                        <a:rPr lang="en-US" sz="1400">
                          <a:effectLst/>
                        </a:rPr>
                        <a:t>Super sulphated</a:t>
                      </a:r>
                    </a:p>
                  </a:txBody>
                  <a:tcPr marL="72478" marR="72478" marT="72478" marB="72478" anchor="ctr">
                    <a:lnL w="9525" cap="flat" cmpd="sng" algn="ctr">
                      <a:solidFill>
                        <a:srgbClr val="E2E2E2"/>
                      </a:solidFill>
                      <a:prstDash val="solid"/>
                      <a:round/>
                      <a:headEnd type="none" w="med" len="med"/>
                      <a:tailEnd type="none" w="med" len="med"/>
                    </a:lnL>
                    <a:lnR w="9525" cap="flat" cmpd="sng" algn="ctr">
                      <a:solidFill>
                        <a:srgbClr val="E2E2E2"/>
                      </a:solidFill>
                      <a:prstDash val="solid"/>
                      <a:round/>
                      <a:headEnd type="none" w="med" len="med"/>
                      <a:tailEnd type="none" w="med" len="med"/>
                    </a:lnR>
                    <a:lnT w="9525" cap="flat" cmpd="sng" algn="ctr">
                      <a:solidFill>
                        <a:srgbClr val="E2E2E2"/>
                      </a:solidFill>
                      <a:prstDash val="solid"/>
                      <a:round/>
                      <a:headEnd type="none" w="med" len="med"/>
                      <a:tailEnd type="none" w="med" len="med"/>
                    </a:lnT>
                    <a:lnB w="9525" cap="flat" cmpd="sng" algn="ctr">
                      <a:solidFill>
                        <a:srgbClr val="E2E2E2"/>
                      </a:solidFill>
                      <a:prstDash val="solid"/>
                      <a:round/>
                      <a:headEnd type="none" w="med" len="med"/>
                      <a:tailEnd type="none" w="med" len="med"/>
                    </a:lnB>
                    <a:solidFill>
                      <a:srgbClr val="FFFFFF"/>
                    </a:solidFill>
                  </a:tcPr>
                </a:tc>
                <a:tc>
                  <a:txBody>
                    <a:bodyPr/>
                    <a:lstStyle/>
                    <a:p>
                      <a:pPr fontAlgn="ctr"/>
                      <a:r>
                        <a:rPr lang="en-US" sz="1400">
                          <a:effectLst/>
                        </a:rPr>
                        <a:t>30</a:t>
                      </a:r>
                    </a:p>
                  </a:txBody>
                  <a:tcPr marL="72478" marR="72478" marT="72478" marB="72478" anchor="ctr">
                    <a:lnL w="9525" cap="flat" cmpd="sng" algn="ctr">
                      <a:solidFill>
                        <a:srgbClr val="E2E2E2"/>
                      </a:solidFill>
                      <a:prstDash val="solid"/>
                      <a:round/>
                      <a:headEnd type="none" w="med" len="med"/>
                      <a:tailEnd type="none" w="med" len="med"/>
                    </a:lnL>
                    <a:lnR w="9525" cap="flat" cmpd="sng" algn="ctr">
                      <a:solidFill>
                        <a:srgbClr val="E2E2E2"/>
                      </a:solidFill>
                      <a:prstDash val="solid"/>
                      <a:round/>
                      <a:headEnd type="none" w="med" len="med"/>
                      <a:tailEnd type="none" w="med" len="med"/>
                    </a:lnR>
                    <a:lnT w="9525" cap="flat" cmpd="sng" algn="ctr">
                      <a:solidFill>
                        <a:srgbClr val="E2E2E2"/>
                      </a:solidFill>
                      <a:prstDash val="solid"/>
                      <a:round/>
                      <a:headEnd type="none" w="med" len="med"/>
                      <a:tailEnd type="none" w="med" len="med"/>
                    </a:lnT>
                    <a:lnB w="9525" cap="flat" cmpd="sng" algn="ctr">
                      <a:solidFill>
                        <a:srgbClr val="E2E2E2"/>
                      </a:solidFill>
                      <a:prstDash val="solid"/>
                      <a:round/>
                      <a:headEnd type="none" w="med" len="med"/>
                      <a:tailEnd type="none" w="med" len="med"/>
                    </a:lnB>
                    <a:solidFill>
                      <a:srgbClr val="FFFFFF"/>
                    </a:solidFill>
                  </a:tcPr>
                </a:tc>
                <a:tc>
                  <a:txBody>
                    <a:bodyPr/>
                    <a:lstStyle/>
                    <a:p>
                      <a:pPr fontAlgn="ctr"/>
                      <a:r>
                        <a:rPr lang="en-US" sz="1400">
                          <a:effectLst/>
                        </a:rPr>
                        <a:t>600</a:t>
                      </a:r>
                    </a:p>
                  </a:txBody>
                  <a:tcPr marL="72478" marR="72478" marT="72478" marB="72478" anchor="ctr">
                    <a:lnL w="9525" cap="flat" cmpd="sng" algn="ctr">
                      <a:solidFill>
                        <a:srgbClr val="E2E2E2"/>
                      </a:solidFill>
                      <a:prstDash val="solid"/>
                      <a:round/>
                      <a:headEnd type="none" w="med" len="med"/>
                      <a:tailEnd type="none" w="med" len="med"/>
                    </a:lnL>
                    <a:lnR w="9525" cap="flat" cmpd="sng" algn="ctr">
                      <a:solidFill>
                        <a:srgbClr val="E2E2E2"/>
                      </a:solidFill>
                      <a:prstDash val="solid"/>
                      <a:round/>
                      <a:headEnd type="none" w="med" len="med"/>
                      <a:tailEnd type="none" w="med" len="med"/>
                    </a:lnR>
                    <a:lnT w="9525" cap="flat" cmpd="sng" algn="ctr">
                      <a:solidFill>
                        <a:srgbClr val="E2E2E2"/>
                      </a:solidFill>
                      <a:prstDash val="solid"/>
                      <a:round/>
                      <a:headEnd type="none" w="med" len="med"/>
                      <a:tailEnd type="none" w="med" len="med"/>
                    </a:lnT>
                    <a:lnB w="9525" cap="flat" cmpd="sng" algn="ctr">
                      <a:solidFill>
                        <a:srgbClr val="E2E2E2"/>
                      </a:solidFill>
                      <a:prstDash val="solid"/>
                      <a:round/>
                      <a:headEnd type="none" w="med" len="med"/>
                      <a:tailEnd type="none" w="med" len="med"/>
                    </a:lnB>
                    <a:solidFill>
                      <a:srgbClr val="FFFFFF"/>
                    </a:solidFill>
                  </a:tcPr>
                </a:tc>
              </a:tr>
              <a:tr h="381809">
                <a:tc>
                  <a:txBody>
                    <a:bodyPr/>
                    <a:lstStyle/>
                    <a:p>
                      <a:pPr fontAlgn="ctr"/>
                      <a:r>
                        <a:rPr lang="en-US" sz="1400">
                          <a:effectLst/>
                        </a:rPr>
                        <a:t>Low heat</a:t>
                      </a:r>
                    </a:p>
                  </a:txBody>
                  <a:tcPr marL="72478" marR="72478" marT="72478" marB="72478" anchor="ctr">
                    <a:lnL w="9525" cap="flat" cmpd="sng" algn="ctr">
                      <a:solidFill>
                        <a:srgbClr val="E2E2E2"/>
                      </a:solidFill>
                      <a:prstDash val="solid"/>
                      <a:round/>
                      <a:headEnd type="none" w="med" len="med"/>
                      <a:tailEnd type="none" w="med" len="med"/>
                    </a:lnL>
                    <a:lnR w="9525" cap="flat" cmpd="sng" algn="ctr">
                      <a:solidFill>
                        <a:srgbClr val="E2E2E2"/>
                      </a:solidFill>
                      <a:prstDash val="solid"/>
                      <a:round/>
                      <a:headEnd type="none" w="med" len="med"/>
                      <a:tailEnd type="none" w="med" len="med"/>
                    </a:lnR>
                    <a:lnT w="9525" cap="flat" cmpd="sng" algn="ctr">
                      <a:solidFill>
                        <a:srgbClr val="E2E2E2"/>
                      </a:solidFill>
                      <a:prstDash val="solid"/>
                      <a:round/>
                      <a:headEnd type="none" w="med" len="med"/>
                      <a:tailEnd type="none" w="med" len="med"/>
                    </a:lnT>
                    <a:lnB w="9525" cap="flat" cmpd="sng" algn="ctr">
                      <a:solidFill>
                        <a:srgbClr val="E2E2E2"/>
                      </a:solidFill>
                      <a:prstDash val="solid"/>
                      <a:round/>
                      <a:headEnd type="none" w="med" len="med"/>
                      <a:tailEnd type="none" w="med" len="med"/>
                    </a:lnB>
                    <a:solidFill>
                      <a:srgbClr val="FFFFFF"/>
                    </a:solidFill>
                  </a:tcPr>
                </a:tc>
                <a:tc>
                  <a:txBody>
                    <a:bodyPr/>
                    <a:lstStyle/>
                    <a:p>
                      <a:pPr fontAlgn="ctr"/>
                      <a:r>
                        <a:rPr lang="en-US" sz="1400">
                          <a:effectLst/>
                        </a:rPr>
                        <a:t>60</a:t>
                      </a:r>
                    </a:p>
                  </a:txBody>
                  <a:tcPr marL="72478" marR="72478" marT="72478" marB="72478" anchor="ctr">
                    <a:lnL w="9525" cap="flat" cmpd="sng" algn="ctr">
                      <a:solidFill>
                        <a:srgbClr val="E2E2E2"/>
                      </a:solidFill>
                      <a:prstDash val="solid"/>
                      <a:round/>
                      <a:headEnd type="none" w="med" len="med"/>
                      <a:tailEnd type="none" w="med" len="med"/>
                    </a:lnL>
                    <a:lnR w="9525" cap="flat" cmpd="sng" algn="ctr">
                      <a:solidFill>
                        <a:srgbClr val="E2E2E2"/>
                      </a:solidFill>
                      <a:prstDash val="solid"/>
                      <a:round/>
                      <a:headEnd type="none" w="med" len="med"/>
                      <a:tailEnd type="none" w="med" len="med"/>
                    </a:lnR>
                    <a:lnT w="9525" cap="flat" cmpd="sng" algn="ctr">
                      <a:solidFill>
                        <a:srgbClr val="E2E2E2"/>
                      </a:solidFill>
                      <a:prstDash val="solid"/>
                      <a:round/>
                      <a:headEnd type="none" w="med" len="med"/>
                      <a:tailEnd type="none" w="med" len="med"/>
                    </a:lnT>
                    <a:lnB w="9525" cap="flat" cmpd="sng" algn="ctr">
                      <a:solidFill>
                        <a:srgbClr val="E2E2E2"/>
                      </a:solidFill>
                      <a:prstDash val="solid"/>
                      <a:round/>
                      <a:headEnd type="none" w="med" len="med"/>
                      <a:tailEnd type="none" w="med" len="med"/>
                    </a:lnB>
                    <a:solidFill>
                      <a:srgbClr val="FFFFFF"/>
                    </a:solidFill>
                  </a:tcPr>
                </a:tc>
                <a:tc>
                  <a:txBody>
                    <a:bodyPr/>
                    <a:lstStyle/>
                    <a:p>
                      <a:pPr fontAlgn="ctr"/>
                      <a:r>
                        <a:rPr lang="en-US" sz="1400">
                          <a:effectLst/>
                        </a:rPr>
                        <a:t>600</a:t>
                      </a:r>
                    </a:p>
                  </a:txBody>
                  <a:tcPr marL="72478" marR="72478" marT="72478" marB="72478" anchor="ctr">
                    <a:lnL w="9525" cap="flat" cmpd="sng" algn="ctr">
                      <a:solidFill>
                        <a:srgbClr val="E2E2E2"/>
                      </a:solidFill>
                      <a:prstDash val="solid"/>
                      <a:round/>
                      <a:headEnd type="none" w="med" len="med"/>
                      <a:tailEnd type="none" w="med" len="med"/>
                    </a:lnL>
                    <a:lnR w="9525" cap="flat" cmpd="sng" algn="ctr">
                      <a:solidFill>
                        <a:srgbClr val="E2E2E2"/>
                      </a:solidFill>
                      <a:prstDash val="solid"/>
                      <a:round/>
                      <a:headEnd type="none" w="med" len="med"/>
                      <a:tailEnd type="none" w="med" len="med"/>
                    </a:lnR>
                    <a:lnT w="9525" cap="flat" cmpd="sng" algn="ctr">
                      <a:solidFill>
                        <a:srgbClr val="E2E2E2"/>
                      </a:solidFill>
                      <a:prstDash val="solid"/>
                      <a:round/>
                      <a:headEnd type="none" w="med" len="med"/>
                      <a:tailEnd type="none" w="med" len="med"/>
                    </a:lnT>
                    <a:lnB w="9525" cap="flat" cmpd="sng" algn="ctr">
                      <a:solidFill>
                        <a:srgbClr val="E2E2E2"/>
                      </a:solidFill>
                      <a:prstDash val="solid"/>
                      <a:round/>
                      <a:headEnd type="none" w="med" len="med"/>
                      <a:tailEnd type="none" w="med" len="med"/>
                    </a:lnB>
                    <a:solidFill>
                      <a:srgbClr val="FFFFFF"/>
                    </a:solidFill>
                  </a:tcPr>
                </a:tc>
              </a:tr>
              <a:tr h="381809">
                <a:tc>
                  <a:txBody>
                    <a:bodyPr/>
                    <a:lstStyle/>
                    <a:p>
                      <a:pPr fontAlgn="ctr"/>
                      <a:r>
                        <a:rPr lang="en-US" sz="1400">
                          <a:effectLst/>
                        </a:rPr>
                        <a:t>Masonry cement</a:t>
                      </a:r>
                    </a:p>
                  </a:txBody>
                  <a:tcPr marL="72478" marR="72478" marT="72478" marB="72478" anchor="ctr">
                    <a:lnL w="9525" cap="flat" cmpd="sng" algn="ctr">
                      <a:solidFill>
                        <a:srgbClr val="E2E2E2"/>
                      </a:solidFill>
                      <a:prstDash val="solid"/>
                      <a:round/>
                      <a:headEnd type="none" w="med" len="med"/>
                      <a:tailEnd type="none" w="med" len="med"/>
                    </a:lnL>
                    <a:lnR w="9525" cap="flat" cmpd="sng" algn="ctr">
                      <a:solidFill>
                        <a:srgbClr val="E2E2E2"/>
                      </a:solidFill>
                      <a:prstDash val="solid"/>
                      <a:round/>
                      <a:headEnd type="none" w="med" len="med"/>
                      <a:tailEnd type="none" w="med" len="med"/>
                    </a:lnR>
                    <a:lnT w="9525" cap="flat" cmpd="sng" algn="ctr">
                      <a:solidFill>
                        <a:srgbClr val="E2E2E2"/>
                      </a:solidFill>
                      <a:prstDash val="solid"/>
                      <a:round/>
                      <a:headEnd type="none" w="med" len="med"/>
                      <a:tailEnd type="none" w="med" len="med"/>
                    </a:lnT>
                    <a:lnB w="9525" cap="flat" cmpd="sng" algn="ctr">
                      <a:solidFill>
                        <a:srgbClr val="E2E2E2"/>
                      </a:solidFill>
                      <a:prstDash val="solid"/>
                      <a:round/>
                      <a:headEnd type="none" w="med" len="med"/>
                      <a:tailEnd type="none" w="med" len="med"/>
                    </a:lnB>
                    <a:solidFill>
                      <a:srgbClr val="FFFFFF"/>
                    </a:solidFill>
                  </a:tcPr>
                </a:tc>
                <a:tc>
                  <a:txBody>
                    <a:bodyPr/>
                    <a:lstStyle/>
                    <a:p>
                      <a:pPr fontAlgn="ctr"/>
                      <a:r>
                        <a:rPr lang="en-US" sz="1400">
                          <a:effectLst/>
                        </a:rPr>
                        <a:t>90</a:t>
                      </a:r>
                    </a:p>
                  </a:txBody>
                  <a:tcPr marL="72478" marR="72478" marT="72478" marB="72478" anchor="ctr">
                    <a:lnL w="9525" cap="flat" cmpd="sng" algn="ctr">
                      <a:solidFill>
                        <a:srgbClr val="E2E2E2"/>
                      </a:solidFill>
                      <a:prstDash val="solid"/>
                      <a:round/>
                      <a:headEnd type="none" w="med" len="med"/>
                      <a:tailEnd type="none" w="med" len="med"/>
                    </a:lnL>
                    <a:lnR w="9525" cap="flat" cmpd="sng" algn="ctr">
                      <a:solidFill>
                        <a:srgbClr val="E2E2E2"/>
                      </a:solidFill>
                      <a:prstDash val="solid"/>
                      <a:round/>
                      <a:headEnd type="none" w="med" len="med"/>
                      <a:tailEnd type="none" w="med" len="med"/>
                    </a:lnR>
                    <a:lnT w="9525" cap="flat" cmpd="sng" algn="ctr">
                      <a:solidFill>
                        <a:srgbClr val="E2E2E2"/>
                      </a:solidFill>
                      <a:prstDash val="solid"/>
                      <a:round/>
                      <a:headEnd type="none" w="med" len="med"/>
                      <a:tailEnd type="none" w="med" len="med"/>
                    </a:lnT>
                    <a:lnB w="9525" cap="flat" cmpd="sng" algn="ctr">
                      <a:solidFill>
                        <a:srgbClr val="E2E2E2"/>
                      </a:solidFill>
                      <a:prstDash val="solid"/>
                      <a:round/>
                      <a:headEnd type="none" w="med" len="med"/>
                      <a:tailEnd type="none" w="med" len="med"/>
                    </a:lnB>
                    <a:solidFill>
                      <a:srgbClr val="FFFFFF"/>
                    </a:solidFill>
                  </a:tcPr>
                </a:tc>
                <a:tc>
                  <a:txBody>
                    <a:bodyPr/>
                    <a:lstStyle/>
                    <a:p>
                      <a:pPr fontAlgn="ctr"/>
                      <a:r>
                        <a:rPr lang="en-US" sz="1400" dirty="0">
                          <a:effectLst/>
                        </a:rPr>
                        <a:t>1440</a:t>
                      </a:r>
                    </a:p>
                  </a:txBody>
                  <a:tcPr marL="72478" marR="72478" marT="72478" marB="72478" anchor="ctr">
                    <a:lnL w="9525" cap="flat" cmpd="sng" algn="ctr">
                      <a:solidFill>
                        <a:srgbClr val="E2E2E2"/>
                      </a:solidFill>
                      <a:prstDash val="solid"/>
                      <a:round/>
                      <a:headEnd type="none" w="med" len="med"/>
                      <a:tailEnd type="none" w="med" len="med"/>
                    </a:lnL>
                    <a:lnR w="9525" cap="flat" cmpd="sng" algn="ctr">
                      <a:solidFill>
                        <a:srgbClr val="E2E2E2"/>
                      </a:solidFill>
                      <a:prstDash val="solid"/>
                      <a:round/>
                      <a:headEnd type="none" w="med" len="med"/>
                      <a:tailEnd type="none" w="med" len="med"/>
                    </a:lnR>
                    <a:lnT w="9525" cap="flat" cmpd="sng" algn="ctr">
                      <a:solidFill>
                        <a:srgbClr val="E2E2E2"/>
                      </a:solidFill>
                      <a:prstDash val="solid"/>
                      <a:round/>
                      <a:headEnd type="none" w="med" len="med"/>
                      <a:tailEnd type="none" w="med" len="med"/>
                    </a:lnT>
                    <a:lnB w="9525" cap="flat" cmpd="sng" algn="ctr">
                      <a:solidFill>
                        <a:srgbClr val="E2E2E2"/>
                      </a:solidFill>
                      <a:prstDash val="solid"/>
                      <a:round/>
                      <a:headEnd type="none" w="med" len="med"/>
                      <a:tailEnd type="none" w="med" len="med"/>
                    </a:lnB>
                    <a:solidFill>
                      <a:srgbClr val="FFFFFF"/>
                    </a:solidFill>
                  </a:tcPr>
                </a:tc>
              </a:tr>
            </a:tbl>
          </a:graphicData>
        </a:graphic>
      </p:graphicFrame>
    </p:spTree>
    <p:extLst>
      <p:ext uri="{BB962C8B-B14F-4D97-AF65-F5344CB8AC3E}">
        <p14:creationId xmlns:p14="http://schemas.microsoft.com/office/powerpoint/2010/main" xmlns="" val="2030558670"/>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Times New Roman" pitchFamily="18" charset="0"/>
                <a:cs typeface="Times New Roman" pitchFamily="18" charset="0"/>
              </a:rPr>
              <a:t>Reactions in setting of Cement</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a:xfrm>
            <a:off x="457200" y="1371600"/>
            <a:ext cx="8229600" cy="5105400"/>
          </a:xfrm>
        </p:spPr>
        <p:txBody>
          <a:bodyPr>
            <a:normAutofit fontScale="85000" lnSpcReduction="20000"/>
          </a:bodyPr>
          <a:lstStyle/>
          <a:p>
            <a:pPr algn="just">
              <a:lnSpc>
                <a:spcPct val="160000"/>
              </a:lnSpc>
            </a:pPr>
            <a:r>
              <a:rPr lang="en-US" dirty="0" smtClean="0">
                <a:latin typeface="Times New Roman" pitchFamily="18" charset="0"/>
                <a:cs typeface="Times New Roman" pitchFamily="18" charset="0"/>
              </a:rPr>
              <a:t>Setting is defined as stiffening of the original plastic mass due to initial gel formation. Hardening is development of strength due to crystallization.</a:t>
            </a:r>
          </a:p>
          <a:p>
            <a:pPr algn="just">
              <a:lnSpc>
                <a:spcPct val="160000"/>
              </a:lnSpc>
            </a:pPr>
            <a:r>
              <a:rPr lang="en-US" dirty="0" smtClean="0">
                <a:latin typeface="Times New Roman" pitchFamily="18" charset="0"/>
                <a:cs typeface="Times New Roman" pitchFamily="18" charset="0"/>
              </a:rPr>
              <a:t>After setting, hardening starts due to the gradual process of crystallization in the interior of the mass. The strength developed by cement paste at any time, depends upon the amount of gel formed and the extend of crystallization.</a:t>
            </a:r>
          </a:p>
          <a:p>
            <a:endParaRPr lang="en-US" dirty="0" smtClean="0"/>
          </a:p>
          <a:p>
            <a:endParaRPr lang="en-US" dirty="0"/>
          </a:p>
        </p:txBody>
      </p:sp>
    </p:spTree>
    <p:extLst>
      <p:ext uri="{BB962C8B-B14F-4D97-AF65-F5344CB8AC3E}">
        <p14:creationId xmlns:p14="http://schemas.microsoft.com/office/powerpoint/2010/main" xmlns="" val="187078211"/>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6172200"/>
          </a:xfrm>
        </p:spPr>
        <p:txBody>
          <a:bodyPr>
            <a:normAutofit lnSpcReduction="10000"/>
          </a:bodyPr>
          <a:lstStyle/>
          <a:p>
            <a:pPr>
              <a:lnSpc>
                <a:spcPct val="150000"/>
              </a:lnSpc>
            </a:pPr>
            <a:r>
              <a:rPr lang="en-US" sz="2400" dirty="0" smtClean="0">
                <a:latin typeface="Times New Roman" pitchFamily="18" charset="0"/>
                <a:cs typeface="Times New Roman" pitchFamily="18" charset="0"/>
              </a:rPr>
              <a:t>Initial setting of cement paste is mainly due to the hydration of </a:t>
            </a:r>
            <a:r>
              <a:rPr lang="en-US" sz="2400" dirty="0" err="1" smtClean="0">
                <a:latin typeface="Times New Roman" pitchFamily="18" charset="0"/>
                <a:cs typeface="Times New Roman" pitchFamily="18" charset="0"/>
              </a:rPr>
              <a:t>tricalcium</a:t>
            </a:r>
            <a:r>
              <a:rPr lang="en-US" sz="2400" dirty="0" smtClean="0">
                <a:latin typeface="Times New Roman" pitchFamily="18" charset="0"/>
                <a:cs typeface="Times New Roman" pitchFamily="18" charset="0"/>
              </a:rPr>
              <a:t> aluminate (C3A) and gel formation of </a:t>
            </a:r>
            <a:r>
              <a:rPr lang="en-US" sz="2400" dirty="0" err="1" smtClean="0">
                <a:latin typeface="Times New Roman" pitchFamily="18" charset="0"/>
                <a:cs typeface="Times New Roman" pitchFamily="18" charset="0"/>
              </a:rPr>
              <a:t>tetracalcium</a:t>
            </a:r>
            <a:r>
              <a:rPr lang="en-US" sz="2400" dirty="0" smtClean="0">
                <a:latin typeface="Times New Roman" pitchFamily="18" charset="0"/>
                <a:cs typeface="Times New Roman" pitchFamily="18" charset="0"/>
              </a:rPr>
              <a:t>.</a:t>
            </a:r>
          </a:p>
          <a:p>
            <a:pPr>
              <a:lnSpc>
                <a:spcPct val="150000"/>
              </a:lnSpc>
            </a:pPr>
            <a:r>
              <a:rPr lang="en-US" sz="2400" dirty="0" smtClean="0">
                <a:latin typeface="Times New Roman" pitchFamily="18" charset="0"/>
                <a:cs typeface="Times New Roman" pitchFamily="18" charset="0"/>
              </a:rPr>
              <a:t>3CaOAl</a:t>
            </a:r>
            <a:r>
              <a:rPr lang="en-US" sz="2400" baseline="-25000" dirty="0" smtClean="0">
                <a:latin typeface="Times New Roman" pitchFamily="18" charset="0"/>
                <a:cs typeface="Times New Roman" pitchFamily="18" charset="0"/>
              </a:rPr>
              <a:t>2</a:t>
            </a:r>
            <a:r>
              <a:rPr lang="en-US" sz="2400" dirty="0" smtClean="0">
                <a:latin typeface="Times New Roman" pitchFamily="18" charset="0"/>
                <a:cs typeface="Times New Roman" pitchFamily="18" charset="0"/>
              </a:rPr>
              <a:t>O</a:t>
            </a:r>
            <a:r>
              <a:rPr lang="en-US" sz="2400" baseline="-25000" dirty="0" smtClean="0">
                <a:latin typeface="Times New Roman" pitchFamily="18" charset="0"/>
                <a:cs typeface="Times New Roman" pitchFamily="18" charset="0"/>
              </a:rPr>
              <a:t>3</a:t>
            </a:r>
            <a:r>
              <a:rPr lang="en-US" sz="2400" dirty="0" smtClean="0">
                <a:latin typeface="Times New Roman" pitchFamily="18" charset="0"/>
                <a:cs typeface="Times New Roman" pitchFamily="18" charset="0"/>
              </a:rPr>
              <a:t> +  6H</a:t>
            </a:r>
            <a:r>
              <a:rPr lang="en-US" sz="2400" baseline="-25000" dirty="0" smtClean="0">
                <a:latin typeface="Times New Roman" pitchFamily="18" charset="0"/>
                <a:cs typeface="Times New Roman" pitchFamily="18" charset="0"/>
              </a:rPr>
              <a:t>2</a:t>
            </a:r>
            <a:r>
              <a:rPr lang="en-US" sz="2400" dirty="0" smtClean="0">
                <a:latin typeface="Times New Roman" pitchFamily="18" charset="0"/>
                <a:cs typeface="Times New Roman" pitchFamily="18" charset="0"/>
              </a:rPr>
              <a:t>O  →  CaOAl</a:t>
            </a:r>
            <a:r>
              <a:rPr lang="en-US" sz="2400" baseline="-25000" dirty="0" smtClean="0">
                <a:latin typeface="Times New Roman" pitchFamily="18" charset="0"/>
                <a:cs typeface="Times New Roman" pitchFamily="18" charset="0"/>
              </a:rPr>
              <a:t>2</a:t>
            </a:r>
            <a:r>
              <a:rPr lang="en-US" sz="2400" dirty="0" smtClean="0">
                <a:latin typeface="Times New Roman" pitchFamily="18" charset="0"/>
                <a:cs typeface="Times New Roman" pitchFamily="18" charset="0"/>
              </a:rPr>
              <a:t>O</a:t>
            </a:r>
            <a:r>
              <a:rPr lang="en-US" sz="2400" baseline="-25000" dirty="0" smtClean="0">
                <a:latin typeface="Times New Roman" pitchFamily="18" charset="0"/>
                <a:cs typeface="Times New Roman" pitchFamily="18" charset="0"/>
              </a:rPr>
              <a:t>3</a:t>
            </a:r>
            <a:r>
              <a:rPr lang="en-US" sz="2400" dirty="0" smtClean="0">
                <a:latin typeface="Times New Roman" pitchFamily="18" charset="0"/>
                <a:cs typeface="Times New Roman" pitchFamily="18" charset="0"/>
              </a:rPr>
              <a:t>.6H</a:t>
            </a:r>
            <a:r>
              <a:rPr lang="en-US" sz="2400" baseline="-25000" dirty="0" smtClean="0">
                <a:latin typeface="Times New Roman" pitchFamily="18" charset="0"/>
                <a:cs typeface="Times New Roman" pitchFamily="18" charset="0"/>
              </a:rPr>
              <a:t>2</a:t>
            </a:r>
            <a:r>
              <a:rPr lang="en-US" sz="2400" dirty="0" smtClean="0">
                <a:latin typeface="Times New Roman" pitchFamily="18" charset="0"/>
                <a:cs typeface="Times New Roman" pitchFamily="18" charset="0"/>
              </a:rPr>
              <a:t>0 +  880KJ/kg</a:t>
            </a:r>
          </a:p>
          <a:p>
            <a:pPr>
              <a:lnSpc>
                <a:spcPct val="150000"/>
              </a:lnSpc>
            </a:pPr>
            <a:r>
              <a:rPr lang="en-US" sz="2400" dirty="0" err="1" smtClean="0">
                <a:latin typeface="Times New Roman" pitchFamily="18" charset="0"/>
                <a:cs typeface="Times New Roman" pitchFamily="18" charset="0"/>
              </a:rPr>
              <a:t>Tricalcium</a:t>
            </a:r>
            <a:r>
              <a:rPr lang="en-US" sz="2400" dirty="0" smtClean="0">
                <a:latin typeface="Times New Roman" pitchFamily="18" charset="0"/>
                <a:cs typeface="Times New Roman" pitchFamily="18" charset="0"/>
              </a:rPr>
              <a:t> aluminate hydrated </a:t>
            </a:r>
            <a:r>
              <a:rPr lang="en-US" sz="2400" dirty="0" err="1" smtClean="0">
                <a:latin typeface="Times New Roman" pitchFamily="18" charset="0"/>
                <a:cs typeface="Times New Roman" pitchFamily="18" charset="0"/>
              </a:rPr>
              <a:t>tricalcium</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alumionate</a:t>
            </a:r>
            <a:endParaRPr lang="en-US" sz="2400" dirty="0" smtClean="0">
              <a:latin typeface="Times New Roman" pitchFamily="18" charset="0"/>
              <a:cs typeface="Times New Roman" pitchFamily="18" charset="0"/>
            </a:endParaRPr>
          </a:p>
          <a:p>
            <a:pPr>
              <a:lnSpc>
                <a:spcPct val="150000"/>
              </a:lnSpc>
            </a:pPr>
            <a:r>
              <a:rPr lang="en-US" sz="2400" dirty="0" smtClean="0">
                <a:latin typeface="Times New Roman" pitchFamily="18" charset="0"/>
                <a:cs typeface="Times New Roman" pitchFamily="18" charset="0"/>
              </a:rPr>
              <a:t>4CaO.Al</a:t>
            </a:r>
            <a:r>
              <a:rPr lang="en-US" sz="2400" baseline="-25000" dirty="0" smtClean="0">
                <a:latin typeface="Times New Roman" pitchFamily="18" charset="0"/>
                <a:cs typeface="Times New Roman" pitchFamily="18" charset="0"/>
              </a:rPr>
              <a:t>2</a:t>
            </a:r>
            <a:r>
              <a:rPr lang="en-US" sz="2400" dirty="0" smtClean="0">
                <a:latin typeface="Times New Roman" pitchFamily="18" charset="0"/>
                <a:cs typeface="Times New Roman" pitchFamily="18" charset="0"/>
              </a:rPr>
              <a:t>O</a:t>
            </a:r>
            <a:r>
              <a:rPr lang="en-US" sz="2400" baseline="-25000" dirty="0" smtClean="0">
                <a:latin typeface="Times New Roman" pitchFamily="18" charset="0"/>
                <a:cs typeface="Times New Roman" pitchFamily="18" charset="0"/>
              </a:rPr>
              <a:t>3</a:t>
            </a:r>
            <a:r>
              <a:rPr lang="en-US" sz="2400" dirty="0" smtClean="0">
                <a:latin typeface="Times New Roman" pitchFamily="18" charset="0"/>
                <a:cs typeface="Times New Roman" pitchFamily="18" charset="0"/>
              </a:rPr>
              <a:t>.Fe</a:t>
            </a:r>
            <a:r>
              <a:rPr lang="en-US" sz="2400" baseline="-25000" dirty="0" smtClean="0">
                <a:latin typeface="Times New Roman" pitchFamily="18" charset="0"/>
                <a:cs typeface="Times New Roman" pitchFamily="18" charset="0"/>
              </a:rPr>
              <a:t>2</a:t>
            </a:r>
            <a:r>
              <a:rPr lang="en-US" sz="2400" dirty="0" smtClean="0">
                <a:latin typeface="Times New Roman" pitchFamily="18" charset="0"/>
                <a:cs typeface="Times New Roman" pitchFamily="18" charset="0"/>
              </a:rPr>
              <a:t>O</a:t>
            </a:r>
            <a:r>
              <a:rPr lang="en-US" sz="2400" baseline="-25000" dirty="0" smtClean="0">
                <a:latin typeface="Times New Roman" pitchFamily="18" charset="0"/>
                <a:cs typeface="Times New Roman" pitchFamily="18" charset="0"/>
              </a:rPr>
              <a:t>3</a:t>
            </a:r>
            <a:r>
              <a:rPr lang="en-US" sz="2400" dirty="0" smtClean="0">
                <a:latin typeface="Times New Roman" pitchFamily="18" charset="0"/>
                <a:cs typeface="Times New Roman" pitchFamily="18" charset="0"/>
              </a:rPr>
              <a:t> +H</a:t>
            </a:r>
            <a:r>
              <a:rPr lang="en-US" sz="2400" baseline="-25000" dirty="0" smtClean="0">
                <a:latin typeface="Times New Roman" pitchFamily="18" charset="0"/>
                <a:cs typeface="Times New Roman" pitchFamily="18" charset="0"/>
              </a:rPr>
              <a:t>2</a:t>
            </a:r>
            <a:r>
              <a:rPr lang="en-US" sz="2400" dirty="0" smtClean="0">
                <a:latin typeface="Times New Roman" pitchFamily="18" charset="0"/>
                <a:cs typeface="Times New Roman" pitchFamily="18" charset="0"/>
              </a:rPr>
              <a:t>O →3CaO.Al</a:t>
            </a:r>
            <a:r>
              <a:rPr lang="en-US" sz="2400" baseline="-25000" dirty="0" smtClean="0">
                <a:latin typeface="Times New Roman" pitchFamily="18" charset="0"/>
                <a:cs typeface="Times New Roman" pitchFamily="18" charset="0"/>
              </a:rPr>
              <a:t>2</a:t>
            </a:r>
            <a:r>
              <a:rPr lang="en-US" sz="2400" dirty="0" smtClean="0">
                <a:latin typeface="Times New Roman" pitchFamily="18" charset="0"/>
                <a:cs typeface="Times New Roman" pitchFamily="18" charset="0"/>
              </a:rPr>
              <a:t>O</a:t>
            </a:r>
            <a:r>
              <a:rPr lang="en-US" sz="2400" baseline="-25000" dirty="0" smtClean="0">
                <a:latin typeface="Times New Roman" pitchFamily="18" charset="0"/>
                <a:cs typeface="Times New Roman" pitchFamily="18" charset="0"/>
              </a:rPr>
              <a:t>3</a:t>
            </a:r>
            <a:r>
              <a:rPr lang="en-US" sz="2400" dirty="0" smtClean="0">
                <a:latin typeface="Times New Roman" pitchFamily="18" charset="0"/>
                <a:cs typeface="Times New Roman" pitchFamily="18" charset="0"/>
              </a:rPr>
              <a:t>.6H</a:t>
            </a:r>
            <a:r>
              <a:rPr lang="en-US" sz="2400" baseline="-25000" dirty="0" smtClean="0">
                <a:latin typeface="Times New Roman" pitchFamily="18" charset="0"/>
                <a:cs typeface="Times New Roman" pitchFamily="18" charset="0"/>
              </a:rPr>
              <a:t>2</a:t>
            </a:r>
            <a:r>
              <a:rPr lang="en-US" sz="2400" dirty="0" smtClean="0">
                <a:latin typeface="Times New Roman" pitchFamily="18" charset="0"/>
                <a:cs typeface="Times New Roman" pitchFamily="18" charset="0"/>
              </a:rPr>
              <a:t>O + CaO.Fe</a:t>
            </a:r>
            <a:r>
              <a:rPr lang="en-US" sz="2400" baseline="-25000" dirty="0" smtClean="0">
                <a:latin typeface="Times New Roman" pitchFamily="18" charset="0"/>
                <a:cs typeface="Times New Roman" pitchFamily="18" charset="0"/>
              </a:rPr>
              <a:t>2</a:t>
            </a:r>
            <a:r>
              <a:rPr lang="en-US" sz="2400" dirty="0" smtClean="0">
                <a:latin typeface="Times New Roman" pitchFamily="18" charset="0"/>
                <a:cs typeface="Times New Roman" pitchFamily="18" charset="0"/>
              </a:rPr>
              <a:t>O</a:t>
            </a:r>
            <a:r>
              <a:rPr lang="en-US" sz="2400" baseline="-25000" dirty="0" smtClean="0">
                <a:latin typeface="Times New Roman" pitchFamily="18" charset="0"/>
                <a:cs typeface="Times New Roman" pitchFamily="18" charset="0"/>
              </a:rPr>
              <a:t>3</a:t>
            </a:r>
            <a:r>
              <a:rPr lang="en-US" sz="2400" dirty="0" smtClean="0">
                <a:latin typeface="Times New Roman" pitchFamily="18" charset="0"/>
                <a:cs typeface="Times New Roman" pitchFamily="18" charset="0"/>
              </a:rPr>
              <a:t>.H</a:t>
            </a:r>
            <a:r>
              <a:rPr lang="en-US" sz="2400" baseline="-25000" dirty="0" smtClean="0">
                <a:latin typeface="Times New Roman" pitchFamily="18" charset="0"/>
                <a:cs typeface="Times New Roman" pitchFamily="18" charset="0"/>
              </a:rPr>
              <a:t>2</a:t>
            </a:r>
            <a:r>
              <a:rPr lang="en-US" sz="2400" dirty="0" smtClean="0">
                <a:latin typeface="Times New Roman" pitchFamily="18" charset="0"/>
                <a:cs typeface="Times New Roman" pitchFamily="18" charset="0"/>
              </a:rPr>
              <a:t>O +  420KJ/kg</a:t>
            </a:r>
          </a:p>
          <a:p>
            <a:pPr>
              <a:lnSpc>
                <a:spcPct val="150000"/>
              </a:lnSpc>
            </a:pPr>
            <a:r>
              <a:rPr lang="en-US" sz="2400" dirty="0" err="1">
                <a:latin typeface="Times New Roman" pitchFamily="18" charset="0"/>
                <a:cs typeface="Times New Roman" pitchFamily="18" charset="0"/>
              </a:rPr>
              <a:t>Dicalcium</a:t>
            </a:r>
            <a:r>
              <a:rPr lang="en-US" sz="2400" dirty="0">
                <a:latin typeface="Times New Roman" pitchFamily="18" charset="0"/>
                <a:cs typeface="Times New Roman" pitchFamily="18" charset="0"/>
              </a:rPr>
              <a:t> silicate starts hydrolyzing to </a:t>
            </a:r>
            <a:r>
              <a:rPr lang="en-US" sz="2400" dirty="0" err="1">
                <a:latin typeface="Times New Roman" pitchFamily="18" charset="0"/>
                <a:cs typeface="Times New Roman" pitchFamily="18" charset="0"/>
              </a:rPr>
              <a:t>tabermonite</a:t>
            </a:r>
            <a:r>
              <a:rPr lang="en-US" sz="2400" dirty="0">
                <a:latin typeface="Times New Roman" pitchFamily="18" charset="0"/>
                <a:cs typeface="Times New Roman" pitchFamily="18" charset="0"/>
              </a:rPr>
              <a:t> gel (which Possesses a very high surface area and thus, very high adhesive property) which also contributes to initial setting.</a:t>
            </a:r>
          </a:p>
          <a:p>
            <a:pPr>
              <a:lnSpc>
                <a:spcPct val="150000"/>
              </a:lnSpc>
            </a:pPr>
            <a:r>
              <a:rPr lang="en-US" sz="2400" dirty="0">
                <a:latin typeface="Times New Roman" pitchFamily="18" charset="0"/>
                <a:cs typeface="Times New Roman" pitchFamily="18" charset="0"/>
              </a:rPr>
              <a:t>2[2CaO.SiO</a:t>
            </a:r>
            <a:r>
              <a:rPr lang="en-US" sz="2400" baseline="-25000" dirty="0">
                <a:latin typeface="Times New Roman" pitchFamily="18" charset="0"/>
                <a:cs typeface="Times New Roman" pitchFamily="18" charset="0"/>
              </a:rPr>
              <a:t>2</a:t>
            </a:r>
            <a:r>
              <a:rPr lang="en-US" sz="2400" dirty="0">
                <a:latin typeface="Times New Roman" pitchFamily="18" charset="0"/>
                <a:cs typeface="Times New Roman" pitchFamily="18" charset="0"/>
              </a:rPr>
              <a:t>] </a:t>
            </a:r>
            <a:r>
              <a:rPr lang="en-US" sz="2400" dirty="0" smtClean="0">
                <a:latin typeface="Times New Roman" pitchFamily="18" charset="0"/>
                <a:cs typeface="Times New Roman" pitchFamily="18" charset="0"/>
              </a:rPr>
              <a:t>+ 4H</a:t>
            </a:r>
            <a:r>
              <a:rPr lang="en-US" sz="2400" baseline="-25000" dirty="0" smtClean="0">
                <a:latin typeface="Times New Roman" pitchFamily="18" charset="0"/>
                <a:cs typeface="Times New Roman" pitchFamily="18" charset="0"/>
              </a:rPr>
              <a:t>2</a:t>
            </a:r>
            <a:r>
              <a:rPr lang="en-US" sz="2400" dirty="0" smtClean="0">
                <a:latin typeface="Times New Roman" pitchFamily="18" charset="0"/>
                <a:cs typeface="Times New Roman" pitchFamily="18" charset="0"/>
              </a:rPr>
              <a:t>O </a:t>
            </a:r>
            <a:r>
              <a:rPr lang="en-US" sz="2400" dirty="0">
                <a:latin typeface="Times New Roman" pitchFamily="18" charset="0"/>
                <a:cs typeface="Times New Roman" pitchFamily="18" charset="0"/>
              </a:rPr>
              <a:t>→ 3CaO.SiO</a:t>
            </a:r>
            <a:r>
              <a:rPr lang="en-US" sz="2400" baseline="-25000" dirty="0">
                <a:latin typeface="Times New Roman" pitchFamily="18" charset="0"/>
                <a:cs typeface="Times New Roman" pitchFamily="18" charset="0"/>
              </a:rPr>
              <a:t>2</a:t>
            </a:r>
            <a:r>
              <a:rPr lang="en-US" sz="2400" dirty="0">
                <a:latin typeface="Times New Roman" pitchFamily="18" charset="0"/>
                <a:cs typeface="Times New Roman" pitchFamily="18" charset="0"/>
              </a:rPr>
              <a:t>.6H</a:t>
            </a:r>
            <a:r>
              <a:rPr lang="en-US" sz="2400" baseline="-25000" dirty="0">
                <a:latin typeface="Times New Roman" pitchFamily="18" charset="0"/>
                <a:cs typeface="Times New Roman" pitchFamily="18" charset="0"/>
              </a:rPr>
              <a:t>2</a:t>
            </a:r>
            <a:r>
              <a:rPr lang="en-US" sz="2400" dirty="0">
                <a:latin typeface="Times New Roman" pitchFamily="18" charset="0"/>
                <a:cs typeface="Times New Roman" pitchFamily="18" charset="0"/>
              </a:rPr>
              <a:t>O+Ca(OH)</a:t>
            </a:r>
            <a:r>
              <a:rPr lang="en-US" sz="2400" baseline="-25000" dirty="0">
                <a:latin typeface="Times New Roman" pitchFamily="18" charset="0"/>
                <a:cs typeface="Times New Roman" pitchFamily="18" charset="0"/>
              </a:rPr>
              <a:t>2</a:t>
            </a:r>
            <a:r>
              <a:rPr lang="en-US" sz="2400" dirty="0">
                <a:latin typeface="Times New Roman" pitchFamily="18" charset="0"/>
                <a:cs typeface="Times New Roman" pitchFamily="18" charset="0"/>
              </a:rPr>
              <a:t> + 250KJ/Kg</a:t>
            </a:r>
          </a:p>
          <a:p>
            <a:pPr>
              <a:lnSpc>
                <a:spcPct val="150000"/>
              </a:lnSpc>
            </a:pPr>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xmlns="" val="396924478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5745163"/>
          </a:xfrm>
        </p:spPr>
        <p:txBody>
          <a:bodyPr>
            <a:normAutofit lnSpcReduction="10000"/>
          </a:bodyPr>
          <a:lstStyle/>
          <a:p>
            <a:pPr marL="0" indent="0" algn="just">
              <a:buNone/>
            </a:pPr>
            <a:r>
              <a:rPr lang="en-US" b="1" dirty="0">
                <a:latin typeface="Times New Roman" pitchFamily="18" charset="0"/>
                <a:cs typeface="Times New Roman" pitchFamily="18" charset="0"/>
              </a:rPr>
              <a:t>Silica</a:t>
            </a:r>
            <a:r>
              <a:rPr lang="en-US" dirty="0">
                <a:latin typeface="Times New Roman" pitchFamily="18" charset="0"/>
                <a:cs typeface="Times New Roman" pitchFamily="18" charset="0"/>
              </a:rPr>
              <a:t>: </a:t>
            </a:r>
            <a:endParaRPr lang="en-US" dirty="0" smtClean="0">
              <a:latin typeface="Times New Roman" pitchFamily="18" charset="0"/>
              <a:cs typeface="Times New Roman" pitchFamily="18" charset="0"/>
            </a:endParaRPr>
          </a:p>
          <a:p>
            <a:pPr algn="just">
              <a:lnSpc>
                <a:spcPct val="150000"/>
              </a:lnSpc>
            </a:pPr>
            <a:r>
              <a:rPr lang="en-US" dirty="0" smtClean="0">
                <a:latin typeface="Times New Roman" pitchFamily="18" charset="0"/>
                <a:cs typeface="Times New Roman" pitchFamily="18" charset="0"/>
              </a:rPr>
              <a:t>Silicon </a:t>
            </a:r>
            <a:r>
              <a:rPr lang="en-US" dirty="0">
                <a:latin typeface="Times New Roman" pitchFamily="18" charset="0"/>
                <a:cs typeface="Times New Roman" pitchFamily="18" charset="0"/>
              </a:rPr>
              <a:t>dioxide is known as silica, chemical formula SiO</a:t>
            </a:r>
            <a:r>
              <a:rPr lang="en-US" baseline="-25000" dirty="0">
                <a:latin typeface="Times New Roman" pitchFamily="18" charset="0"/>
                <a:cs typeface="Times New Roman" pitchFamily="18" charset="0"/>
              </a:rPr>
              <a:t>2</a:t>
            </a:r>
            <a:r>
              <a:rPr lang="en-US" dirty="0">
                <a:latin typeface="Times New Roman" pitchFamily="18" charset="0"/>
                <a:cs typeface="Times New Roman" pitchFamily="18" charset="0"/>
              </a:rPr>
              <a:t>.A sufficient quantity of silica should be present in cement to </a:t>
            </a:r>
            <a:r>
              <a:rPr lang="en-US" dirty="0" err="1">
                <a:latin typeface="Times New Roman" pitchFamily="18" charset="0"/>
                <a:cs typeface="Times New Roman" pitchFamily="18" charset="0"/>
              </a:rPr>
              <a:t>dicalcium</a:t>
            </a:r>
            <a:r>
              <a:rPr lang="en-US" dirty="0">
                <a:latin typeface="Times New Roman" pitchFamily="18" charset="0"/>
                <a:cs typeface="Times New Roman" pitchFamily="18" charset="0"/>
              </a:rPr>
              <a:t> and </a:t>
            </a:r>
            <a:r>
              <a:rPr lang="en-US" dirty="0" err="1">
                <a:latin typeface="Times New Roman" pitchFamily="18" charset="0"/>
                <a:cs typeface="Times New Roman" pitchFamily="18" charset="0"/>
              </a:rPr>
              <a:t>tricalcium</a:t>
            </a:r>
            <a:r>
              <a:rPr lang="en-US" dirty="0">
                <a:latin typeface="Times New Roman" pitchFamily="18" charset="0"/>
                <a:cs typeface="Times New Roman" pitchFamily="18" charset="0"/>
              </a:rPr>
              <a:t> silicate.</a:t>
            </a:r>
          </a:p>
          <a:p>
            <a:pPr algn="just">
              <a:lnSpc>
                <a:spcPct val="150000"/>
              </a:lnSpc>
            </a:pPr>
            <a:r>
              <a:rPr lang="en-US" dirty="0">
                <a:latin typeface="Times New Roman" pitchFamily="18" charset="0"/>
                <a:cs typeface="Times New Roman" pitchFamily="18" charset="0"/>
              </a:rPr>
              <a:t>Silica imparts strength to cement.</a:t>
            </a:r>
          </a:p>
          <a:p>
            <a:pPr algn="just">
              <a:lnSpc>
                <a:spcPct val="150000"/>
              </a:lnSpc>
            </a:pPr>
            <a:r>
              <a:rPr lang="en-US" dirty="0">
                <a:latin typeface="Times New Roman" pitchFamily="18" charset="0"/>
                <a:cs typeface="Times New Roman" pitchFamily="18" charset="0"/>
              </a:rPr>
              <a:t>Silica usually presents to the extent of about 30 percent cement.</a:t>
            </a:r>
          </a:p>
          <a:p>
            <a:pPr algn="just"/>
            <a:endParaRPr lang="hi-IN" dirty="0">
              <a:latin typeface="Times New Roman" pitchFamily="18" charset="0"/>
            </a:endParaRPr>
          </a:p>
        </p:txBody>
      </p:sp>
    </p:spTree>
    <p:extLst>
      <p:ext uri="{BB962C8B-B14F-4D97-AF65-F5344CB8AC3E}">
        <p14:creationId xmlns:p14="http://schemas.microsoft.com/office/powerpoint/2010/main" xmlns="" val="342054454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50837"/>
            <a:ext cx="8229600" cy="6202363"/>
          </a:xfrm>
        </p:spPr>
        <p:txBody>
          <a:bodyPr>
            <a:normAutofit fontScale="55000" lnSpcReduction="20000"/>
          </a:bodyPr>
          <a:lstStyle/>
          <a:p>
            <a:pPr algn="just">
              <a:lnSpc>
                <a:spcPct val="170000"/>
              </a:lnSpc>
            </a:pPr>
            <a:r>
              <a:rPr lang="en-US" dirty="0" err="1" smtClean="0">
                <a:latin typeface="Times New Roman" pitchFamily="18" charset="0"/>
                <a:cs typeface="Times New Roman" pitchFamily="18" charset="0"/>
              </a:rPr>
              <a:t>Dicalcium</a:t>
            </a:r>
            <a:r>
              <a:rPr lang="en-US" dirty="0" smtClean="0">
                <a:latin typeface="Times New Roman" pitchFamily="18" charset="0"/>
                <a:cs typeface="Times New Roman" pitchFamily="18" charset="0"/>
              </a:rPr>
              <a:t> silicate </a:t>
            </a:r>
            <a:r>
              <a:rPr lang="en-US" dirty="0" err="1" smtClean="0">
                <a:latin typeface="Times New Roman" pitchFamily="18" charset="0"/>
                <a:cs typeface="Times New Roman" pitchFamily="18" charset="0"/>
              </a:rPr>
              <a:t>Termonite</a:t>
            </a:r>
            <a:r>
              <a:rPr lang="en-US" dirty="0" smtClean="0">
                <a:latin typeface="Times New Roman" pitchFamily="18" charset="0"/>
                <a:cs typeface="Times New Roman" pitchFamily="18" charset="0"/>
              </a:rPr>
              <a:t> gel </a:t>
            </a:r>
            <a:r>
              <a:rPr lang="en-US" dirty="0" err="1" smtClean="0">
                <a:latin typeface="Times New Roman" pitchFamily="18" charset="0"/>
                <a:cs typeface="Times New Roman" pitchFamily="18" charset="0"/>
              </a:rPr>
              <a:t>Crystalled</a:t>
            </a:r>
            <a:r>
              <a:rPr lang="en-US" dirty="0" smtClean="0">
                <a:latin typeface="Times New Roman" pitchFamily="18" charset="0"/>
                <a:cs typeface="Times New Roman" pitchFamily="18" charset="0"/>
              </a:rPr>
              <a:t> calcium hydroxide.</a:t>
            </a:r>
          </a:p>
          <a:p>
            <a:pPr algn="just">
              <a:lnSpc>
                <a:spcPct val="170000"/>
              </a:lnSpc>
            </a:pPr>
            <a:r>
              <a:rPr lang="en-US" dirty="0" smtClean="0">
                <a:latin typeface="Times New Roman" pitchFamily="18" charset="0"/>
                <a:cs typeface="Times New Roman" pitchFamily="18" charset="0"/>
              </a:rPr>
              <a:t>Final setting and hardening of cement paste is due to the formation of </a:t>
            </a:r>
            <a:r>
              <a:rPr lang="en-US" dirty="0" err="1" smtClean="0">
                <a:latin typeface="Times New Roman" pitchFamily="18" charset="0"/>
                <a:cs typeface="Times New Roman" pitchFamily="18" charset="0"/>
              </a:rPr>
              <a:t>termoite</a:t>
            </a:r>
            <a:r>
              <a:rPr lang="en-US" dirty="0" smtClean="0">
                <a:latin typeface="Times New Roman" pitchFamily="18" charset="0"/>
                <a:cs typeface="Times New Roman" pitchFamily="18" charset="0"/>
              </a:rPr>
              <a:t> gel plus crystallization of calcium hydroxide and hydrated </a:t>
            </a:r>
            <a:r>
              <a:rPr lang="en-US" dirty="0" err="1" smtClean="0">
                <a:latin typeface="Times New Roman" pitchFamily="18" charset="0"/>
                <a:cs typeface="Times New Roman" pitchFamily="18" charset="0"/>
              </a:rPr>
              <a:t>tricalcium</a:t>
            </a:r>
            <a:r>
              <a:rPr lang="en-US" dirty="0" smtClean="0">
                <a:latin typeface="Times New Roman" pitchFamily="18" charset="0"/>
                <a:cs typeface="Times New Roman" pitchFamily="18" charset="0"/>
              </a:rPr>
              <a:t> aluminate.</a:t>
            </a:r>
          </a:p>
          <a:p>
            <a:pPr algn="just">
              <a:lnSpc>
                <a:spcPct val="170000"/>
              </a:lnSpc>
            </a:pPr>
            <a:r>
              <a:rPr lang="en-US" dirty="0" smtClean="0">
                <a:latin typeface="Times New Roman" pitchFamily="18" charset="0"/>
                <a:cs typeface="Times New Roman" pitchFamily="18" charset="0"/>
              </a:rPr>
              <a:t>2[2CaO.SiO</a:t>
            </a:r>
            <a:r>
              <a:rPr lang="en-US" baseline="-25000" dirty="0" smtClean="0">
                <a:latin typeface="Times New Roman" pitchFamily="18" charset="0"/>
                <a:cs typeface="Times New Roman" pitchFamily="18" charset="0"/>
              </a:rPr>
              <a:t>2</a:t>
            </a:r>
            <a:r>
              <a:rPr lang="en-US" dirty="0" smtClean="0">
                <a:latin typeface="Times New Roman" pitchFamily="18" charset="0"/>
                <a:cs typeface="Times New Roman" pitchFamily="18" charset="0"/>
              </a:rPr>
              <a:t>] +6H</a:t>
            </a:r>
            <a:r>
              <a:rPr lang="en-US" baseline="-25000" dirty="0" smtClean="0">
                <a:latin typeface="Times New Roman" pitchFamily="18" charset="0"/>
                <a:cs typeface="Times New Roman" pitchFamily="18" charset="0"/>
              </a:rPr>
              <a:t>2</a:t>
            </a:r>
            <a:r>
              <a:rPr lang="en-US" dirty="0" smtClean="0">
                <a:latin typeface="Times New Roman" pitchFamily="18" charset="0"/>
                <a:cs typeface="Times New Roman" pitchFamily="18" charset="0"/>
              </a:rPr>
              <a:t>O    →  3CaO.2SiO</a:t>
            </a:r>
            <a:r>
              <a:rPr lang="en-US" baseline="-25000" dirty="0" smtClean="0">
                <a:latin typeface="Times New Roman" pitchFamily="18" charset="0"/>
                <a:cs typeface="Times New Roman" pitchFamily="18" charset="0"/>
              </a:rPr>
              <a:t>2</a:t>
            </a:r>
            <a:r>
              <a:rPr lang="en-US" dirty="0" smtClean="0">
                <a:latin typeface="Times New Roman" pitchFamily="18" charset="0"/>
                <a:cs typeface="Times New Roman" pitchFamily="18" charset="0"/>
              </a:rPr>
              <a:t>.3H</a:t>
            </a:r>
            <a:r>
              <a:rPr lang="en-US" baseline="-25000" dirty="0" smtClean="0">
                <a:latin typeface="Times New Roman" pitchFamily="18" charset="0"/>
                <a:cs typeface="Times New Roman" pitchFamily="18" charset="0"/>
              </a:rPr>
              <a:t>2</a:t>
            </a:r>
            <a:r>
              <a:rPr lang="en-US" dirty="0" smtClean="0">
                <a:latin typeface="Times New Roman" pitchFamily="18" charset="0"/>
                <a:cs typeface="Times New Roman" pitchFamily="18" charset="0"/>
              </a:rPr>
              <a:t>O  +  </a:t>
            </a:r>
            <a:r>
              <a:rPr lang="en-US" dirty="0" err="1" smtClean="0">
                <a:latin typeface="Times New Roman" pitchFamily="18" charset="0"/>
                <a:cs typeface="Times New Roman" pitchFamily="18" charset="0"/>
              </a:rPr>
              <a:t>Ca</a:t>
            </a:r>
            <a:r>
              <a:rPr lang="en-US" dirty="0" smtClean="0">
                <a:latin typeface="Times New Roman" pitchFamily="18" charset="0"/>
                <a:cs typeface="Times New Roman" pitchFamily="18" charset="0"/>
              </a:rPr>
              <a:t>(OH)</a:t>
            </a:r>
            <a:r>
              <a:rPr lang="en-US" baseline="-25000" dirty="0" smtClean="0">
                <a:latin typeface="Times New Roman" pitchFamily="18" charset="0"/>
                <a:cs typeface="Times New Roman" pitchFamily="18" charset="0"/>
              </a:rPr>
              <a:t>2  </a:t>
            </a:r>
            <a:r>
              <a:rPr lang="en-US" dirty="0" smtClean="0">
                <a:latin typeface="Times New Roman" pitchFamily="18" charset="0"/>
                <a:cs typeface="Times New Roman" pitchFamily="18" charset="0"/>
              </a:rPr>
              <a:t>+  500KJ/kg</a:t>
            </a:r>
          </a:p>
          <a:p>
            <a:pPr algn="just">
              <a:lnSpc>
                <a:spcPct val="170000"/>
              </a:lnSpc>
            </a:pPr>
            <a:r>
              <a:rPr lang="en-US" dirty="0">
                <a:latin typeface="Times New Roman" pitchFamily="18" charset="0"/>
                <a:cs typeface="Times New Roman" pitchFamily="18" charset="0"/>
              </a:rPr>
              <a:t>When water is added to cement, at first hydration of C3A and C4AF takes place within day.</a:t>
            </a:r>
          </a:p>
          <a:p>
            <a:pPr algn="just">
              <a:lnSpc>
                <a:spcPct val="170000"/>
              </a:lnSpc>
            </a:pPr>
            <a:r>
              <a:rPr lang="en-US" dirty="0">
                <a:latin typeface="Times New Roman" pitchFamily="18" charset="0"/>
                <a:cs typeface="Times New Roman" pitchFamily="18" charset="0"/>
              </a:rPr>
              <a:t>C3S begins to </a:t>
            </a:r>
            <a:r>
              <a:rPr lang="en-US" dirty="0" err="1">
                <a:latin typeface="Times New Roman" pitchFamily="18" charset="0"/>
                <a:cs typeface="Times New Roman" pitchFamily="18" charset="0"/>
              </a:rPr>
              <a:t>crystallise</a:t>
            </a:r>
            <a:r>
              <a:rPr lang="en-US" dirty="0">
                <a:latin typeface="Times New Roman" pitchFamily="18" charset="0"/>
                <a:cs typeface="Times New Roman" pitchFamily="18" charset="0"/>
              </a:rPr>
              <a:t> within 24 </a:t>
            </a:r>
            <a:r>
              <a:rPr lang="en-US" dirty="0" err="1">
                <a:latin typeface="Times New Roman" pitchFamily="18" charset="0"/>
                <a:cs typeface="Times New Roman" pitchFamily="18" charset="0"/>
              </a:rPr>
              <a:t>hrs</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snd</a:t>
            </a:r>
            <a:r>
              <a:rPr lang="en-US" dirty="0">
                <a:latin typeface="Times New Roman" pitchFamily="18" charset="0"/>
                <a:cs typeface="Times New Roman" pitchFamily="18" charset="0"/>
              </a:rPr>
              <a:t> gets completed in 7 days.</a:t>
            </a:r>
          </a:p>
          <a:p>
            <a:pPr algn="just">
              <a:lnSpc>
                <a:spcPct val="170000"/>
              </a:lnSpc>
            </a:pPr>
            <a:r>
              <a:rPr lang="en-US" dirty="0">
                <a:latin typeface="Times New Roman" pitchFamily="18" charset="0"/>
                <a:cs typeface="Times New Roman" pitchFamily="18" charset="0"/>
              </a:rPr>
              <a:t>The gel of aluminate begins to </a:t>
            </a:r>
            <a:r>
              <a:rPr lang="en-US" dirty="0" err="1">
                <a:latin typeface="Times New Roman" pitchFamily="18" charset="0"/>
                <a:cs typeface="Times New Roman" pitchFamily="18" charset="0"/>
              </a:rPr>
              <a:t>crystallise</a:t>
            </a:r>
            <a:r>
              <a:rPr lang="en-US" dirty="0">
                <a:latin typeface="Times New Roman" pitchFamily="18" charset="0"/>
                <a:cs typeface="Times New Roman" pitchFamily="18" charset="0"/>
              </a:rPr>
              <a:t> and at the same time C2S begins to hydrate in 7 – 28 days.</a:t>
            </a:r>
          </a:p>
          <a:p>
            <a:pPr algn="just">
              <a:lnSpc>
                <a:spcPct val="170000"/>
              </a:lnSpc>
            </a:pPr>
            <a:r>
              <a:rPr lang="en-US" dirty="0">
                <a:latin typeface="Times New Roman" pitchFamily="18" charset="0"/>
                <a:cs typeface="Times New Roman" pitchFamily="18" charset="0"/>
              </a:rPr>
              <a:t>The development of early strength between 1-7 days is due to the hydration of C3S and further hydration of aluminate</a:t>
            </a:r>
          </a:p>
          <a:p>
            <a:pPr algn="just">
              <a:lnSpc>
                <a:spcPct val="170000"/>
              </a:lnSpc>
            </a:pPr>
            <a:r>
              <a:rPr lang="en-US" dirty="0">
                <a:latin typeface="Times New Roman" pitchFamily="18" charset="0"/>
                <a:cs typeface="Times New Roman" pitchFamily="18" charset="0"/>
              </a:rPr>
              <a:t>The increase of strength between 7-28 days, is due to hydration of C2S and continued hydration of C3S.</a:t>
            </a:r>
          </a:p>
          <a:p>
            <a:pPr algn="just">
              <a:lnSpc>
                <a:spcPct val="170000"/>
              </a:lnSpc>
            </a:pPr>
            <a:endParaRPr lang="en-US" dirty="0" smtClean="0">
              <a:latin typeface="Times New Roman" pitchFamily="18" charset="0"/>
              <a:cs typeface="Times New Roman" pitchFamily="18" charset="0"/>
            </a:endParaRPr>
          </a:p>
          <a:p>
            <a:pPr algn="just">
              <a:lnSpc>
                <a:spcPct val="170000"/>
              </a:lnSpc>
            </a:pPr>
            <a:endParaRPr lang="en-US" dirty="0" smtClean="0">
              <a:latin typeface="Times New Roman" pitchFamily="18" charset="0"/>
              <a:cs typeface="Times New Roman" pitchFamily="18" charset="0"/>
            </a:endParaRPr>
          </a:p>
          <a:p>
            <a:pPr algn="just">
              <a:lnSpc>
                <a:spcPct val="170000"/>
              </a:lnSpc>
            </a:pPr>
            <a:endParaRPr lang="en-US" dirty="0" smtClean="0">
              <a:latin typeface="Times New Roman" pitchFamily="18" charset="0"/>
              <a:cs typeface="Times New Roman" pitchFamily="18" charset="0"/>
            </a:endParaRPr>
          </a:p>
          <a:p>
            <a:pPr algn="just">
              <a:lnSpc>
                <a:spcPct val="170000"/>
              </a:lnSpc>
            </a:pPr>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xmlns="" val="1960647529"/>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normAutofit/>
          </a:bodyPr>
          <a:lstStyle/>
          <a:p>
            <a:r>
              <a:rPr lang="en-US" b="1" dirty="0" smtClean="0">
                <a:latin typeface="Times New Roman" pitchFamily="18" charset="0"/>
                <a:cs typeface="Times New Roman" pitchFamily="18" charset="0"/>
              </a:rPr>
              <a:t>CERAMICS</a:t>
            </a:r>
            <a:endParaRPr lang="hi-IN" b="1" dirty="0">
              <a:latin typeface="Times New Roman" pitchFamily="18" charset="0"/>
            </a:endParaRPr>
          </a:p>
        </p:txBody>
      </p:sp>
      <p:sp>
        <p:nvSpPr>
          <p:cNvPr id="3" name="Content Placeholder 2"/>
          <p:cNvSpPr>
            <a:spLocks noGrp="1"/>
          </p:cNvSpPr>
          <p:nvPr>
            <p:ph idx="1"/>
          </p:nvPr>
        </p:nvSpPr>
        <p:spPr>
          <a:xfrm>
            <a:off x="457200" y="914400"/>
            <a:ext cx="8229600" cy="5638800"/>
          </a:xfrm>
        </p:spPr>
        <p:txBody>
          <a:bodyPr>
            <a:normAutofit fontScale="70000" lnSpcReduction="20000"/>
          </a:bodyPr>
          <a:lstStyle/>
          <a:p>
            <a:pPr algn="just">
              <a:lnSpc>
                <a:spcPct val="170000"/>
              </a:lnSpc>
            </a:pPr>
            <a:r>
              <a:rPr lang="en-US" dirty="0">
                <a:latin typeface="Times New Roman" pitchFamily="18" charset="0"/>
                <a:cs typeface="Times New Roman" pitchFamily="18" charset="0"/>
              </a:rPr>
              <a:t>A ceramic is any of the various hard, brittle, heat-resistant and corrosion-resistant materials made by shaping and then firing an inorganic, nonmetallic material, such as clay, at a high temperature</a:t>
            </a:r>
            <a:r>
              <a:rPr lang="en-US" dirty="0" smtClean="0">
                <a:latin typeface="Times New Roman" pitchFamily="18" charset="0"/>
                <a:cs typeface="Times New Roman" pitchFamily="18" charset="0"/>
              </a:rPr>
              <a:t>.</a:t>
            </a:r>
          </a:p>
          <a:p>
            <a:pPr algn="just">
              <a:lnSpc>
                <a:spcPct val="170000"/>
              </a:lnSpc>
            </a:pPr>
            <a:r>
              <a:rPr lang="en-US" dirty="0">
                <a:latin typeface="Times New Roman" pitchFamily="18" charset="0"/>
                <a:cs typeface="Times New Roman" pitchFamily="18" charset="0"/>
              </a:rPr>
              <a:t>A ceramic is an inorganic non-metallic solid made up of either metal or non-metal compounds that have been shaped and then hardened by heating to high temperatures. In general, they are hard, corrosion-resistant and brittle.</a:t>
            </a:r>
            <a:endParaRPr lang="en-US" dirty="0" smtClean="0">
              <a:latin typeface="Times New Roman" pitchFamily="18" charset="0"/>
              <a:cs typeface="Times New Roman" pitchFamily="18" charset="0"/>
            </a:endParaRPr>
          </a:p>
          <a:p>
            <a:pPr algn="just">
              <a:lnSpc>
                <a:spcPct val="170000"/>
              </a:lnSpc>
            </a:pPr>
            <a:r>
              <a:rPr lang="en-US" dirty="0">
                <a:latin typeface="Times New Roman" pitchFamily="18" charset="0"/>
                <a:cs typeface="Times New Roman" pitchFamily="18" charset="0"/>
              </a:rPr>
              <a:t>Common examples are earthenware, porcelain, and brick</a:t>
            </a:r>
            <a:r>
              <a:rPr lang="en-US" dirty="0" smtClean="0">
                <a:latin typeface="Times New Roman" pitchFamily="18" charset="0"/>
                <a:cs typeface="Times New Roman" pitchFamily="18" charset="0"/>
              </a:rPr>
              <a:t>. </a:t>
            </a:r>
            <a:r>
              <a:rPr lang="en-US" dirty="0">
                <a:latin typeface="Times New Roman" pitchFamily="18" charset="0"/>
                <a:cs typeface="Times New Roman" pitchFamily="18" charset="0"/>
              </a:rPr>
              <a:t>space shuttles, appliances (enamel coatings), and airplanes</a:t>
            </a:r>
            <a:endParaRPr lang="en-US" dirty="0" smtClean="0">
              <a:latin typeface="Times New Roman" pitchFamily="18" charset="0"/>
              <a:cs typeface="Times New Roman" pitchFamily="18" charset="0"/>
            </a:endParaRPr>
          </a:p>
          <a:p>
            <a:pPr algn="just">
              <a:lnSpc>
                <a:spcPct val="170000"/>
              </a:lnSpc>
            </a:pPr>
            <a:r>
              <a:rPr lang="en-US" dirty="0">
                <a:latin typeface="Times New Roman" pitchFamily="18" charset="0"/>
                <a:cs typeface="Times New Roman" pitchFamily="18" charset="0"/>
              </a:rPr>
              <a:t> Ceramics are all around us.</a:t>
            </a:r>
            <a:endParaRPr lang="hi-IN" dirty="0">
              <a:latin typeface="Times New Roman" pitchFamily="18" charset="0"/>
            </a:endParaRPr>
          </a:p>
        </p:txBody>
      </p:sp>
    </p:spTree>
    <p:extLst>
      <p:ext uri="{BB962C8B-B14F-4D97-AF65-F5344CB8AC3E}">
        <p14:creationId xmlns:p14="http://schemas.microsoft.com/office/powerpoint/2010/main" xmlns="" val="373249235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txBody>
          <a:bodyPr>
            <a:normAutofit fontScale="90000"/>
          </a:bodyPr>
          <a:lstStyle/>
          <a:p>
            <a:r>
              <a:rPr lang="en-US" dirty="0" smtClean="0">
                <a:latin typeface="Times New Roman" pitchFamily="18" charset="0"/>
                <a:cs typeface="Times New Roman" pitchFamily="18" charset="0"/>
              </a:rPr>
              <a:t>Properties of Ceramics</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a:xfrm>
            <a:off x="457200" y="838200"/>
            <a:ext cx="8229600" cy="1600200"/>
          </a:xfrm>
        </p:spPr>
        <p:txBody>
          <a:bodyPr>
            <a:normAutofit fontScale="55000" lnSpcReduction="20000"/>
          </a:bodyPr>
          <a:lstStyle/>
          <a:p>
            <a:pPr marL="0" indent="0" algn="just">
              <a:lnSpc>
                <a:spcPct val="170000"/>
              </a:lnSpc>
              <a:buNone/>
            </a:pPr>
            <a:r>
              <a:rPr lang="en-US" sz="3600" dirty="0">
                <a:latin typeface="Times New Roman" pitchFamily="18" charset="0"/>
                <a:cs typeface="Times New Roman" pitchFamily="18" charset="0"/>
              </a:rPr>
              <a:t>The properties of ceramic materials, like all materials, are dictated by the types of atoms present, the types of bonding between the atoms, and the way the atoms are packed together.</a:t>
            </a:r>
            <a:endParaRPr lang="en-US" sz="3600" dirty="0" smtClean="0">
              <a:latin typeface="Times New Roman" pitchFamily="18" charset="0"/>
              <a:cs typeface="Times New Roman" pitchFamily="18" charset="0"/>
            </a:endParaRPr>
          </a:p>
          <a:p>
            <a:endParaRPr lang="en-US" dirty="0"/>
          </a:p>
        </p:txBody>
      </p:sp>
      <p:sp>
        <p:nvSpPr>
          <p:cNvPr id="5" name="Content Placeholder 2"/>
          <p:cNvSpPr txBox="1">
            <a:spLocks/>
          </p:cNvSpPr>
          <p:nvPr/>
        </p:nvSpPr>
        <p:spPr>
          <a:xfrm>
            <a:off x="457200" y="2286001"/>
            <a:ext cx="4343400" cy="35814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520700">
              <a:lnSpc>
                <a:spcPct val="120000"/>
              </a:lnSpc>
            </a:pPr>
            <a:r>
              <a:rPr lang="en-US" dirty="0" smtClean="0">
                <a:latin typeface="Times New Roman" pitchFamily="18" charset="0"/>
                <a:cs typeface="Times New Roman" pitchFamily="18" charset="0"/>
              </a:rPr>
              <a:t>Hard,        </a:t>
            </a:r>
          </a:p>
          <a:p>
            <a:pPr marL="520700">
              <a:lnSpc>
                <a:spcPct val="120000"/>
              </a:lnSpc>
            </a:pPr>
            <a:r>
              <a:rPr lang="en-US" dirty="0" smtClean="0">
                <a:latin typeface="Times New Roman" pitchFamily="18" charset="0"/>
                <a:cs typeface="Times New Roman" pitchFamily="18" charset="0"/>
              </a:rPr>
              <a:t>Wear-resistant,</a:t>
            </a:r>
          </a:p>
          <a:p>
            <a:pPr marL="520700">
              <a:lnSpc>
                <a:spcPct val="120000"/>
              </a:lnSpc>
            </a:pPr>
            <a:r>
              <a:rPr lang="en-US" dirty="0" smtClean="0">
                <a:latin typeface="Times New Roman" pitchFamily="18" charset="0"/>
                <a:cs typeface="Times New Roman" pitchFamily="18" charset="0"/>
              </a:rPr>
              <a:t>Brittle,</a:t>
            </a:r>
          </a:p>
          <a:p>
            <a:pPr marL="520700">
              <a:lnSpc>
                <a:spcPct val="120000"/>
              </a:lnSpc>
            </a:pPr>
            <a:r>
              <a:rPr lang="en-US" dirty="0" smtClean="0">
                <a:latin typeface="Times New Roman" pitchFamily="18" charset="0"/>
                <a:cs typeface="Times New Roman" pitchFamily="18" charset="0"/>
              </a:rPr>
              <a:t>Refractory,</a:t>
            </a:r>
          </a:p>
          <a:p>
            <a:pPr marL="520700">
              <a:lnSpc>
                <a:spcPct val="120000"/>
              </a:lnSpc>
            </a:pPr>
            <a:r>
              <a:rPr lang="en-US" dirty="0" smtClean="0">
                <a:latin typeface="Times New Roman" pitchFamily="18" charset="0"/>
                <a:cs typeface="Times New Roman" pitchFamily="18" charset="0"/>
              </a:rPr>
              <a:t>Thermal insulators,</a:t>
            </a:r>
          </a:p>
        </p:txBody>
      </p:sp>
      <p:sp>
        <p:nvSpPr>
          <p:cNvPr id="6" name="Rectangle 5"/>
          <p:cNvSpPr/>
          <p:nvPr/>
        </p:nvSpPr>
        <p:spPr>
          <a:xfrm>
            <a:off x="4343400" y="2281034"/>
            <a:ext cx="4572000" cy="2995435"/>
          </a:xfrm>
          <a:prstGeom prst="rect">
            <a:avLst/>
          </a:prstGeom>
        </p:spPr>
        <p:txBody>
          <a:bodyPr wrap="square">
            <a:spAutoFit/>
          </a:bodyPr>
          <a:lstStyle/>
          <a:p>
            <a:pPr marL="287338" indent="-287338">
              <a:lnSpc>
                <a:spcPct val="120000"/>
              </a:lnSpc>
              <a:buFont typeface="Arial" pitchFamily="34" charset="0"/>
              <a:buChar char="•"/>
            </a:pPr>
            <a:r>
              <a:rPr lang="en-US" sz="3200" dirty="0">
                <a:latin typeface="Times New Roman" pitchFamily="18" charset="0"/>
                <a:cs typeface="Times New Roman" pitchFamily="18" charset="0"/>
              </a:rPr>
              <a:t>Electrical insulators,</a:t>
            </a:r>
          </a:p>
          <a:p>
            <a:pPr marL="287338" indent="-287338">
              <a:lnSpc>
                <a:spcPct val="120000"/>
              </a:lnSpc>
              <a:buFont typeface="Arial" pitchFamily="34" charset="0"/>
              <a:buChar char="•"/>
            </a:pPr>
            <a:r>
              <a:rPr lang="en-US" sz="3200" dirty="0">
                <a:latin typeface="Times New Roman" pitchFamily="18" charset="0"/>
                <a:cs typeface="Times New Roman" pitchFamily="18" charset="0"/>
              </a:rPr>
              <a:t>Nonmagnetic,</a:t>
            </a:r>
          </a:p>
          <a:p>
            <a:pPr marL="287338" indent="-287338">
              <a:lnSpc>
                <a:spcPct val="120000"/>
              </a:lnSpc>
              <a:buFont typeface="Arial" pitchFamily="34" charset="0"/>
              <a:buChar char="•"/>
            </a:pPr>
            <a:r>
              <a:rPr lang="en-US" sz="3200" dirty="0">
                <a:latin typeface="Times New Roman" pitchFamily="18" charset="0"/>
                <a:cs typeface="Times New Roman" pitchFamily="18" charset="0"/>
              </a:rPr>
              <a:t>Oxidation resistant,</a:t>
            </a:r>
          </a:p>
          <a:p>
            <a:pPr marL="287338" indent="-287338">
              <a:lnSpc>
                <a:spcPct val="120000"/>
              </a:lnSpc>
              <a:buFont typeface="Arial" pitchFamily="34" charset="0"/>
              <a:buChar char="•"/>
            </a:pPr>
            <a:r>
              <a:rPr lang="en-US" sz="3200" dirty="0">
                <a:latin typeface="Times New Roman" pitchFamily="18" charset="0"/>
                <a:cs typeface="Times New Roman" pitchFamily="18" charset="0"/>
              </a:rPr>
              <a:t>Prone to thermal shock, </a:t>
            </a:r>
            <a:endParaRPr lang="en-US" sz="3200" dirty="0" smtClean="0">
              <a:latin typeface="Times New Roman" pitchFamily="18" charset="0"/>
              <a:cs typeface="Times New Roman" pitchFamily="18" charset="0"/>
            </a:endParaRPr>
          </a:p>
          <a:p>
            <a:pPr marL="287338" indent="-287338">
              <a:lnSpc>
                <a:spcPct val="120000"/>
              </a:lnSpc>
              <a:buFont typeface="Arial" pitchFamily="34" charset="0"/>
              <a:buChar char="•"/>
            </a:pPr>
            <a:r>
              <a:rPr lang="en-US" sz="3200" dirty="0" smtClean="0">
                <a:latin typeface="Times New Roman" pitchFamily="18" charset="0"/>
                <a:cs typeface="Times New Roman" pitchFamily="18" charset="0"/>
              </a:rPr>
              <a:t>Chemically </a:t>
            </a:r>
            <a:r>
              <a:rPr lang="en-US" sz="3200" dirty="0">
                <a:latin typeface="Times New Roman" pitchFamily="18" charset="0"/>
                <a:cs typeface="Times New Roman" pitchFamily="18" charset="0"/>
              </a:rPr>
              <a:t>stable.</a:t>
            </a:r>
          </a:p>
        </p:txBody>
      </p:sp>
    </p:spTree>
    <p:extLst>
      <p:ext uri="{BB962C8B-B14F-4D97-AF65-F5344CB8AC3E}">
        <p14:creationId xmlns:p14="http://schemas.microsoft.com/office/powerpoint/2010/main" xmlns="" val="51455436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a:normAutofit fontScale="77500" lnSpcReduction="20000"/>
          </a:bodyPr>
          <a:lstStyle/>
          <a:p>
            <a:pPr algn="just">
              <a:lnSpc>
                <a:spcPct val="150000"/>
              </a:lnSpc>
            </a:pPr>
            <a:r>
              <a:rPr lang="en-US" dirty="0">
                <a:latin typeface="Times New Roman" pitchFamily="18" charset="0"/>
                <a:cs typeface="Times New Roman" pitchFamily="18" charset="0"/>
              </a:rPr>
              <a:t>The atoms in ceramic materials are held together by a chemical bond. The two most common chemical bonds for ceramic materials are covalent and ionic. </a:t>
            </a:r>
            <a:endParaRPr lang="en-US" dirty="0" smtClean="0">
              <a:latin typeface="Times New Roman" pitchFamily="18" charset="0"/>
              <a:cs typeface="Times New Roman" pitchFamily="18" charset="0"/>
            </a:endParaRPr>
          </a:p>
          <a:p>
            <a:pPr algn="just">
              <a:lnSpc>
                <a:spcPct val="150000"/>
              </a:lnSpc>
            </a:pPr>
            <a:r>
              <a:rPr lang="en-US" dirty="0" smtClean="0">
                <a:latin typeface="Times New Roman" pitchFamily="18" charset="0"/>
                <a:cs typeface="Times New Roman" pitchFamily="18" charset="0"/>
              </a:rPr>
              <a:t>For </a:t>
            </a:r>
            <a:r>
              <a:rPr lang="en-US" dirty="0">
                <a:latin typeface="Times New Roman" pitchFamily="18" charset="0"/>
                <a:cs typeface="Times New Roman" pitchFamily="18" charset="0"/>
              </a:rPr>
              <a:t>metals, the chemical bond is called the metallic bond. The bonding of atoms together is much stronger in covalent and ionic bonding than in metallic. </a:t>
            </a:r>
            <a:endParaRPr lang="en-US" dirty="0" smtClean="0">
              <a:latin typeface="Times New Roman" pitchFamily="18" charset="0"/>
              <a:cs typeface="Times New Roman" pitchFamily="18" charset="0"/>
            </a:endParaRPr>
          </a:p>
          <a:p>
            <a:pPr algn="just">
              <a:lnSpc>
                <a:spcPct val="150000"/>
              </a:lnSpc>
            </a:pPr>
            <a:r>
              <a:rPr lang="en-US" dirty="0" smtClean="0">
                <a:latin typeface="Times New Roman" pitchFamily="18" charset="0"/>
                <a:cs typeface="Times New Roman" pitchFamily="18" charset="0"/>
              </a:rPr>
              <a:t>That </a:t>
            </a:r>
            <a:r>
              <a:rPr lang="en-US" dirty="0">
                <a:latin typeface="Times New Roman" pitchFamily="18" charset="0"/>
                <a:cs typeface="Times New Roman" pitchFamily="18" charset="0"/>
              </a:rPr>
              <a:t>is why, generally speaking, metals are ductile and ceramics are brittle. </a:t>
            </a:r>
            <a:endParaRPr lang="en-US" dirty="0" smtClean="0">
              <a:latin typeface="Times New Roman" pitchFamily="18" charset="0"/>
              <a:cs typeface="Times New Roman" pitchFamily="18" charset="0"/>
            </a:endParaRPr>
          </a:p>
          <a:p>
            <a:pPr algn="just">
              <a:lnSpc>
                <a:spcPct val="150000"/>
              </a:lnSpc>
            </a:pPr>
            <a:r>
              <a:rPr lang="en-US" dirty="0" smtClean="0">
                <a:latin typeface="Times New Roman" pitchFamily="18" charset="0"/>
                <a:cs typeface="Times New Roman" pitchFamily="18" charset="0"/>
              </a:rPr>
              <a:t>Due </a:t>
            </a:r>
            <a:r>
              <a:rPr lang="en-US" dirty="0">
                <a:latin typeface="Times New Roman" pitchFamily="18" charset="0"/>
                <a:cs typeface="Times New Roman" pitchFamily="18" charset="0"/>
              </a:rPr>
              <a:t>to ceramic materials wide range of properties, they are used for a multitude of applications.</a:t>
            </a:r>
            <a:endParaRPr lang="hi-IN" dirty="0">
              <a:latin typeface="Times New Roman" pitchFamily="18" charset="0"/>
            </a:endParaRPr>
          </a:p>
        </p:txBody>
      </p:sp>
    </p:spTree>
    <p:extLst>
      <p:ext uri="{BB962C8B-B14F-4D97-AF65-F5344CB8AC3E}">
        <p14:creationId xmlns:p14="http://schemas.microsoft.com/office/powerpoint/2010/main" xmlns="" val="196827984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hi-IN"/>
          </a:p>
        </p:txBody>
      </p:sp>
      <p:sp>
        <p:nvSpPr>
          <p:cNvPr id="3" name="Content Placeholder 2"/>
          <p:cNvSpPr>
            <a:spLocks noGrp="1"/>
          </p:cNvSpPr>
          <p:nvPr>
            <p:ph idx="1"/>
          </p:nvPr>
        </p:nvSpPr>
        <p:spPr/>
        <p:txBody>
          <a:bodyPr/>
          <a:lstStyle/>
          <a:p>
            <a:endParaRPr lang="hi-IN"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22766" y="304800"/>
            <a:ext cx="8516434" cy="62484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71513118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Times New Roman" pitchFamily="18" charset="0"/>
                <a:cs typeface="Times New Roman" pitchFamily="18" charset="0"/>
              </a:rPr>
              <a:t>RAW MATERIAL</a:t>
            </a:r>
            <a:endParaRPr lang="hi-IN" dirty="0">
              <a:latin typeface="Times New Roman" pitchFamily="18" charset="0"/>
            </a:endParaRPr>
          </a:p>
        </p:txBody>
      </p:sp>
      <p:sp>
        <p:nvSpPr>
          <p:cNvPr id="3" name="Rectangle 2"/>
          <p:cNvSpPr/>
          <p:nvPr/>
        </p:nvSpPr>
        <p:spPr>
          <a:xfrm>
            <a:off x="1371600" y="1529730"/>
            <a:ext cx="4572000" cy="3416320"/>
          </a:xfrm>
          <a:prstGeom prst="rect">
            <a:avLst/>
          </a:prstGeom>
        </p:spPr>
        <p:txBody>
          <a:bodyPr>
            <a:spAutoFit/>
          </a:bodyPr>
          <a:lstStyle/>
          <a:p>
            <a:pPr marL="571500" indent="-571500">
              <a:lnSpc>
                <a:spcPct val="150000"/>
              </a:lnSpc>
              <a:buFont typeface="Arial" pitchFamily="34" charset="0"/>
              <a:buChar char="•"/>
            </a:pPr>
            <a:r>
              <a:rPr lang="en-US" sz="3600" dirty="0" err="1" smtClean="0">
                <a:latin typeface="Times New Roman" pitchFamily="18" charset="0"/>
                <a:cs typeface="Times New Roman" pitchFamily="18" charset="0"/>
              </a:rPr>
              <a:t>Bentonite</a:t>
            </a:r>
            <a:endParaRPr lang="en-US" sz="3600" dirty="0">
              <a:latin typeface="Times New Roman" pitchFamily="18" charset="0"/>
              <a:cs typeface="Times New Roman" pitchFamily="18" charset="0"/>
            </a:endParaRPr>
          </a:p>
          <a:p>
            <a:pPr marL="571500" indent="-571500">
              <a:lnSpc>
                <a:spcPct val="150000"/>
              </a:lnSpc>
              <a:buFont typeface="Arial" pitchFamily="34" charset="0"/>
              <a:buChar char="•"/>
            </a:pPr>
            <a:r>
              <a:rPr lang="en-US" sz="3600" dirty="0" smtClean="0">
                <a:latin typeface="Times New Roman" pitchFamily="18" charset="0"/>
                <a:cs typeface="Times New Roman" pitchFamily="18" charset="0"/>
              </a:rPr>
              <a:t>Kaolin</a:t>
            </a:r>
            <a:endParaRPr lang="en-US" sz="3600" dirty="0">
              <a:latin typeface="Times New Roman" pitchFamily="18" charset="0"/>
              <a:cs typeface="Times New Roman" pitchFamily="18" charset="0"/>
            </a:endParaRPr>
          </a:p>
          <a:p>
            <a:pPr marL="571500" indent="-571500">
              <a:lnSpc>
                <a:spcPct val="150000"/>
              </a:lnSpc>
              <a:buFont typeface="Arial" pitchFamily="34" charset="0"/>
              <a:buChar char="•"/>
            </a:pPr>
            <a:r>
              <a:rPr lang="en-US" sz="3600" dirty="0" smtClean="0">
                <a:latin typeface="Times New Roman" pitchFamily="18" charset="0"/>
                <a:cs typeface="Times New Roman" pitchFamily="18" charset="0"/>
              </a:rPr>
              <a:t>White sand</a:t>
            </a:r>
            <a:endParaRPr lang="en-US" sz="3600" dirty="0">
              <a:latin typeface="Times New Roman" pitchFamily="18" charset="0"/>
              <a:cs typeface="Times New Roman" pitchFamily="18" charset="0"/>
            </a:endParaRPr>
          </a:p>
          <a:p>
            <a:pPr marL="571500" indent="-571500">
              <a:lnSpc>
                <a:spcPct val="150000"/>
              </a:lnSpc>
              <a:buFont typeface="Arial" pitchFamily="34" charset="0"/>
              <a:buChar char="•"/>
            </a:pPr>
            <a:r>
              <a:rPr lang="en-US" sz="3600" dirty="0" smtClean="0">
                <a:latin typeface="Times New Roman" pitchFamily="18" charset="0"/>
                <a:cs typeface="Times New Roman" pitchFamily="18" charset="0"/>
              </a:rPr>
              <a:t>limestone</a:t>
            </a:r>
            <a:endParaRPr lang="hi-IN" sz="3600" dirty="0">
              <a:latin typeface="Times New Roman" pitchFamily="18" charset="0"/>
            </a:endParaRPr>
          </a:p>
        </p:txBody>
      </p:sp>
    </p:spTree>
    <p:extLst>
      <p:ext uri="{BB962C8B-B14F-4D97-AF65-F5344CB8AC3E}">
        <p14:creationId xmlns:p14="http://schemas.microsoft.com/office/powerpoint/2010/main" xmlns="" val="146336504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fontScale="90000"/>
          </a:bodyPr>
          <a:lstStyle/>
          <a:p>
            <a:r>
              <a:rPr lang="en-US" dirty="0">
                <a:latin typeface="Times New Roman" pitchFamily="18" charset="0"/>
                <a:cs typeface="Times New Roman" pitchFamily="18" charset="0"/>
              </a:rPr>
              <a:t>Function of raw materials</a:t>
            </a:r>
            <a:endParaRPr lang="hi-IN" dirty="0">
              <a:latin typeface="Times New Roman" pitchFamily="18" charset="0"/>
            </a:endParaRPr>
          </a:p>
        </p:txBody>
      </p:sp>
      <p:sp>
        <p:nvSpPr>
          <p:cNvPr id="3" name="Content Placeholder 2"/>
          <p:cNvSpPr>
            <a:spLocks noGrp="1"/>
          </p:cNvSpPr>
          <p:nvPr>
            <p:ph idx="1"/>
          </p:nvPr>
        </p:nvSpPr>
        <p:spPr>
          <a:xfrm>
            <a:off x="457200" y="914400"/>
            <a:ext cx="8229600" cy="5638800"/>
          </a:xfrm>
        </p:spPr>
        <p:txBody>
          <a:bodyPr>
            <a:normAutofit fontScale="85000" lnSpcReduction="10000"/>
          </a:bodyPr>
          <a:lstStyle/>
          <a:p>
            <a:pPr marL="0" indent="0" algn="just">
              <a:lnSpc>
                <a:spcPct val="160000"/>
              </a:lnSpc>
              <a:spcBef>
                <a:spcPts val="0"/>
              </a:spcBef>
              <a:buNone/>
            </a:pPr>
            <a:r>
              <a:rPr lang="en-US" b="1" dirty="0" smtClean="0">
                <a:latin typeface="Times New Roman" pitchFamily="18" charset="0"/>
                <a:cs typeface="Times New Roman" pitchFamily="18" charset="0"/>
              </a:rPr>
              <a:t>Clay</a:t>
            </a:r>
            <a:endParaRPr lang="en-US" b="1" dirty="0">
              <a:latin typeface="Times New Roman" pitchFamily="18" charset="0"/>
              <a:cs typeface="Times New Roman" pitchFamily="18" charset="0"/>
            </a:endParaRPr>
          </a:p>
          <a:p>
            <a:pPr algn="just">
              <a:lnSpc>
                <a:spcPct val="160000"/>
              </a:lnSpc>
              <a:spcBef>
                <a:spcPts val="0"/>
              </a:spcBef>
            </a:pPr>
            <a:r>
              <a:rPr lang="en-US" dirty="0" smtClean="0">
                <a:latin typeface="Times New Roman" pitchFamily="18" charset="0"/>
                <a:cs typeface="Times New Roman" pitchFamily="18" charset="0"/>
              </a:rPr>
              <a:t>Produces </a:t>
            </a:r>
            <a:r>
              <a:rPr lang="en-US" dirty="0">
                <a:latin typeface="Times New Roman" pitchFamily="18" charset="0"/>
                <a:cs typeface="Times New Roman" pitchFamily="18" charset="0"/>
              </a:rPr>
              <a:t>a light </a:t>
            </a:r>
            <a:r>
              <a:rPr lang="en-US" dirty="0" err="1">
                <a:latin typeface="Times New Roman" pitchFamily="18" charset="0"/>
                <a:cs typeface="Times New Roman" pitchFamily="18" charset="0"/>
              </a:rPr>
              <a:t>colouring</a:t>
            </a:r>
            <a:r>
              <a:rPr lang="en-US" dirty="0">
                <a:latin typeface="Times New Roman" pitchFamily="18" charset="0"/>
                <a:cs typeface="Times New Roman" pitchFamily="18" charset="0"/>
              </a:rPr>
              <a:t> during firing</a:t>
            </a:r>
          </a:p>
          <a:p>
            <a:pPr algn="just">
              <a:lnSpc>
                <a:spcPct val="160000"/>
              </a:lnSpc>
            </a:pPr>
            <a:r>
              <a:rPr lang="en-US" dirty="0" smtClean="0">
                <a:latin typeface="Times New Roman" pitchFamily="18" charset="0"/>
                <a:cs typeface="Times New Roman" pitchFamily="18" charset="0"/>
              </a:rPr>
              <a:t>Gives </a:t>
            </a:r>
            <a:r>
              <a:rPr lang="en-US" dirty="0">
                <a:latin typeface="Times New Roman" pitchFamily="18" charset="0"/>
                <a:cs typeface="Times New Roman" pitchFamily="18" charset="0"/>
              </a:rPr>
              <a:t>plasticity and binding </a:t>
            </a:r>
            <a:r>
              <a:rPr lang="en-US" dirty="0" smtClean="0">
                <a:latin typeface="Times New Roman" pitchFamily="18" charset="0"/>
                <a:cs typeface="Times New Roman" pitchFamily="18" charset="0"/>
              </a:rPr>
              <a:t>characteristics to </a:t>
            </a:r>
            <a:r>
              <a:rPr lang="en-US" dirty="0">
                <a:latin typeface="Times New Roman" pitchFamily="18" charset="0"/>
                <a:cs typeface="Times New Roman" pitchFamily="18" charset="0"/>
              </a:rPr>
              <a:t>the mass</a:t>
            </a:r>
          </a:p>
          <a:p>
            <a:pPr algn="just">
              <a:lnSpc>
                <a:spcPct val="160000"/>
              </a:lnSpc>
            </a:pPr>
            <a:r>
              <a:rPr lang="en-US" dirty="0" smtClean="0">
                <a:latin typeface="Times New Roman" pitchFamily="18" charset="0"/>
                <a:cs typeface="Times New Roman" pitchFamily="18" charset="0"/>
              </a:rPr>
              <a:t>Enhances </a:t>
            </a:r>
            <a:r>
              <a:rPr lang="en-US" dirty="0">
                <a:latin typeface="Times New Roman" pitchFamily="18" charset="0"/>
                <a:cs typeface="Times New Roman" pitchFamily="18" charset="0"/>
              </a:rPr>
              <a:t>mechanical characteristic in </a:t>
            </a:r>
            <a:r>
              <a:rPr lang="en-US" dirty="0" smtClean="0">
                <a:latin typeface="Times New Roman" pitchFamily="18" charset="0"/>
                <a:cs typeface="Times New Roman" pitchFamily="18" charset="0"/>
              </a:rPr>
              <a:t>the fired </a:t>
            </a:r>
            <a:r>
              <a:rPr lang="en-US" dirty="0">
                <a:latin typeface="Times New Roman" pitchFamily="18" charset="0"/>
                <a:cs typeface="Times New Roman" pitchFamily="18" charset="0"/>
              </a:rPr>
              <a:t>tiles</a:t>
            </a:r>
          </a:p>
          <a:p>
            <a:pPr algn="just">
              <a:lnSpc>
                <a:spcPct val="160000"/>
              </a:lnSpc>
            </a:pPr>
            <a:r>
              <a:rPr lang="en-US" dirty="0" smtClean="0">
                <a:latin typeface="Times New Roman" pitchFamily="18" charset="0"/>
                <a:cs typeface="Times New Roman" pitchFamily="18" charset="0"/>
              </a:rPr>
              <a:t>Produces </a:t>
            </a:r>
            <a:r>
              <a:rPr lang="en-US" dirty="0">
                <a:latin typeface="Times New Roman" pitchFamily="18" charset="0"/>
                <a:cs typeface="Times New Roman" pitchFamily="18" charset="0"/>
              </a:rPr>
              <a:t>good flow properties</a:t>
            </a:r>
          </a:p>
          <a:p>
            <a:pPr algn="just">
              <a:lnSpc>
                <a:spcPct val="160000"/>
              </a:lnSpc>
            </a:pPr>
            <a:r>
              <a:rPr lang="en-US" dirty="0" smtClean="0">
                <a:latin typeface="Times New Roman" pitchFamily="18" charset="0"/>
                <a:cs typeface="Times New Roman" pitchFamily="18" charset="0"/>
              </a:rPr>
              <a:t>Gives </a:t>
            </a:r>
            <a:r>
              <a:rPr lang="en-US" dirty="0">
                <a:latin typeface="Times New Roman" pitchFamily="18" charset="0"/>
                <a:cs typeface="Times New Roman" pitchFamily="18" charset="0"/>
              </a:rPr>
              <a:t>a good density level during firing </a:t>
            </a:r>
            <a:r>
              <a:rPr lang="en-US" dirty="0" smtClean="0">
                <a:latin typeface="Times New Roman" pitchFamily="18" charset="0"/>
                <a:cs typeface="Times New Roman" pitchFamily="18" charset="0"/>
              </a:rPr>
              <a:t>due to </a:t>
            </a:r>
            <a:r>
              <a:rPr lang="en-US" dirty="0">
                <a:latin typeface="Times New Roman" pitchFamily="18" charset="0"/>
                <a:cs typeface="Times New Roman" pitchFamily="18" charset="0"/>
              </a:rPr>
              <a:t>the individual characteristic of the clays.</a:t>
            </a:r>
            <a:endParaRPr lang="hi-IN" dirty="0">
              <a:latin typeface="Times New Roman" pitchFamily="18" charset="0"/>
            </a:endParaRPr>
          </a:p>
        </p:txBody>
      </p:sp>
    </p:spTree>
    <p:extLst>
      <p:ext uri="{BB962C8B-B14F-4D97-AF65-F5344CB8AC3E}">
        <p14:creationId xmlns:p14="http://schemas.microsoft.com/office/powerpoint/2010/main" xmlns="" val="304320047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867400"/>
          </a:xfrm>
        </p:spPr>
        <p:txBody>
          <a:bodyPr>
            <a:normAutofit lnSpcReduction="10000"/>
          </a:bodyPr>
          <a:lstStyle/>
          <a:p>
            <a:pPr algn="just">
              <a:lnSpc>
                <a:spcPct val="150000"/>
              </a:lnSpc>
            </a:pPr>
            <a:r>
              <a:rPr lang="en-US" b="1" dirty="0" smtClean="0">
                <a:latin typeface="Times New Roman" pitchFamily="18" charset="0"/>
                <a:cs typeface="Times New Roman" pitchFamily="18" charset="0"/>
              </a:rPr>
              <a:t>Feldspar</a:t>
            </a:r>
            <a:endParaRPr lang="en-US" b="1" dirty="0">
              <a:latin typeface="Times New Roman" pitchFamily="18" charset="0"/>
              <a:cs typeface="Times New Roman" pitchFamily="18" charset="0"/>
            </a:endParaRPr>
          </a:p>
          <a:p>
            <a:pPr algn="just">
              <a:lnSpc>
                <a:spcPct val="150000"/>
              </a:lnSpc>
            </a:pPr>
            <a:r>
              <a:rPr lang="en-US" dirty="0" smtClean="0">
                <a:latin typeface="Times New Roman" pitchFamily="18" charset="0"/>
                <a:cs typeface="Times New Roman" pitchFamily="18" charset="0"/>
              </a:rPr>
              <a:t>Feldspars </a:t>
            </a:r>
            <a:r>
              <a:rPr lang="en-US" dirty="0">
                <a:latin typeface="Times New Roman" pitchFamily="18" charset="0"/>
                <a:cs typeface="Times New Roman" pitchFamily="18" charset="0"/>
              </a:rPr>
              <a:t>play an important role in achieving </a:t>
            </a:r>
            <a:r>
              <a:rPr lang="en-US" dirty="0" smtClean="0">
                <a:latin typeface="Times New Roman" pitchFamily="18" charset="0"/>
                <a:cs typeface="Times New Roman" pitchFamily="18" charset="0"/>
              </a:rPr>
              <a:t>the vitreous </a:t>
            </a:r>
            <a:r>
              <a:rPr lang="en-US" dirty="0">
                <a:latin typeface="Times New Roman" pitchFamily="18" charset="0"/>
                <a:cs typeface="Times New Roman" pitchFamily="18" charset="0"/>
              </a:rPr>
              <a:t>nature of the body and the </a:t>
            </a:r>
            <a:r>
              <a:rPr lang="en-US" dirty="0" smtClean="0">
                <a:latin typeface="Times New Roman" pitchFamily="18" charset="0"/>
                <a:cs typeface="Times New Roman" pitchFamily="18" charset="0"/>
              </a:rPr>
              <a:t>high mechanical </a:t>
            </a:r>
            <a:r>
              <a:rPr lang="en-US" dirty="0">
                <a:latin typeface="Times New Roman" pitchFamily="18" charset="0"/>
                <a:cs typeface="Times New Roman" pitchFamily="18" charset="0"/>
              </a:rPr>
              <a:t>resistance of the product at the </a:t>
            </a:r>
            <a:r>
              <a:rPr lang="en-US" dirty="0" smtClean="0">
                <a:latin typeface="Times New Roman" pitchFamily="18" charset="0"/>
                <a:cs typeface="Times New Roman" pitchFamily="18" charset="0"/>
              </a:rPr>
              <a:t>end of </a:t>
            </a:r>
            <a:r>
              <a:rPr lang="en-US" dirty="0">
                <a:latin typeface="Times New Roman" pitchFamily="18" charset="0"/>
                <a:cs typeface="Times New Roman" pitchFamily="18" charset="0"/>
              </a:rPr>
              <a:t>the firing stage.</a:t>
            </a:r>
          </a:p>
          <a:p>
            <a:pPr algn="just">
              <a:lnSpc>
                <a:spcPct val="150000"/>
              </a:lnSpc>
            </a:pPr>
            <a:r>
              <a:rPr lang="en-US" dirty="0" smtClean="0">
                <a:latin typeface="Times New Roman" pitchFamily="18" charset="0"/>
                <a:cs typeface="Times New Roman" pitchFamily="18" charset="0"/>
              </a:rPr>
              <a:t>Acting </a:t>
            </a:r>
            <a:r>
              <a:rPr lang="en-US" dirty="0">
                <a:latin typeface="Times New Roman" pitchFamily="18" charset="0"/>
                <a:cs typeface="Times New Roman" pitchFamily="18" charset="0"/>
              </a:rPr>
              <a:t>as a flux, feldspars also facilitate drying</a:t>
            </a:r>
          </a:p>
          <a:p>
            <a:pPr algn="just">
              <a:lnSpc>
                <a:spcPct val="150000"/>
              </a:lnSpc>
            </a:pPr>
            <a:r>
              <a:rPr lang="en-US" dirty="0">
                <a:latin typeface="Times New Roman" pitchFamily="18" charset="0"/>
                <a:cs typeface="Times New Roman" pitchFamily="18" charset="0"/>
              </a:rPr>
              <a:t>and release of gas during firing like other </a:t>
            </a:r>
            <a:r>
              <a:rPr lang="en-US" dirty="0" smtClean="0">
                <a:latin typeface="Times New Roman" pitchFamily="18" charset="0"/>
                <a:cs typeface="Times New Roman" pitchFamily="18" charset="0"/>
              </a:rPr>
              <a:t>non-plastics</a:t>
            </a:r>
            <a:r>
              <a:rPr lang="en-US" dirty="0">
                <a:latin typeface="Times New Roman" pitchFamily="18" charset="0"/>
                <a:cs typeface="Times New Roman" pitchFamily="18" charset="0"/>
              </a:rPr>
              <a:t>.</a:t>
            </a:r>
            <a:endParaRPr lang="hi-IN" dirty="0">
              <a:latin typeface="Times New Roman" pitchFamily="18" charset="0"/>
            </a:endParaRPr>
          </a:p>
        </p:txBody>
      </p:sp>
    </p:spTree>
    <p:extLst>
      <p:ext uri="{BB962C8B-B14F-4D97-AF65-F5344CB8AC3E}">
        <p14:creationId xmlns:p14="http://schemas.microsoft.com/office/powerpoint/2010/main" xmlns="" val="414790902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5821363"/>
          </a:xfrm>
        </p:spPr>
        <p:txBody>
          <a:bodyPr>
            <a:normAutofit fontScale="85000" lnSpcReduction="20000"/>
          </a:bodyPr>
          <a:lstStyle/>
          <a:p>
            <a:pPr marL="0" indent="0" algn="just">
              <a:lnSpc>
                <a:spcPct val="160000"/>
              </a:lnSpc>
              <a:buNone/>
            </a:pPr>
            <a:r>
              <a:rPr lang="en-US" b="1" dirty="0" smtClean="0">
                <a:latin typeface="Times New Roman" pitchFamily="18" charset="0"/>
                <a:cs typeface="Times New Roman" pitchFamily="18" charset="0"/>
              </a:rPr>
              <a:t>Silica</a:t>
            </a:r>
            <a:endParaRPr lang="en-US" b="1" dirty="0">
              <a:latin typeface="Times New Roman" pitchFamily="18" charset="0"/>
              <a:cs typeface="Times New Roman" pitchFamily="18" charset="0"/>
            </a:endParaRPr>
          </a:p>
          <a:p>
            <a:pPr algn="just">
              <a:lnSpc>
                <a:spcPct val="160000"/>
              </a:lnSpc>
            </a:pPr>
            <a:r>
              <a:rPr lang="en-US" dirty="0" smtClean="0">
                <a:latin typeface="Times New Roman" pitchFamily="18" charset="0"/>
                <a:cs typeface="Times New Roman" pitchFamily="18" charset="0"/>
              </a:rPr>
              <a:t>Facilitate </a:t>
            </a:r>
            <a:r>
              <a:rPr lang="en-US" dirty="0">
                <a:latin typeface="Times New Roman" pitchFamily="18" charset="0"/>
                <a:cs typeface="Times New Roman" pitchFamily="18" charset="0"/>
              </a:rPr>
              <a:t>escape of gases during drying and</a:t>
            </a:r>
          </a:p>
          <a:p>
            <a:pPr algn="just">
              <a:lnSpc>
                <a:spcPct val="160000"/>
              </a:lnSpc>
            </a:pPr>
            <a:r>
              <a:rPr lang="en-US" dirty="0">
                <a:latin typeface="Times New Roman" pitchFamily="18" charset="0"/>
                <a:cs typeface="Times New Roman" pitchFamily="18" charset="0"/>
              </a:rPr>
              <a:t>firing.</a:t>
            </a:r>
          </a:p>
          <a:p>
            <a:pPr algn="just">
              <a:lnSpc>
                <a:spcPct val="160000"/>
              </a:lnSpc>
            </a:pPr>
            <a:r>
              <a:rPr lang="en-US" dirty="0" smtClean="0">
                <a:latin typeface="Times New Roman" pitchFamily="18" charset="0"/>
                <a:cs typeface="Times New Roman" pitchFamily="18" charset="0"/>
              </a:rPr>
              <a:t>Reduces </a:t>
            </a:r>
            <a:r>
              <a:rPr lang="en-US" dirty="0">
                <a:latin typeface="Times New Roman" pitchFamily="18" charset="0"/>
                <a:cs typeface="Times New Roman" pitchFamily="18" charset="0"/>
              </a:rPr>
              <a:t>drying shrinkage and increases the</a:t>
            </a:r>
          </a:p>
          <a:p>
            <a:pPr algn="just">
              <a:lnSpc>
                <a:spcPct val="160000"/>
              </a:lnSpc>
            </a:pPr>
            <a:r>
              <a:rPr lang="en-US" dirty="0">
                <a:latin typeface="Times New Roman" pitchFamily="18" charset="0"/>
                <a:cs typeface="Times New Roman" pitchFamily="18" charset="0"/>
              </a:rPr>
              <a:t>whiteness of the fired </a:t>
            </a:r>
            <a:r>
              <a:rPr lang="en-US" dirty="0" smtClean="0">
                <a:latin typeface="Times New Roman" pitchFamily="18" charset="0"/>
                <a:cs typeface="Times New Roman" pitchFamily="18" charset="0"/>
              </a:rPr>
              <a:t>body.</a:t>
            </a:r>
          </a:p>
          <a:p>
            <a:pPr marL="0" indent="0">
              <a:lnSpc>
                <a:spcPct val="160000"/>
              </a:lnSpc>
              <a:buNone/>
            </a:pPr>
            <a:r>
              <a:rPr lang="en-US" b="1" dirty="0" smtClean="0">
                <a:latin typeface="Times New Roman" pitchFamily="18" charset="0"/>
                <a:cs typeface="Times New Roman" pitchFamily="18" charset="0"/>
              </a:rPr>
              <a:t>Talc</a:t>
            </a:r>
            <a:endParaRPr lang="en-US" b="1" dirty="0">
              <a:latin typeface="Times New Roman" pitchFamily="18" charset="0"/>
              <a:cs typeface="Times New Roman" pitchFamily="18" charset="0"/>
            </a:endParaRPr>
          </a:p>
          <a:p>
            <a:pPr>
              <a:lnSpc>
                <a:spcPct val="160000"/>
              </a:lnSpc>
            </a:pPr>
            <a:r>
              <a:rPr lang="en-US" dirty="0" smtClean="0">
                <a:latin typeface="Times New Roman" pitchFamily="18" charset="0"/>
                <a:cs typeface="Times New Roman" pitchFamily="18" charset="0"/>
              </a:rPr>
              <a:t>Used </a:t>
            </a:r>
            <a:r>
              <a:rPr lang="en-US" dirty="0">
                <a:latin typeface="Times New Roman" pitchFamily="18" charset="0"/>
                <a:cs typeface="Times New Roman" pitchFamily="18" charset="0"/>
              </a:rPr>
              <a:t>in small quantities (2-6%) in the </a:t>
            </a:r>
            <a:r>
              <a:rPr lang="en-US" dirty="0" smtClean="0">
                <a:latin typeface="Times New Roman" pitchFamily="18" charset="0"/>
                <a:cs typeface="Times New Roman" pitchFamily="18" charset="0"/>
              </a:rPr>
              <a:t>vitrified tile </a:t>
            </a:r>
            <a:r>
              <a:rPr lang="en-US" dirty="0">
                <a:latin typeface="Times New Roman" pitchFamily="18" charset="0"/>
                <a:cs typeface="Times New Roman" pitchFamily="18" charset="0"/>
              </a:rPr>
              <a:t>body composition to enhance </a:t>
            </a:r>
            <a:r>
              <a:rPr lang="en-US" dirty="0" smtClean="0">
                <a:latin typeface="Times New Roman" pitchFamily="18" charset="0"/>
                <a:cs typeface="Times New Roman" pitchFamily="18" charset="0"/>
              </a:rPr>
              <a:t>the fluxing </a:t>
            </a:r>
            <a:r>
              <a:rPr lang="en-US" dirty="0">
                <a:latin typeface="Times New Roman" pitchFamily="18" charset="0"/>
                <a:cs typeface="Times New Roman" pitchFamily="18" charset="0"/>
              </a:rPr>
              <a:t>action of </a:t>
            </a:r>
            <a:r>
              <a:rPr lang="en-US" dirty="0" err="1" smtClean="0">
                <a:latin typeface="Times New Roman" pitchFamily="18" charset="0"/>
                <a:cs typeface="Times New Roman" pitchFamily="18" charset="0"/>
              </a:rPr>
              <a:t>felds-pathic</a:t>
            </a:r>
            <a:r>
              <a:rPr lang="en-US" dirty="0" smtClean="0">
                <a:latin typeface="Times New Roman" pitchFamily="18" charset="0"/>
                <a:cs typeface="Times New Roman" pitchFamily="18" charset="0"/>
              </a:rPr>
              <a:t> </a:t>
            </a:r>
            <a:r>
              <a:rPr lang="en-US" dirty="0">
                <a:latin typeface="Times New Roman" pitchFamily="18" charset="0"/>
                <a:cs typeface="Times New Roman" pitchFamily="18" charset="0"/>
              </a:rPr>
              <a:t>materials.</a:t>
            </a:r>
            <a:endParaRPr lang="hi-IN" dirty="0">
              <a:latin typeface="Times New Roman" pitchFamily="18" charset="0"/>
            </a:endParaRPr>
          </a:p>
        </p:txBody>
      </p:sp>
    </p:spTree>
    <p:extLst>
      <p:ext uri="{BB962C8B-B14F-4D97-AF65-F5344CB8AC3E}">
        <p14:creationId xmlns:p14="http://schemas.microsoft.com/office/powerpoint/2010/main" xmlns="" val="102556722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715962"/>
          </a:xfrm>
        </p:spPr>
        <p:txBody>
          <a:bodyPr>
            <a:normAutofit fontScale="90000"/>
          </a:bodyPr>
          <a:lstStyle/>
          <a:p>
            <a:r>
              <a:rPr lang="en-US" dirty="0" smtClean="0">
                <a:latin typeface="Times New Roman" pitchFamily="18" charset="0"/>
                <a:cs typeface="Times New Roman" pitchFamily="18" charset="0"/>
              </a:rPr>
              <a:t>Refractories</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a:xfrm>
            <a:off x="457200" y="685800"/>
            <a:ext cx="8229600" cy="5638800"/>
          </a:xfrm>
        </p:spPr>
        <p:txBody>
          <a:bodyPr>
            <a:noAutofit/>
          </a:bodyPr>
          <a:lstStyle/>
          <a:p>
            <a:pPr algn="just">
              <a:lnSpc>
                <a:spcPct val="150000"/>
              </a:lnSpc>
            </a:pPr>
            <a:r>
              <a:rPr lang="en-US" sz="2200" dirty="0" smtClean="0">
                <a:latin typeface="Times New Roman" pitchFamily="18" charset="0"/>
                <a:cs typeface="Times New Roman" pitchFamily="18" charset="0"/>
              </a:rPr>
              <a:t>Refractories are inorganic, nonmetallic, porous and heterogeneous materials composed of thermally stable mineral aggregates, a binder phase and additives. </a:t>
            </a:r>
          </a:p>
          <a:p>
            <a:pPr algn="just">
              <a:lnSpc>
                <a:spcPct val="150000"/>
              </a:lnSpc>
            </a:pPr>
            <a:r>
              <a:rPr lang="en-US" sz="2200" dirty="0" smtClean="0">
                <a:latin typeface="Times New Roman" pitchFamily="18" charset="0"/>
                <a:cs typeface="Times New Roman" pitchFamily="18" charset="0"/>
              </a:rPr>
              <a:t>Non-metallic </a:t>
            </a:r>
            <a:r>
              <a:rPr lang="en-US" sz="2200" dirty="0" smtClean="0">
                <a:latin typeface="Times New Roman" pitchFamily="18" charset="0"/>
                <a:cs typeface="Times New Roman" pitchFamily="18" charset="0"/>
              </a:rPr>
              <a:t>materials having those chemical and physical properties that make them applicable for structures or as components of systems that are exposed to environments above 538 deg C’.</a:t>
            </a:r>
          </a:p>
          <a:p>
            <a:pPr algn="just">
              <a:lnSpc>
                <a:spcPct val="150000"/>
              </a:lnSpc>
            </a:pPr>
            <a:r>
              <a:rPr lang="en-US" sz="2200" dirty="0" smtClean="0">
                <a:latin typeface="Times New Roman" pitchFamily="18" charset="0"/>
                <a:cs typeface="Times New Roman" pitchFamily="18" charset="0"/>
              </a:rPr>
              <a:t>The basic raw material is the oxides of silicon, aluminum, magnesium, calcium and zirconium. </a:t>
            </a:r>
          </a:p>
          <a:p>
            <a:pPr algn="just">
              <a:lnSpc>
                <a:spcPct val="150000"/>
              </a:lnSpc>
            </a:pPr>
            <a:r>
              <a:rPr lang="en-US" sz="2200" dirty="0" smtClean="0">
                <a:latin typeface="Times New Roman" pitchFamily="18" charset="0"/>
                <a:cs typeface="Times New Roman" pitchFamily="18" charset="0"/>
              </a:rPr>
              <a:t>Refractories are chosen according to the conditions they face during their use.</a:t>
            </a:r>
            <a:endParaRPr lang="en-US" sz="2200" dirty="0">
              <a:latin typeface="Times New Roman" pitchFamily="18" charset="0"/>
              <a:cs typeface="Times New Roman" pitchFamily="18" charset="0"/>
            </a:endParaRPr>
          </a:p>
        </p:txBody>
      </p:sp>
    </p:spTree>
    <p:extLst>
      <p:ext uri="{BB962C8B-B14F-4D97-AF65-F5344CB8AC3E}">
        <p14:creationId xmlns:p14="http://schemas.microsoft.com/office/powerpoint/2010/main" xmlns="" val="6087235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6096000"/>
          </a:xfrm>
        </p:spPr>
        <p:txBody>
          <a:bodyPr>
            <a:normAutofit fontScale="92500"/>
          </a:bodyPr>
          <a:lstStyle/>
          <a:p>
            <a:pPr algn="just">
              <a:lnSpc>
                <a:spcPct val="150000"/>
              </a:lnSpc>
            </a:pPr>
            <a:r>
              <a:rPr lang="en-US" sz="2600" b="1" dirty="0">
                <a:latin typeface="Times New Roman" pitchFamily="18" charset="0"/>
                <a:cs typeface="Times New Roman" pitchFamily="18" charset="0"/>
              </a:rPr>
              <a:t>Alumina</a:t>
            </a:r>
            <a:r>
              <a:rPr lang="en-US" sz="2600" dirty="0">
                <a:latin typeface="Times New Roman" pitchFamily="18" charset="0"/>
                <a:cs typeface="Times New Roman" pitchFamily="18" charset="0"/>
              </a:rPr>
              <a:t>: </a:t>
            </a:r>
            <a:endParaRPr lang="en-US" sz="2600" dirty="0" smtClean="0">
              <a:latin typeface="Times New Roman" pitchFamily="18" charset="0"/>
              <a:cs typeface="Times New Roman" pitchFamily="18" charset="0"/>
            </a:endParaRPr>
          </a:p>
          <a:p>
            <a:pPr algn="just">
              <a:lnSpc>
                <a:spcPct val="150000"/>
              </a:lnSpc>
            </a:pPr>
            <a:r>
              <a:rPr lang="en-US" sz="2600" dirty="0" smtClean="0">
                <a:latin typeface="Times New Roman" pitchFamily="18" charset="0"/>
                <a:cs typeface="Times New Roman" pitchFamily="18" charset="0"/>
              </a:rPr>
              <a:t>Alumina </a:t>
            </a:r>
            <a:r>
              <a:rPr lang="en-US" sz="2600" dirty="0">
                <a:latin typeface="Times New Roman" pitchFamily="18" charset="0"/>
                <a:cs typeface="Times New Roman" pitchFamily="18" charset="0"/>
              </a:rPr>
              <a:t>is </a:t>
            </a:r>
            <a:r>
              <a:rPr lang="en-US" sz="2600" dirty="0" err="1">
                <a:latin typeface="Times New Roman" pitchFamily="18" charset="0"/>
                <a:cs typeface="Times New Roman" pitchFamily="18" charset="0"/>
              </a:rPr>
              <a:t>Aluminium</a:t>
            </a:r>
            <a:r>
              <a:rPr lang="en-US" sz="2600" dirty="0">
                <a:latin typeface="Times New Roman" pitchFamily="18" charset="0"/>
                <a:cs typeface="Times New Roman" pitchFamily="18" charset="0"/>
              </a:rPr>
              <a:t> oxide. The chemical formula is Al</a:t>
            </a:r>
            <a:r>
              <a:rPr lang="en-US" sz="2600" baseline="-25000" dirty="0">
                <a:latin typeface="Times New Roman" pitchFamily="18" charset="0"/>
                <a:cs typeface="Times New Roman" pitchFamily="18" charset="0"/>
              </a:rPr>
              <a:t>2</a:t>
            </a:r>
            <a:r>
              <a:rPr lang="en-US" sz="2600" dirty="0">
                <a:latin typeface="Times New Roman" pitchFamily="18" charset="0"/>
                <a:cs typeface="Times New Roman" pitchFamily="18" charset="0"/>
              </a:rPr>
              <a:t>O</a:t>
            </a:r>
            <a:r>
              <a:rPr lang="en-US" sz="2600" baseline="-25000" dirty="0">
                <a:latin typeface="Times New Roman" pitchFamily="18" charset="0"/>
                <a:cs typeface="Times New Roman" pitchFamily="18" charset="0"/>
              </a:rPr>
              <a:t>3</a:t>
            </a:r>
            <a:r>
              <a:rPr lang="en-US" sz="2600" dirty="0">
                <a:latin typeface="Times New Roman" pitchFamily="18" charset="0"/>
                <a:cs typeface="Times New Roman" pitchFamily="18" charset="0"/>
              </a:rPr>
              <a:t>.Alumina imparts quick setting property to the </a:t>
            </a:r>
            <a:r>
              <a:rPr lang="en-US" sz="2600" dirty="0" smtClean="0">
                <a:latin typeface="Times New Roman" pitchFamily="18" charset="0"/>
                <a:cs typeface="Times New Roman" pitchFamily="18" charset="0"/>
              </a:rPr>
              <a:t>cement</a:t>
            </a:r>
            <a:r>
              <a:rPr lang="en-US" sz="2600" dirty="0">
                <a:latin typeface="Times New Roman" pitchFamily="18" charset="0"/>
                <a:cs typeface="Times New Roman" pitchFamily="18" charset="0"/>
              </a:rPr>
              <a:t>.</a:t>
            </a:r>
          </a:p>
          <a:p>
            <a:pPr algn="just">
              <a:lnSpc>
                <a:spcPct val="150000"/>
              </a:lnSpc>
            </a:pPr>
            <a:r>
              <a:rPr lang="en-US" sz="2600" dirty="0">
                <a:latin typeface="Times New Roman" pitchFamily="18" charset="0"/>
                <a:cs typeface="Times New Roman" pitchFamily="18" charset="0"/>
              </a:rPr>
              <a:t>Clinkering temperature is lowered by the presence of the requisite quantity of alumina.</a:t>
            </a:r>
          </a:p>
          <a:p>
            <a:pPr algn="just">
              <a:lnSpc>
                <a:spcPct val="150000"/>
              </a:lnSpc>
            </a:pPr>
            <a:r>
              <a:rPr lang="en-US" sz="2600" dirty="0">
                <a:latin typeface="Times New Roman" pitchFamily="18" charset="0"/>
                <a:cs typeface="Times New Roman" pitchFamily="18" charset="0"/>
              </a:rPr>
              <a:t>Excess alumina weakens the cement</a:t>
            </a:r>
            <a:r>
              <a:rPr lang="en-US" sz="2600" dirty="0" smtClean="0">
                <a:latin typeface="Times New Roman" pitchFamily="18" charset="0"/>
                <a:cs typeface="Times New Roman" pitchFamily="18" charset="0"/>
              </a:rPr>
              <a:t>.</a:t>
            </a:r>
          </a:p>
          <a:p>
            <a:pPr algn="just">
              <a:lnSpc>
                <a:spcPct val="150000"/>
              </a:lnSpc>
            </a:pPr>
            <a:r>
              <a:rPr lang="en-US" sz="2600" b="1" dirty="0">
                <a:latin typeface="Times New Roman" pitchFamily="18" charset="0"/>
                <a:cs typeface="Times New Roman" pitchFamily="18" charset="0"/>
              </a:rPr>
              <a:t>Magnesia</a:t>
            </a:r>
            <a:r>
              <a:rPr lang="en-US" sz="2600" dirty="0">
                <a:latin typeface="Times New Roman" pitchFamily="18" charset="0"/>
                <a:cs typeface="Times New Roman" pitchFamily="18" charset="0"/>
              </a:rPr>
              <a:t>: </a:t>
            </a:r>
            <a:endParaRPr lang="en-US" sz="2600" dirty="0" smtClean="0">
              <a:latin typeface="Times New Roman" pitchFamily="18" charset="0"/>
              <a:cs typeface="Times New Roman" pitchFamily="18" charset="0"/>
            </a:endParaRPr>
          </a:p>
          <a:p>
            <a:pPr algn="just">
              <a:lnSpc>
                <a:spcPct val="150000"/>
              </a:lnSpc>
            </a:pPr>
            <a:r>
              <a:rPr lang="en-US" sz="2600" dirty="0" smtClean="0">
                <a:latin typeface="Times New Roman" pitchFamily="18" charset="0"/>
                <a:cs typeface="Times New Roman" pitchFamily="18" charset="0"/>
              </a:rPr>
              <a:t>Magnesium </a:t>
            </a:r>
            <a:r>
              <a:rPr lang="en-US" sz="2600" dirty="0">
                <a:latin typeface="Times New Roman" pitchFamily="18" charset="0"/>
                <a:cs typeface="Times New Roman" pitchFamily="18" charset="0"/>
              </a:rPr>
              <a:t>Oxide. The chemical formula is </a:t>
            </a:r>
            <a:r>
              <a:rPr lang="en-US" sz="2600" dirty="0" err="1">
                <a:latin typeface="Times New Roman" pitchFamily="18" charset="0"/>
                <a:cs typeface="Times New Roman" pitchFamily="18" charset="0"/>
              </a:rPr>
              <a:t>MgO</a:t>
            </a:r>
            <a:r>
              <a:rPr lang="en-US" sz="2600" dirty="0" smtClean="0">
                <a:latin typeface="Times New Roman" pitchFamily="18" charset="0"/>
                <a:cs typeface="Times New Roman" pitchFamily="18" charset="0"/>
              </a:rPr>
              <a:t>. Magnesia </a:t>
            </a:r>
            <a:r>
              <a:rPr lang="en-US" sz="2600" dirty="0">
                <a:latin typeface="Times New Roman" pitchFamily="18" charset="0"/>
                <a:cs typeface="Times New Roman" pitchFamily="18" charset="0"/>
              </a:rPr>
              <a:t>should not be present more than 2% in cement.</a:t>
            </a:r>
          </a:p>
          <a:p>
            <a:pPr algn="just">
              <a:lnSpc>
                <a:spcPct val="150000"/>
              </a:lnSpc>
            </a:pPr>
            <a:r>
              <a:rPr lang="en-US" sz="2600" dirty="0">
                <a:latin typeface="Times New Roman" pitchFamily="18" charset="0"/>
                <a:cs typeface="Times New Roman" pitchFamily="18" charset="0"/>
              </a:rPr>
              <a:t>Excess magnesia will reduce the strength of the cement.</a:t>
            </a:r>
          </a:p>
          <a:p>
            <a:pPr marL="0" indent="0">
              <a:buNone/>
            </a:pPr>
            <a:endParaRPr lang="en-US" dirty="0"/>
          </a:p>
          <a:p>
            <a:endParaRPr lang="hi-IN" dirty="0"/>
          </a:p>
        </p:txBody>
      </p:sp>
    </p:spTree>
    <p:extLst>
      <p:ext uri="{BB962C8B-B14F-4D97-AF65-F5344CB8AC3E}">
        <p14:creationId xmlns:p14="http://schemas.microsoft.com/office/powerpoint/2010/main" xmlns="" val="4206726447"/>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381000"/>
            <a:ext cx="8001000" cy="6096000"/>
          </a:xfrm>
        </p:spPr>
        <p:txBody>
          <a:bodyPr>
            <a:normAutofit fontScale="70000" lnSpcReduction="20000"/>
          </a:bodyPr>
          <a:lstStyle/>
          <a:p>
            <a:pPr marL="0" indent="0" algn="just">
              <a:lnSpc>
                <a:spcPct val="160000"/>
              </a:lnSpc>
              <a:buNone/>
            </a:pPr>
            <a:r>
              <a:rPr lang="en-US" dirty="0" smtClean="0">
                <a:latin typeface="Times New Roman" pitchFamily="18" charset="0"/>
                <a:cs typeface="Times New Roman" pitchFamily="18" charset="0"/>
              </a:rPr>
              <a:t>Refractories are the materials that can </a:t>
            </a:r>
          </a:p>
          <a:p>
            <a:pPr algn="just">
              <a:lnSpc>
                <a:spcPct val="160000"/>
              </a:lnSpc>
            </a:pPr>
            <a:r>
              <a:rPr lang="en-US" dirty="0" smtClean="0">
                <a:latin typeface="Times New Roman" pitchFamily="18" charset="0"/>
                <a:cs typeface="Times New Roman" pitchFamily="18" charset="0"/>
              </a:rPr>
              <a:t>Withstand </a:t>
            </a:r>
            <a:r>
              <a:rPr lang="en-US" dirty="0">
                <a:latin typeface="Times New Roman" pitchFamily="18" charset="0"/>
                <a:cs typeface="Times New Roman" pitchFamily="18" charset="0"/>
              </a:rPr>
              <a:t>high temperatures and sudden changes</a:t>
            </a:r>
          </a:p>
          <a:p>
            <a:pPr algn="just">
              <a:lnSpc>
                <a:spcPct val="160000"/>
              </a:lnSpc>
            </a:pPr>
            <a:r>
              <a:rPr lang="en-US" dirty="0" smtClean="0">
                <a:latin typeface="Times New Roman" pitchFamily="18" charset="0"/>
                <a:cs typeface="Times New Roman" pitchFamily="18" charset="0"/>
              </a:rPr>
              <a:t>Withstand </a:t>
            </a:r>
            <a:r>
              <a:rPr lang="en-US" dirty="0">
                <a:latin typeface="Times New Roman" pitchFamily="18" charset="0"/>
                <a:cs typeface="Times New Roman" pitchFamily="18" charset="0"/>
              </a:rPr>
              <a:t>action of molten slag, glass, hot gases </a:t>
            </a:r>
            <a:r>
              <a:rPr lang="en-US" dirty="0" err="1" smtClean="0">
                <a:latin typeface="Times New Roman" pitchFamily="18" charset="0"/>
                <a:cs typeface="Times New Roman" pitchFamily="18" charset="0"/>
              </a:rPr>
              <a:t>etc</a:t>
            </a:r>
            <a:r>
              <a:rPr lang="en-US" dirty="0" smtClean="0">
                <a:latin typeface="Times New Roman" pitchFamily="18" charset="0"/>
                <a:cs typeface="Times New Roman" pitchFamily="18" charset="0"/>
              </a:rPr>
              <a:t> (thermal stress and strain).</a:t>
            </a:r>
          </a:p>
          <a:p>
            <a:pPr algn="just">
              <a:lnSpc>
                <a:spcPct val="160000"/>
              </a:lnSpc>
            </a:pPr>
            <a:r>
              <a:rPr lang="en-US" dirty="0" smtClean="0">
                <a:latin typeface="Times New Roman" pitchFamily="18" charset="0"/>
                <a:cs typeface="Times New Roman" pitchFamily="18" charset="0"/>
              </a:rPr>
              <a:t>Withstand against the corrosion/erosion.</a:t>
            </a:r>
            <a:endParaRPr lang="en-US" dirty="0">
              <a:latin typeface="Times New Roman" pitchFamily="18" charset="0"/>
              <a:cs typeface="Times New Roman" pitchFamily="18" charset="0"/>
            </a:endParaRPr>
          </a:p>
          <a:p>
            <a:pPr algn="just">
              <a:lnSpc>
                <a:spcPct val="160000"/>
              </a:lnSpc>
            </a:pPr>
            <a:r>
              <a:rPr lang="en-US" dirty="0" smtClean="0">
                <a:latin typeface="Times New Roman" pitchFamily="18" charset="0"/>
                <a:cs typeface="Times New Roman" pitchFamily="18" charset="0"/>
              </a:rPr>
              <a:t>Withstand </a:t>
            </a:r>
            <a:r>
              <a:rPr lang="en-US" dirty="0">
                <a:latin typeface="Times New Roman" pitchFamily="18" charset="0"/>
                <a:cs typeface="Times New Roman" pitchFamily="18" charset="0"/>
              </a:rPr>
              <a:t>load at service conditions</a:t>
            </a:r>
          </a:p>
          <a:p>
            <a:pPr algn="just">
              <a:lnSpc>
                <a:spcPct val="160000"/>
              </a:lnSpc>
            </a:pPr>
            <a:r>
              <a:rPr lang="en-US" dirty="0" smtClean="0">
                <a:latin typeface="Times New Roman" pitchFamily="18" charset="0"/>
                <a:cs typeface="Times New Roman" pitchFamily="18" charset="0"/>
              </a:rPr>
              <a:t>Withstand </a:t>
            </a:r>
            <a:r>
              <a:rPr lang="en-US" dirty="0">
                <a:latin typeface="Times New Roman" pitchFamily="18" charset="0"/>
                <a:cs typeface="Times New Roman" pitchFamily="18" charset="0"/>
              </a:rPr>
              <a:t>abrasive </a:t>
            </a:r>
            <a:r>
              <a:rPr lang="en-US" dirty="0" smtClean="0">
                <a:latin typeface="Times New Roman" pitchFamily="18" charset="0"/>
                <a:cs typeface="Times New Roman" pitchFamily="18" charset="0"/>
              </a:rPr>
              <a:t>forces (</a:t>
            </a:r>
            <a:r>
              <a:rPr lang="en-US" dirty="0">
                <a:latin typeface="Times New Roman" pitchFamily="18" charset="0"/>
                <a:cs typeface="Times New Roman" pitchFamily="18" charset="0"/>
              </a:rPr>
              <a:t>to different degrees of mechanical stress and </a:t>
            </a:r>
            <a:r>
              <a:rPr lang="en-US" dirty="0" smtClean="0">
                <a:latin typeface="Times New Roman" pitchFamily="18" charset="0"/>
                <a:cs typeface="Times New Roman" pitchFamily="18" charset="0"/>
              </a:rPr>
              <a:t>strain).</a:t>
            </a:r>
            <a:endParaRPr lang="en-US" dirty="0">
              <a:latin typeface="Times New Roman" pitchFamily="18" charset="0"/>
              <a:cs typeface="Times New Roman" pitchFamily="18" charset="0"/>
            </a:endParaRPr>
          </a:p>
          <a:p>
            <a:pPr algn="just">
              <a:lnSpc>
                <a:spcPct val="160000"/>
              </a:lnSpc>
            </a:pPr>
            <a:r>
              <a:rPr lang="en-US" dirty="0" smtClean="0">
                <a:latin typeface="Times New Roman" pitchFamily="18" charset="0"/>
                <a:cs typeface="Times New Roman" pitchFamily="18" charset="0"/>
              </a:rPr>
              <a:t>Conserve </a:t>
            </a:r>
            <a:r>
              <a:rPr lang="en-US" dirty="0">
                <a:latin typeface="Times New Roman" pitchFamily="18" charset="0"/>
                <a:cs typeface="Times New Roman" pitchFamily="18" charset="0"/>
              </a:rPr>
              <a:t>heat</a:t>
            </a:r>
          </a:p>
          <a:p>
            <a:pPr algn="just">
              <a:lnSpc>
                <a:spcPct val="160000"/>
              </a:lnSpc>
            </a:pPr>
            <a:r>
              <a:rPr lang="en-US" dirty="0" smtClean="0">
                <a:latin typeface="Times New Roman" pitchFamily="18" charset="0"/>
                <a:cs typeface="Times New Roman" pitchFamily="18" charset="0"/>
              </a:rPr>
              <a:t>Have </a:t>
            </a:r>
            <a:r>
              <a:rPr lang="en-US" dirty="0">
                <a:latin typeface="Times New Roman" pitchFamily="18" charset="0"/>
                <a:cs typeface="Times New Roman" pitchFamily="18" charset="0"/>
              </a:rPr>
              <a:t>low coefficient of thermal expansion</a:t>
            </a:r>
          </a:p>
          <a:p>
            <a:pPr algn="just">
              <a:lnSpc>
                <a:spcPct val="160000"/>
              </a:lnSpc>
            </a:pPr>
            <a:r>
              <a:rPr lang="en-US" dirty="0" smtClean="0">
                <a:latin typeface="Times New Roman" pitchFamily="18" charset="0"/>
                <a:cs typeface="Times New Roman" pitchFamily="18" charset="0"/>
              </a:rPr>
              <a:t>Will </a:t>
            </a:r>
            <a:r>
              <a:rPr lang="en-US" dirty="0">
                <a:latin typeface="Times New Roman" pitchFamily="18" charset="0"/>
                <a:cs typeface="Times New Roman" pitchFamily="18" charset="0"/>
              </a:rPr>
              <a:t>not contaminate the load</a:t>
            </a:r>
          </a:p>
        </p:txBody>
      </p:sp>
    </p:spTree>
    <p:extLst>
      <p:ext uri="{BB962C8B-B14F-4D97-AF65-F5344CB8AC3E}">
        <p14:creationId xmlns:p14="http://schemas.microsoft.com/office/powerpoint/2010/main" xmlns="" val="363919257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lstStyle/>
          <a:p>
            <a:r>
              <a:rPr lang="en-US" dirty="0" smtClean="0">
                <a:latin typeface="Times New Roman" pitchFamily="18" charset="0"/>
                <a:cs typeface="Times New Roman" pitchFamily="18" charset="0"/>
              </a:rPr>
              <a:t>Functions of Refractories</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a:xfrm>
            <a:off x="457200" y="1219200"/>
            <a:ext cx="8229600" cy="4906963"/>
          </a:xfrm>
        </p:spPr>
        <p:txBody>
          <a:bodyPr>
            <a:normAutofit fontScale="77500" lnSpcReduction="20000"/>
          </a:bodyPr>
          <a:lstStyle/>
          <a:p>
            <a:pPr algn="just">
              <a:lnSpc>
                <a:spcPct val="160000"/>
              </a:lnSpc>
            </a:pPr>
            <a:r>
              <a:rPr lang="en-US" dirty="0" smtClean="0">
                <a:latin typeface="Times New Roman" pitchFamily="18" charset="0"/>
                <a:cs typeface="Times New Roman" pitchFamily="18" charset="0"/>
              </a:rPr>
              <a:t>Acting </a:t>
            </a:r>
            <a:r>
              <a:rPr lang="en-US" dirty="0">
                <a:latin typeface="Times New Roman" pitchFamily="18" charset="0"/>
                <a:cs typeface="Times New Roman" pitchFamily="18" charset="0"/>
              </a:rPr>
              <a:t>as a thermal barrier between a hot medium (e.g., flue gases, liquid metal, liquid slags, and molten salts) and the wall of the containing </a:t>
            </a:r>
            <a:r>
              <a:rPr lang="en-US" dirty="0" smtClean="0">
                <a:latin typeface="Times New Roman" pitchFamily="18" charset="0"/>
                <a:cs typeface="Times New Roman" pitchFamily="18" charset="0"/>
              </a:rPr>
              <a:t>vessel.</a:t>
            </a:r>
          </a:p>
          <a:p>
            <a:pPr algn="just">
              <a:lnSpc>
                <a:spcPct val="160000"/>
              </a:lnSpc>
            </a:pPr>
            <a:r>
              <a:rPr lang="en-US" dirty="0" smtClean="0">
                <a:latin typeface="Times New Roman" pitchFamily="18" charset="0"/>
                <a:cs typeface="Times New Roman" pitchFamily="18" charset="0"/>
              </a:rPr>
              <a:t>Insuring </a:t>
            </a:r>
            <a:r>
              <a:rPr lang="en-US" dirty="0">
                <a:latin typeface="Times New Roman" pitchFamily="18" charset="0"/>
                <a:cs typeface="Times New Roman" pitchFamily="18" charset="0"/>
              </a:rPr>
              <a:t>a strong physical protection, preventing the erosion of walls by the circulating hot </a:t>
            </a:r>
            <a:r>
              <a:rPr lang="en-US" dirty="0" smtClean="0">
                <a:latin typeface="Times New Roman" pitchFamily="18" charset="0"/>
                <a:cs typeface="Times New Roman" pitchFamily="18" charset="0"/>
              </a:rPr>
              <a:t>medium</a:t>
            </a:r>
          </a:p>
          <a:p>
            <a:pPr algn="just">
              <a:lnSpc>
                <a:spcPct val="160000"/>
              </a:lnSpc>
            </a:pPr>
            <a:r>
              <a:rPr lang="en-US" dirty="0" smtClean="0">
                <a:latin typeface="Times New Roman" pitchFamily="18" charset="0"/>
                <a:cs typeface="Times New Roman" pitchFamily="18" charset="0"/>
              </a:rPr>
              <a:t>Representing </a:t>
            </a:r>
            <a:r>
              <a:rPr lang="en-US" dirty="0">
                <a:latin typeface="Times New Roman" pitchFamily="18" charset="0"/>
                <a:cs typeface="Times New Roman" pitchFamily="18" charset="0"/>
              </a:rPr>
              <a:t>a chemical protective barrier against corrosion, </a:t>
            </a:r>
            <a:r>
              <a:rPr lang="en-US" dirty="0" smtClean="0">
                <a:latin typeface="Times New Roman" pitchFamily="18" charset="0"/>
                <a:cs typeface="Times New Roman" pitchFamily="18" charset="0"/>
              </a:rPr>
              <a:t>and</a:t>
            </a:r>
          </a:p>
          <a:p>
            <a:pPr algn="just">
              <a:lnSpc>
                <a:spcPct val="160000"/>
              </a:lnSpc>
            </a:pPr>
            <a:r>
              <a:rPr lang="en-US" dirty="0" smtClean="0">
                <a:latin typeface="Times New Roman" pitchFamily="18" charset="0"/>
                <a:cs typeface="Times New Roman" pitchFamily="18" charset="0"/>
              </a:rPr>
              <a:t>Acting </a:t>
            </a:r>
            <a:r>
              <a:rPr lang="en-US" dirty="0">
                <a:latin typeface="Times New Roman" pitchFamily="18" charset="0"/>
                <a:cs typeface="Times New Roman" pitchFamily="18" charset="0"/>
              </a:rPr>
              <a:t>as thermal insulation, insuring heat retention.</a:t>
            </a:r>
          </a:p>
        </p:txBody>
      </p:sp>
    </p:spTree>
    <p:extLst>
      <p:ext uri="{BB962C8B-B14F-4D97-AF65-F5344CB8AC3E}">
        <p14:creationId xmlns:p14="http://schemas.microsoft.com/office/powerpoint/2010/main" xmlns="" val="3866806673"/>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lstStyle/>
          <a:p>
            <a:r>
              <a:rPr lang="en-US" dirty="0" smtClean="0">
                <a:latin typeface="Times New Roman" pitchFamily="18" charset="0"/>
                <a:cs typeface="Times New Roman" pitchFamily="18" charset="0"/>
              </a:rPr>
              <a:t>Classification of Refractories</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a:xfrm>
            <a:off x="457200" y="1219200"/>
            <a:ext cx="8229600" cy="5334000"/>
          </a:xfrm>
        </p:spPr>
        <p:txBody>
          <a:bodyPr>
            <a:normAutofit fontScale="62500" lnSpcReduction="20000"/>
          </a:bodyPr>
          <a:lstStyle/>
          <a:p>
            <a:pPr>
              <a:lnSpc>
                <a:spcPct val="170000"/>
              </a:lnSpc>
            </a:pPr>
            <a:r>
              <a:rPr lang="en-US" dirty="0">
                <a:latin typeface="Times New Roman" pitchFamily="18" charset="0"/>
                <a:cs typeface="Times New Roman" pitchFamily="18" charset="0"/>
              </a:rPr>
              <a:t>C</a:t>
            </a:r>
            <a:r>
              <a:rPr lang="en-US" dirty="0" smtClean="0">
                <a:latin typeface="Times New Roman" pitchFamily="18" charset="0"/>
                <a:cs typeface="Times New Roman" pitchFamily="18" charset="0"/>
              </a:rPr>
              <a:t>hemical </a:t>
            </a:r>
            <a:r>
              <a:rPr lang="en-US" dirty="0">
                <a:latin typeface="Times New Roman" pitchFamily="18" charset="0"/>
                <a:cs typeface="Times New Roman" pitchFamily="18" charset="0"/>
              </a:rPr>
              <a:t>composition</a:t>
            </a:r>
            <a:r>
              <a:rPr lang="en-US" dirty="0" smtClean="0">
                <a:latin typeface="Times New Roman" pitchFamily="18" charset="0"/>
                <a:cs typeface="Times New Roman" pitchFamily="18" charset="0"/>
              </a:rPr>
              <a:t>,</a:t>
            </a:r>
          </a:p>
          <a:p>
            <a:pPr>
              <a:lnSpc>
                <a:spcPct val="170000"/>
              </a:lnSpc>
            </a:pPr>
            <a:r>
              <a:rPr lang="en-US" dirty="0" smtClean="0">
                <a:latin typeface="Times New Roman" pitchFamily="18" charset="0"/>
                <a:cs typeface="Times New Roman" pitchFamily="18" charset="0"/>
              </a:rPr>
              <a:t>Chemical </a:t>
            </a:r>
            <a:r>
              <a:rPr lang="en-US" dirty="0">
                <a:latin typeface="Times New Roman" pitchFamily="18" charset="0"/>
                <a:cs typeface="Times New Roman" pitchFamily="18" charset="0"/>
              </a:rPr>
              <a:t>properties of their constituent </a:t>
            </a:r>
            <a:r>
              <a:rPr lang="en-US" dirty="0" smtClean="0">
                <a:latin typeface="Times New Roman" pitchFamily="18" charset="0"/>
                <a:cs typeface="Times New Roman" pitchFamily="18" charset="0"/>
              </a:rPr>
              <a:t>substances</a:t>
            </a:r>
          </a:p>
          <a:p>
            <a:pPr>
              <a:lnSpc>
                <a:spcPct val="170000"/>
              </a:lnSpc>
            </a:pPr>
            <a:r>
              <a:rPr lang="en-US" dirty="0" smtClean="0">
                <a:latin typeface="Times New Roman" pitchFamily="18" charset="0"/>
                <a:cs typeface="Times New Roman" pitchFamily="18" charset="0"/>
              </a:rPr>
              <a:t>By </a:t>
            </a:r>
            <a:r>
              <a:rPr lang="en-US" dirty="0">
                <a:latin typeface="Times New Roman" pitchFamily="18" charset="0"/>
                <a:cs typeface="Times New Roman" pitchFamily="18" charset="0"/>
              </a:rPr>
              <a:t>the place of </a:t>
            </a:r>
            <a:r>
              <a:rPr lang="en-US" dirty="0" smtClean="0">
                <a:latin typeface="Times New Roman" pitchFamily="18" charset="0"/>
                <a:cs typeface="Times New Roman" pitchFamily="18" charset="0"/>
              </a:rPr>
              <a:t>use</a:t>
            </a:r>
          </a:p>
          <a:p>
            <a:pPr>
              <a:lnSpc>
                <a:spcPct val="170000"/>
              </a:lnSpc>
            </a:pPr>
            <a:r>
              <a:rPr lang="en-US" dirty="0" smtClean="0">
                <a:latin typeface="Times New Roman" pitchFamily="18" charset="0"/>
                <a:cs typeface="Times New Roman" pitchFamily="18" charset="0"/>
              </a:rPr>
              <a:t>The refractoriness</a:t>
            </a:r>
          </a:p>
          <a:p>
            <a:pPr>
              <a:lnSpc>
                <a:spcPct val="170000"/>
              </a:lnSpc>
            </a:pPr>
            <a:r>
              <a:rPr lang="en-US" dirty="0" smtClean="0">
                <a:latin typeface="Times New Roman" pitchFamily="18" charset="0"/>
                <a:cs typeface="Times New Roman" pitchFamily="18" charset="0"/>
              </a:rPr>
              <a:t>Method </a:t>
            </a:r>
            <a:r>
              <a:rPr lang="en-US" dirty="0">
                <a:latin typeface="Times New Roman" pitchFamily="18" charset="0"/>
                <a:cs typeface="Times New Roman" pitchFamily="18" charset="0"/>
              </a:rPr>
              <a:t>of </a:t>
            </a:r>
            <a:r>
              <a:rPr lang="en-US" dirty="0" smtClean="0">
                <a:latin typeface="Times New Roman" pitchFamily="18" charset="0"/>
                <a:cs typeface="Times New Roman" pitchFamily="18" charset="0"/>
              </a:rPr>
              <a:t>manufacture</a:t>
            </a:r>
          </a:p>
          <a:p>
            <a:pPr>
              <a:lnSpc>
                <a:spcPct val="170000"/>
              </a:lnSpc>
            </a:pPr>
            <a:r>
              <a:rPr lang="en-US" dirty="0" smtClean="0">
                <a:latin typeface="Times New Roman" pitchFamily="18" charset="0"/>
                <a:cs typeface="Times New Roman" pitchFamily="18" charset="0"/>
              </a:rPr>
              <a:t>Physical form</a:t>
            </a:r>
          </a:p>
          <a:p>
            <a:pPr>
              <a:lnSpc>
                <a:spcPct val="170000"/>
              </a:lnSpc>
            </a:pPr>
            <a:r>
              <a:rPr lang="en-US" dirty="0" smtClean="0">
                <a:latin typeface="Times New Roman" pitchFamily="18" charset="0"/>
                <a:cs typeface="Times New Roman" pitchFamily="18" charset="0"/>
              </a:rPr>
              <a:t>According </a:t>
            </a:r>
            <a:r>
              <a:rPr lang="en-US" dirty="0">
                <a:latin typeface="Times New Roman" pitchFamily="18" charset="0"/>
                <a:cs typeface="Times New Roman" pitchFamily="18" charset="0"/>
              </a:rPr>
              <a:t>to the </a:t>
            </a:r>
            <a:r>
              <a:rPr lang="en-US" dirty="0" smtClean="0">
                <a:latin typeface="Times New Roman" pitchFamily="18" charset="0"/>
                <a:cs typeface="Times New Roman" pitchFamily="18" charset="0"/>
              </a:rPr>
              <a:t>applications</a:t>
            </a:r>
          </a:p>
          <a:p>
            <a:pPr>
              <a:lnSpc>
                <a:spcPct val="170000"/>
              </a:lnSpc>
            </a:pPr>
            <a:r>
              <a:rPr lang="en-US" dirty="0" smtClean="0">
                <a:latin typeface="Times New Roman" pitchFamily="18" charset="0"/>
                <a:cs typeface="Times New Roman" pitchFamily="18" charset="0"/>
              </a:rPr>
              <a:t>Based </a:t>
            </a:r>
            <a:r>
              <a:rPr lang="en-US" dirty="0">
                <a:latin typeface="Times New Roman" pitchFamily="18" charset="0"/>
                <a:cs typeface="Times New Roman" pitchFamily="18" charset="0"/>
              </a:rPr>
              <a:t>on thermal </a:t>
            </a:r>
            <a:r>
              <a:rPr lang="en-US" dirty="0" smtClean="0">
                <a:latin typeface="Times New Roman" pitchFamily="18" charset="0"/>
                <a:cs typeface="Times New Roman" pitchFamily="18" charset="0"/>
              </a:rPr>
              <a:t>conductivity</a:t>
            </a:r>
          </a:p>
          <a:p>
            <a:pPr>
              <a:lnSpc>
                <a:spcPct val="170000"/>
              </a:lnSpc>
            </a:pPr>
            <a:r>
              <a:rPr lang="en-US" dirty="0" smtClean="0">
                <a:latin typeface="Times New Roman" pitchFamily="18" charset="0"/>
                <a:cs typeface="Times New Roman" pitchFamily="18" charset="0"/>
              </a:rPr>
              <a:t>According </a:t>
            </a:r>
            <a:r>
              <a:rPr lang="en-US" dirty="0">
                <a:latin typeface="Times New Roman" pitchFamily="18" charset="0"/>
                <a:cs typeface="Times New Roman" pitchFamily="18" charset="0"/>
              </a:rPr>
              <a:t>to the principal base </a:t>
            </a:r>
            <a:r>
              <a:rPr lang="en-US" dirty="0" smtClean="0">
                <a:latin typeface="Times New Roman" pitchFamily="18" charset="0"/>
                <a:cs typeface="Times New Roman" pitchFamily="18" charset="0"/>
              </a:rPr>
              <a:t>features</a:t>
            </a:r>
          </a:p>
          <a:p>
            <a:pPr>
              <a:lnSpc>
                <a:spcPct val="170000"/>
              </a:lnSpc>
            </a:pPr>
            <a:r>
              <a:rPr lang="en-US" dirty="0" smtClean="0">
                <a:latin typeface="Times New Roman" pitchFamily="18" charset="0"/>
                <a:cs typeface="Times New Roman" pitchFamily="18" charset="0"/>
              </a:rPr>
              <a:t>Based </a:t>
            </a:r>
            <a:r>
              <a:rPr lang="en-US" dirty="0">
                <a:latin typeface="Times New Roman" pitchFamily="18" charset="0"/>
                <a:cs typeface="Times New Roman" pitchFamily="18" charset="0"/>
              </a:rPr>
              <a:t>on compactness.</a:t>
            </a:r>
          </a:p>
          <a:p>
            <a:endParaRPr lang="en-US" dirty="0"/>
          </a:p>
        </p:txBody>
      </p:sp>
    </p:spTree>
    <p:extLst>
      <p:ext uri="{BB962C8B-B14F-4D97-AF65-F5344CB8AC3E}">
        <p14:creationId xmlns:p14="http://schemas.microsoft.com/office/powerpoint/2010/main" xmlns="" val="2482060256"/>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762000"/>
          </a:xfrm>
        </p:spPr>
        <p:txBody>
          <a:bodyPr>
            <a:normAutofit fontScale="90000"/>
          </a:bodyPr>
          <a:lstStyle/>
          <a:p>
            <a:r>
              <a:rPr lang="en-US" sz="3600" b="1" dirty="0" smtClean="0">
                <a:latin typeface="Times New Roman" pitchFamily="18" charset="0"/>
                <a:cs typeface="Times New Roman" pitchFamily="18" charset="0"/>
              </a:rPr>
              <a:t>Classification based on chemical composition</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a:xfrm>
            <a:off x="457200" y="990600"/>
            <a:ext cx="8229600" cy="5715000"/>
          </a:xfrm>
        </p:spPr>
        <p:txBody>
          <a:bodyPr>
            <a:normAutofit fontScale="77500" lnSpcReduction="20000"/>
          </a:bodyPr>
          <a:lstStyle/>
          <a:p>
            <a:pPr>
              <a:lnSpc>
                <a:spcPct val="160000"/>
              </a:lnSpc>
            </a:pPr>
            <a:r>
              <a:rPr lang="en-US" dirty="0">
                <a:latin typeface="Times New Roman" pitchFamily="18" charset="0"/>
                <a:cs typeface="Times New Roman" pitchFamily="18" charset="0"/>
              </a:rPr>
              <a:t>Silica </a:t>
            </a:r>
            <a:r>
              <a:rPr lang="en-US" dirty="0" err="1">
                <a:latin typeface="Times New Roman" pitchFamily="18" charset="0"/>
                <a:cs typeface="Times New Roman" pitchFamily="18" charset="0"/>
              </a:rPr>
              <a:t>refractories</a:t>
            </a:r>
            <a:r>
              <a:rPr lang="en-US" dirty="0">
                <a:latin typeface="Times New Roman" pitchFamily="18" charset="0"/>
                <a:cs typeface="Times New Roman" pitchFamily="18" charset="0"/>
              </a:rPr>
              <a:t> </a:t>
            </a:r>
            <a:endParaRPr lang="en-US" dirty="0" smtClean="0">
              <a:latin typeface="Times New Roman" pitchFamily="18" charset="0"/>
              <a:cs typeface="Times New Roman" pitchFamily="18" charset="0"/>
            </a:endParaRPr>
          </a:p>
          <a:p>
            <a:pPr>
              <a:lnSpc>
                <a:spcPct val="160000"/>
              </a:lnSpc>
            </a:pPr>
            <a:r>
              <a:rPr lang="en-US" dirty="0">
                <a:latin typeface="Times New Roman" pitchFamily="18" charset="0"/>
                <a:cs typeface="Times New Roman" pitchFamily="18" charset="0"/>
              </a:rPr>
              <a:t>Fireclay </a:t>
            </a:r>
            <a:r>
              <a:rPr lang="en-US" dirty="0" err="1">
                <a:latin typeface="Times New Roman" pitchFamily="18" charset="0"/>
                <a:cs typeface="Times New Roman" pitchFamily="18" charset="0"/>
              </a:rPr>
              <a:t>refractories</a:t>
            </a:r>
            <a:r>
              <a:rPr lang="en-US" dirty="0">
                <a:latin typeface="Times New Roman" pitchFamily="18" charset="0"/>
                <a:cs typeface="Times New Roman" pitchFamily="18" charset="0"/>
              </a:rPr>
              <a:t> </a:t>
            </a:r>
            <a:endParaRPr lang="en-US" dirty="0" smtClean="0">
              <a:latin typeface="Times New Roman" pitchFamily="18" charset="0"/>
              <a:cs typeface="Times New Roman" pitchFamily="18" charset="0"/>
            </a:endParaRPr>
          </a:p>
          <a:p>
            <a:pPr>
              <a:lnSpc>
                <a:spcPct val="160000"/>
              </a:lnSpc>
            </a:pPr>
            <a:r>
              <a:rPr lang="en-US" dirty="0">
                <a:latin typeface="Times New Roman" pitchFamily="18" charset="0"/>
                <a:cs typeface="Times New Roman" pitchFamily="18" charset="0"/>
              </a:rPr>
              <a:t>Alumina </a:t>
            </a:r>
            <a:r>
              <a:rPr lang="en-US" dirty="0" err="1">
                <a:latin typeface="Times New Roman" pitchFamily="18" charset="0"/>
                <a:cs typeface="Times New Roman" pitchFamily="18" charset="0"/>
              </a:rPr>
              <a:t>refractories</a:t>
            </a:r>
            <a:r>
              <a:rPr lang="en-US" dirty="0">
                <a:latin typeface="Times New Roman" pitchFamily="18" charset="0"/>
                <a:cs typeface="Times New Roman" pitchFamily="18" charset="0"/>
              </a:rPr>
              <a:t> </a:t>
            </a:r>
            <a:endParaRPr lang="en-US" dirty="0" smtClean="0">
              <a:latin typeface="Times New Roman" pitchFamily="18" charset="0"/>
              <a:cs typeface="Times New Roman" pitchFamily="18" charset="0"/>
            </a:endParaRPr>
          </a:p>
          <a:p>
            <a:pPr>
              <a:lnSpc>
                <a:spcPct val="160000"/>
              </a:lnSpc>
            </a:pPr>
            <a:r>
              <a:rPr lang="en-US" dirty="0">
                <a:latin typeface="Times New Roman" pitchFamily="18" charset="0"/>
                <a:cs typeface="Times New Roman" pitchFamily="18" charset="0"/>
              </a:rPr>
              <a:t>Magnesia </a:t>
            </a:r>
            <a:r>
              <a:rPr lang="en-US" dirty="0" err="1">
                <a:latin typeface="Times New Roman" pitchFamily="18" charset="0"/>
                <a:cs typeface="Times New Roman" pitchFamily="18" charset="0"/>
              </a:rPr>
              <a:t>refractories</a:t>
            </a:r>
            <a:r>
              <a:rPr lang="en-US" dirty="0">
                <a:latin typeface="Times New Roman" pitchFamily="18" charset="0"/>
                <a:cs typeface="Times New Roman" pitchFamily="18" charset="0"/>
              </a:rPr>
              <a:t> </a:t>
            </a:r>
            <a:endParaRPr lang="en-US" dirty="0" smtClean="0">
              <a:latin typeface="Times New Roman" pitchFamily="18" charset="0"/>
              <a:cs typeface="Times New Roman" pitchFamily="18" charset="0"/>
            </a:endParaRPr>
          </a:p>
          <a:p>
            <a:pPr>
              <a:lnSpc>
                <a:spcPct val="160000"/>
              </a:lnSpc>
            </a:pPr>
            <a:r>
              <a:rPr lang="en-US" dirty="0">
                <a:latin typeface="Times New Roman" pitchFamily="18" charset="0"/>
                <a:cs typeface="Times New Roman" pitchFamily="18" charset="0"/>
              </a:rPr>
              <a:t>Dolomite </a:t>
            </a:r>
            <a:r>
              <a:rPr lang="en-US" dirty="0" err="1">
                <a:latin typeface="Times New Roman" pitchFamily="18" charset="0"/>
                <a:cs typeface="Times New Roman" pitchFamily="18" charset="0"/>
              </a:rPr>
              <a:t>refractories</a:t>
            </a:r>
            <a:r>
              <a:rPr lang="en-US" dirty="0">
                <a:latin typeface="Times New Roman" pitchFamily="18" charset="0"/>
                <a:cs typeface="Times New Roman" pitchFamily="18" charset="0"/>
              </a:rPr>
              <a:t> </a:t>
            </a:r>
            <a:endParaRPr lang="en-US" dirty="0" smtClean="0">
              <a:latin typeface="Times New Roman" pitchFamily="18" charset="0"/>
              <a:cs typeface="Times New Roman" pitchFamily="18" charset="0"/>
            </a:endParaRPr>
          </a:p>
          <a:p>
            <a:pPr>
              <a:lnSpc>
                <a:spcPct val="160000"/>
              </a:lnSpc>
            </a:pPr>
            <a:r>
              <a:rPr lang="en-US" dirty="0">
                <a:latin typeface="Times New Roman" pitchFamily="18" charset="0"/>
                <a:cs typeface="Times New Roman" pitchFamily="18" charset="0"/>
              </a:rPr>
              <a:t>Magnesia-chrome or chrome-</a:t>
            </a:r>
            <a:r>
              <a:rPr lang="en-US" dirty="0" err="1">
                <a:latin typeface="Times New Roman" pitchFamily="18" charset="0"/>
                <a:cs typeface="Times New Roman" pitchFamily="18" charset="0"/>
              </a:rPr>
              <a:t>magnesite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refractories</a:t>
            </a:r>
            <a:r>
              <a:rPr lang="en-US" dirty="0">
                <a:latin typeface="Times New Roman" pitchFamily="18" charset="0"/>
                <a:cs typeface="Times New Roman" pitchFamily="18" charset="0"/>
              </a:rPr>
              <a:t> </a:t>
            </a:r>
            <a:endParaRPr lang="en-US" dirty="0" smtClean="0">
              <a:latin typeface="Times New Roman" pitchFamily="18" charset="0"/>
              <a:cs typeface="Times New Roman" pitchFamily="18" charset="0"/>
            </a:endParaRPr>
          </a:p>
          <a:p>
            <a:pPr>
              <a:lnSpc>
                <a:spcPct val="160000"/>
              </a:lnSpc>
            </a:pPr>
            <a:r>
              <a:rPr lang="en-US" dirty="0">
                <a:latin typeface="Times New Roman" pitchFamily="18" charset="0"/>
                <a:cs typeface="Times New Roman" pitchFamily="18" charset="0"/>
              </a:rPr>
              <a:t>Silicon carbide </a:t>
            </a:r>
            <a:r>
              <a:rPr lang="en-US" dirty="0" err="1">
                <a:latin typeface="Times New Roman" pitchFamily="18" charset="0"/>
                <a:cs typeface="Times New Roman" pitchFamily="18" charset="0"/>
              </a:rPr>
              <a:t>refractories</a:t>
            </a:r>
            <a:r>
              <a:rPr lang="en-US" dirty="0">
                <a:latin typeface="Times New Roman" pitchFamily="18" charset="0"/>
                <a:cs typeface="Times New Roman" pitchFamily="18" charset="0"/>
              </a:rPr>
              <a:t> </a:t>
            </a:r>
            <a:endParaRPr lang="en-US" dirty="0" smtClean="0">
              <a:latin typeface="Times New Roman" pitchFamily="18" charset="0"/>
              <a:cs typeface="Times New Roman" pitchFamily="18" charset="0"/>
            </a:endParaRPr>
          </a:p>
          <a:p>
            <a:pPr>
              <a:lnSpc>
                <a:spcPct val="160000"/>
              </a:lnSpc>
            </a:pPr>
            <a:r>
              <a:rPr lang="en-US" dirty="0">
                <a:latin typeface="Times New Roman" pitchFamily="18" charset="0"/>
                <a:cs typeface="Times New Roman" pitchFamily="18" charset="0"/>
              </a:rPr>
              <a:t>Zirconia </a:t>
            </a:r>
            <a:r>
              <a:rPr lang="en-US" dirty="0" err="1">
                <a:latin typeface="Times New Roman" pitchFamily="18" charset="0"/>
                <a:cs typeface="Times New Roman" pitchFamily="18" charset="0"/>
              </a:rPr>
              <a:t>refractories</a:t>
            </a:r>
            <a:r>
              <a:rPr lang="en-US" dirty="0">
                <a:latin typeface="Times New Roman" pitchFamily="18" charset="0"/>
                <a:cs typeface="Times New Roman" pitchFamily="18" charset="0"/>
              </a:rPr>
              <a:t> </a:t>
            </a:r>
            <a:endParaRPr lang="en-US" dirty="0" smtClean="0">
              <a:latin typeface="Times New Roman" pitchFamily="18" charset="0"/>
              <a:cs typeface="Times New Roman" pitchFamily="18" charset="0"/>
            </a:endParaRPr>
          </a:p>
          <a:p>
            <a:pPr>
              <a:lnSpc>
                <a:spcPct val="160000"/>
              </a:lnSpc>
            </a:pPr>
            <a:r>
              <a:rPr lang="en-US" dirty="0">
                <a:latin typeface="Times New Roman" pitchFamily="18" charset="0"/>
                <a:cs typeface="Times New Roman" pitchFamily="18" charset="0"/>
              </a:rPr>
              <a:t>Carbon </a:t>
            </a:r>
            <a:r>
              <a:rPr lang="en-US" dirty="0" err="1">
                <a:latin typeface="Times New Roman" pitchFamily="18" charset="0"/>
                <a:cs typeface="Times New Roman" pitchFamily="18" charset="0"/>
              </a:rPr>
              <a:t>refractories</a:t>
            </a:r>
            <a:r>
              <a:rPr lang="en-US" dirty="0">
                <a:latin typeface="Times New Roman" pitchFamily="18" charset="0"/>
                <a:cs typeface="Times New Roman" pitchFamily="18" charset="0"/>
              </a:rPr>
              <a:t> </a:t>
            </a:r>
          </a:p>
        </p:txBody>
      </p:sp>
    </p:spTree>
    <p:extLst>
      <p:ext uri="{BB962C8B-B14F-4D97-AF65-F5344CB8AC3E}">
        <p14:creationId xmlns:p14="http://schemas.microsoft.com/office/powerpoint/2010/main" xmlns="" val="334049882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lassification of refractories based on chemical behaviour of constituents"/>
          <p:cNvPicPr/>
          <p:nvPr/>
        </p:nvPicPr>
        <p:blipFill>
          <a:blip r:embed="rId2">
            <a:extLst>
              <a:ext uri="{28A0092B-C50C-407E-A947-70E740481C1C}">
                <a14:useLocalDpi xmlns:a14="http://schemas.microsoft.com/office/drawing/2010/main" xmlns="" val="0"/>
              </a:ext>
            </a:extLst>
          </a:blip>
          <a:srcRect/>
          <a:stretch>
            <a:fillRect/>
          </a:stretch>
        </p:blipFill>
        <p:spPr bwMode="auto">
          <a:xfrm>
            <a:off x="685800" y="304800"/>
            <a:ext cx="7924800" cy="6324599"/>
          </a:xfrm>
          <a:prstGeom prst="rect">
            <a:avLst/>
          </a:prstGeom>
          <a:noFill/>
          <a:ln>
            <a:noFill/>
          </a:ln>
        </p:spPr>
      </p:pic>
    </p:spTree>
    <p:extLst>
      <p:ext uri="{BB962C8B-B14F-4D97-AF65-F5344CB8AC3E}">
        <p14:creationId xmlns:p14="http://schemas.microsoft.com/office/powerpoint/2010/main" xmlns="" val="640724466"/>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5" descr="Ceramic Research Company"/>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hi-IN"/>
          </a:p>
        </p:txBody>
      </p:sp>
      <p:sp>
        <p:nvSpPr>
          <p:cNvPr id="6" name="Content Placeholder 5"/>
          <p:cNvSpPr>
            <a:spLocks noGrp="1"/>
          </p:cNvSpPr>
          <p:nvPr>
            <p:ph idx="1"/>
          </p:nvPr>
        </p:nvSpPr>
        <p:spPr/>
        <p:txBody>
          <a:bodyPr/>
          <a:lstStyle/>
          <a:p>
            <a:endParaRPr lang="hi-IN"/>
          </a:p>
        </p:txBody>
      </p:sp>
      <p:pic>
        <p:nvPicPr>
          <p:cNvPr id="2055" name="Picture 7"/>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52400" y="838200"/>
            <a:ext cx="8834033" cy="548639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468119731"/>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6096000"/>
          </a:xfrm>
        </p:spPr>
        <p:txBody>
          <a:bodyPr>
            <a:noAutofit/>
          </a:bodyPr>
          <a:lstStyle/>
          <a:p>
            <a:pPr>
              <a:lnSpc>
                <a:spcPct val="150000"/>
              </a:lnSpc>
              <a:spcBef>
                <a:spcPts val="0"/>
              </a:spcBef>
            </a:pPr>
            <a:r>
              <a:rPr lang="en-US" sz="2800" dirty="0" smtClean="0">
                <a:latin typeface="Times New Roman" pitchFamily="18" charset="0"/>
                <a:cs typeface="Times New Roman" pitchFamily="18" charset="0"/>
              </a:rPr>
              <a:t>1</a:t>
            </a:r>
            <a:r>
              <a:rPr lang="en-US" sz="2800" dirty="0" smtClean="0">
                <a:latin typeface="Times New Roman" pitchFamily="18" charset="0"/>
                <a:cs typeface="Times New Roman" pitchFamily="18" charset="0"/>
              </a:rPr>
              <a:t>) Acid </a:t>
            </a:r>
            <a:r>
              <a:rPr lang="en-US" sz="2800" dirty="0" smtClean="0">
                <a:latin typeface="Times New Roman" pitchFamily="18" charset="0"/>
                <a:cs typeface="Times New Roman" pitchFamily="18" charset="0"/>
              </a:rPr>
              <a:t>Refractory</a:t>
            </a:r>
            <a:r>
              <a:rPr lang="en-US" sz="2800" dirty="0" smtClean="0">
                <a:latin typeface="Times New Roman" pitchFamily="18" charset="0"/>
                <a:cs typeface="Times New Roman" pitchFamily="18" charset="0"/>
              </a:rPr>
              <a:t>: This </a:t>
            </a:r>
            <a:r>
              <a:rPr lang="en-US" sz="2800" dirty="0" err="1" smtClean="0">
                <a:latin typeface="Times New Roman" pitchFamily="18" charset="0"/>
                <a:cs typeface="Times New Roman" pitchFamily="18" charset="0"/>
              </a:rPr>
              <a:t>refractories</a:t>
            </a:r>
            <a:r>
              <a:rPr lang="en-US" sz="2800" dirty="0" smtClean="0">
                <a:latin typeface="Times New Roman" pitchFamily="18" charset="0"/>
                <a:cs typeface="Times New Roman" pitchFamily="18" charset="0"/>
              </a:rPr>
              <a:t> are made up of acidic material like zircon</a:t>
            </a:r>
            <a:r>
              <a:rPr lang="en-US" sz="2800" dirty="0" smtClean="0">
                <a:latin typeface="Times New Roman" pitchFamily="18" charset="0"/>
                <a:cs typeface="Times New Roman" pitchFamily="18" charset="0"/>
              </a:rPr>
              <a:t>, fire clay </a:t>
            </a:r>
            <a:r>
              <a:rPr lang="en-US" sz="2800" dirty="0" smtClean="0">
                <a:latin typeface="Times New Roman" pitchFamily="18" charset="0"/>
                <a:cs typeface="Times New Roman" pitchFamily="18" charset="0"/>
              </a:rPr>
              <a:t>and silica.</a:t>
            </a:r>
          </a:p>
          <a:p>
            <a:pPr>
              <a:lnSpc>
                <a:spcPct val="150000"/>
              </a:lnSpc>
              <a:spcBef>
                <a:spcPts val="0"/>
              </a:spcBef>
            </a:pPr>
            <a:r>
              <a:rPr lang="en-US" sz="2800" dirty="0" smtClean="0">
                <a:latin typeface="Times New Roman" pitchFamily="18" charset="0"/>
                <a:cs typeface="Times New Roman" pitchFamily="18" charset="0"/>
              </a:rPr>
              <a:t>2) Basic Refractories: This </a:t>
            </a:r>
            <a:r>
              <a:rPr lang="en-US" sz="2800" dirty="0" smtClean="0">
                <a:latin typeface="Times New Roman" pitchFamily="18" charset="0"/>
                <a:cs typeface="Times New Roman" pitchFamily="18" charset="0"/>
              </a:rPr>
              <a:t>type is made up of basic material </a:t>
            </a:r>
            <a:r>
              <a:rPr lang="en-US" sz="2800" dirty="0" smtClean="0">
                <a:latin typeface="Times New Roman" pitchFamily="18" charset="0"/>
                <a:cs typeface="Times New Roman" pitchFamily="18" charset="0"/>
              </a:rPr>
              <a:t>like dolomite, </a:t>
            </a:r>
            <a:r>
              <a:rPr lang="en-US" sz="2800" dirty="0" err="1" smtClean="0">
                <a:latin typeface="Times New Roman" pitchFamily="18" charset="0"/>
                <a:cs typeface="Times New Roman" pitchFamily="18" charset="0"/>
              </a:rPr>
              <a:t>magnetia</a:t>
            </a:r>
            <a:r>
              <a:rPr lang="en-US" sz="2800" dirty="0" smtClean="0">
                <a:latin typeface="Times New Roman" pitchFamily="18" charset="0"/>
                <a:cs typeface="Times New Roman" pitchFamily="18" charset="0"/>
              </a:rPr>
              <a:t>.</a:t>
            </a:r>
          </a:p>
          <a:p>
            <a:pPr>
              <a:lnSpc>
                <a:spcPct val="150000"/>
              </a:lnSpc>
              <a:spcBef>
                <a:spcPts val="0"/>
              </a:spcBef>
            </a:pPr>
            <a:r>
              <a:rPr lang="en-US" sz="2800" dirty="0" smtClean="0">
                <a:latin typeface="Times New Roman" pitchFamily="18" charset="0"/>
                <a:cs typeface="Times New Roman" pitchFamily="18" charset="0"/>
              </a:rPr>
              <a:t>3) Neutral </a:t>
            </a:r>
            <a:r>
              <a:rPr lang="en-US" sz="2800" dirty="0" smtClean="0">
                <a:latin typeface="Times New Roman" pitchFamily="18" charset="0"/>
                <a:cs typeface="Times New Roman" pitchFamily="18" charset="0"/>
              </a:rPr>
              <a:t>Refractory</a:t>
            </a:r>
            <a:r>
              <a:rPr lang="en-US" sz="2800" dirty="0" smtClean="0">
                <a:latin typeface="Times New Roman" pitchFamily="18" charset="0"/>
                <a:cs typeface="Times New Roman" pitchFamily="18" charset="0"/>
              </a:rPr>
              <a:t>: Thus </a:t>
            </a:r>
            <a:r>
              <a:rPr lang="en-US" sz="2800" dirty="0" smtClean="0">
                <a:latin typeface="Times New Roman" pitchFamily="18" charset="0"/>
                <a:cs typeface="Times New Roman" pitchFamily="18" charset="0"/>
              </a:rPr>
              <a:t>type is made up of </a:t>
            </a:r>
            <a:r>
              <a:rPr lang="en-US" sz="2800" dirty="0" smtClean="0">
                <a:latin typeface="Times New Roman" pitchFamily="18" charset="0"/>
                <a:cs typeface="Times New Roman" pitchFamily="18" charset="0"/>
              </a:rPr>
              <a:t>alumina, </a:t>
            </a:r>
            <a:r>
              <a:rPr lang="en-US" sz="2800" dirty="0" err="1" smtClean="0">
                <a:latin typeface="Times New Roman" pitchFamily="18" charset="0"/>
                <a:cs typeface="Times New Roman" pitchFamily="18" charset="0"/>
              </a:rPr>
              <a:t>chromite</a:t>
            </a:r>
            <a:r>
              <a:rPr lang="en-US" sz="2800" dirty="0" smtClean="0">
                <a:latin typeface="Times New Roman" pitchFamily="18" charset="0"/>
                <a:cs typeface="Times New Roman" pitchFamily="18" charset="0"/>
              </a:rPr>
              <a:t>, silicon </a:t>
            </a:r>
            <a:r>
              <a:rPr lang="en-US" sz="2800" dirty="0" smtClean="0">
                <a:latin typeface="Times New Roman" pitchFamily="18" charset="0"/>
                <a:cs typeface="Times New Roman" pitchFamily="18" charset="0"/>
              </a:rPr>
              <a:t>carbide </a:t>
            </a:r>
            <a:r>
              <a:rPr lang="en-US" sz="2800" dirty="0" smtClean="0">
                <a:latin typeface="Times New Roman" pitchFamily="18" charset="0"/>
                <a:cs typeface="Times New Roman" pitchFamily="18" charset="0"/>
              </a:rPr>
              <a:t>and </a:t>
            </a:r>
            <a:r>
              <a:rPr lang="en-US" sz="2800" dirty="0" err="1" smtClean="0">
                <a:latin typeface="Times New Roman" pitchFamily="18" charset="0"/>
                <a:cs typeface="Times New Roman" pitchFamily="18" charset="0"/>
              </a:rPr>
              <a:t>mulite</a:t>
            </a:r>
            <a:r>
              <a:rPr lang="en-US" sz="2800" dirty="0" smtClean="0">
                <a:latin typeface="Times New Roman" pitchFamily="18" charset="0"/>
                <a:cs typeface="Times New Roman" pitchFamily="18" charset="0"/>
              </a:rPr>
              <a:t>. we </a:t>
            </a:r>
            <a:r>
              <a:rPr lang="en-US" sz="2800" dirty="0" smtClean="0">
                <a:latin typeface="Times New Roman" pitchFamily="18" charset="0"/>
                <a:cs typeface="Times New Roman" pitchFamily="18" charset="0"/>
              </a:rPr>
              <a:t>can not use acidic refractory directly in the basic environment and </a:t>
            </a:r>
            <a:r>
              <a:rPr lang="en-US" sz="2800" dirty="0" smtClean="0">
                <a:latin typeface="Times New Roman" pitchFamily="18" charset="0"/>
                <a:cs typeface="Times New Roman" pitchFamily="18" charset="0"/>
              </a:rPr>
              <a:t>vice versa </a:t>
            </a:r>
            <a:r>
              <a:rPr lang="en-US" sz="2800" dirty="0" smtClean="0">
                <a:latin typeface="Times New Roman" pitchFamily="18" charset="0"/>
                <a:cs typeface="Times New Roman" pitchFamily="18" charset="0"/>
              </a:rPr>
              <a:t>because they will be corroded.</a:t>
            </a:r>
            <a:endParaRPr lang="en-US" sz="2800" dirty="0">
              <a:latin typeface="Times New Roman" pitchFamily="18" charset="0"/>
              <a:cs typeface="Times New Roman" pitchFamily="18" charset="0"/>
            </a:endParaRPr>
          </a:p>
        </p:txBody>
      </p:sp>
    </p:spTree>
    <p:extLst>
      <p:ext uri="{BB962C8B-B14F-4D97-AF65-F5344CB8AC3E}">
        <p14:creationId xmlns:p14="http://schemas.microsoft.com/office/powerpoint/2010/main" xmlns="" val="371165117"/>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latin typeface="Times New Roman" pitchFamily="18" charset="0"/>
                <a:cs typeface="Times New Roman" pitchFamily="18" charset="0"/>
              </a:rPr>
              <a:t>Classification on basis of </a:t>
            </a:r>
            <a:r>
              <a:rPr lang="en-US" sz="3600" dirty="0" smtClean="0">
                <a:latin typeface="Times New Roman" pitchFamily="18" charset="0"/>
                <a:cs typeface="Times New Roman" pitchFamily="18" charset="0"/>
              </a:rPr>
              <a:t>temperature range</a:t>
            </a:r>
            <a:endParaRPr lang="en-US" sz="3600"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lnSpcReduction="10000"/>
          </a:bodyPr>
          <a:lstStyle/>
          <a:p>
            <a:r>
              <a:rPr lang="en-US" sz="2400" dirty="0" smtClean="0">
                <a:latin typeface="Times New Roman" pitchFamily="18" charset="0"/>
                <a:cs typeface="Times New Roman" pitchFamily="18" charset="0"/>
              </a:rPr>
              <a:t>Refractory: when </a:t>
            </a:r>
            <a:r>
              <a:rPr lang="en-US" sz="2400" dirty="0" smtClean="0">
                <a:latin typeface="Times New Roman" pitchFamily="18" charset="0"/>
                <a:cs typeface="Times New Roman" pitchFamily="18" charset="0"/>
              </a:rPr>
              <a:t>temperature is between 1580-1780 e.g. fire clay</a:t>
            </a:r>
          </a:p>
          <a:p>
            <a:r>
              <a:rPr lang="en-US" sz="2400" dirty="0" smtClean="0">
                <a:latin typeface="Times New Roman" pitchFamily="18" charset="0"/>
                <a:cs typeface="Times New Roman" pitchFamily="18" charset="0"/>
              </a:rPr>
              <a:t>High </a:t>
            </a:r>
            <a:r>
              <a:rPr lang="en-US" sz="2400" dirty="0" smtClean="0">
                <a:latin typeface="Times New Roman" pitchFamily="18" charset="0"/>
                <a:cs typeface="Times New Roman" pitchFamily="18" charset="0"/>
              </a:rPr>
              <a:t>Refractory</a:t>
            </a:r>
            <a:r>
              <a:rPr lang="en-US" sz="2400" dirty="0" smtClean="0">
                <a:latin typeface="Times New Roman" pitchFamily="18" charset="0"/>
                <a:cs typeface="Times New Roman" pitchFamily="18" charset="0"/>
              </a:rPr>
              <a:t>: when </a:t>
            </a:r>
            <a:r>
              <a:rPr lang="en-US" sz="2400" dirty="0" smtClean="0">
                <a:latin typeface="Times New Roman" pitchFamily="18" charset="0"/>
                <a:cs typeface="Times New Roman" pitchFamily="18" charset="0"/>
              </a:rPr>
              <a:t>temperature is between 1780-2000 E.g. chromites</a:t>
            </a:r>
          </a:p>
          <a:p>
            <a:r>
              <a:rPr lang="en-US" sz="2400" dirty="0" smtClean="0">
                <a:latin typeface="Times New Roman" pitchFamily="18" charset="0"/>
                <a:cs typeface="Times New Roman" pitchFamily="18" charset="0"/>
              </a:rPr>
              <a:t>Super </a:t>
            </a:r>
            <a:r>
              <a:rPr lang="en-US" sz="2400" dirty="0" smtClean="0">
                <a:latin typeface="Times New Roman" pitchFamily="18" charset="0"/>
                <a:cs typeface="Times New Roman" pitchFamily="18" charset="0"/>
              </a:rPr>
              <a:t>refractory</a:t>
            </a:r>
            <a:r>
              <a:rPr lang="en-US" sz="2400" dirty="0" smtClean="0">
                <a:latin typeface="Times New Roman" pitchFamily="18" charset="0"/>
                <a:cs typeface="Times New Roman" pitchFamily="18" charset="0"/>
              </a:rPr>
              <a:t>: when </a:t>
            </a:r>
            <a:r>
              <a:rPr lang="en-US" sz="2400" dirty="0" smtClean="0">
                <a:latin typeface="Times New Roman" pitchFamily="18" charset="0"/>
                <a:cs typeface="Times New Roman" pitchFamily="18" charset="0"/>
              </a:rPr>
              <a:t>temperature is between &gt;2000 E.g. </a:t>
            </a:r>
            <a:r>
              <a:rPr lang="en-US" sz="2400" dirty="0" smtClean="0">
                <a:latin typeface="Times New Roman" pitchFamily="18" charset="0"/>
                <a:cs typeface="Times New Roman" pitchFamily="18" charset="0"/>
              </a:rPr>
              <a:t>zircons</a:t>
            </a:r>
          </a:p>
          <a:p>
            <a:endParaRPr lang="en-US" sz="2400" dirty="0" smtClean="0">
              <a:latin typeface="Times New Roman" pitchFamily="18" charset="0"/>
              <a:cs typeface="Times New Roman" pitchFamily="18" charset="0"/>
            </a:endParaRPr>
          </a:p>
          <a:p>
            <a:endParaRPr lang="en-US" sz="2400" dirty="0" smtClean="0">
              <a:latin typeface="Times New Roman" pitchFamily="18" charset="0"/>
              <a:cs typeface="Times New Roman" pitchFamily="18" charset="0"/>
            </a:endParaRPr>
          </a:p>
          <a:p>
            <a:endParaRPr lang="en-US" sz="2400" dirty="0" smtClean="0">
              <a:latin typeface="Times New Roman" pitchFamily="18" charset="0"/>
              <a:cs typeface="Times New Roman" pitchFamily="18" charset="0"/>
            </a:endParaRPr>
          </a:p>
          <a:p>
            <a:endParaRPr lang="en-US" sz="2400" dirty="0" smtClean="0">
              <a:latin typeface="Times New Roman" pitchFamily="18" charset="0"/>
              <a:cs typeface="Times New Roman" pitchFamily="18" charset="0"/>
            </a:endParaRPr>
          </a:p>
          <a:p>
            <a:r>
              <a:rPr lang="en-US" sz="2400" dirty="0" smtClean="0">
                <a:latin typeface="Times New Roman" pitchFamily="18" charset="0"/>
                <a:cs typeface="Times New Roman" pitchFamily="18" charset="0"/>
              </a:rPr>
              <a:t>Fire Clay </a:t>
            </a:r>
            <a:r>
              <a:rPr lang="en-US" sz="2400" dirty="0" err="1" smtClean="0">
                <a:latin typeface="Times New Roman" pitchFamily="18" charset="0"/>
                <a:cs typeface="Times New Roman" pitchFamily="18" charset="0"/>
              </a:rPr>
              <a:t>Brics</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Chromite</a:t>
            </a:r>
            <a:r>
              <a:rPr lang="en-US" sz="2400" dirty="0" smtClean="0">
                <a:latin typeface="Times New Roman" pitchFamily="18" charset="0"/>
                <a:cs typeface="Times New Roman" pitchFamily="18" charset="0"/>
              </a:rPr>
              <a:t> Bricks </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Zirconia</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Brics</a:t>
            </a:r>
            <a:r>
              <a:rPr lang="en-US" sz="2400" dirty="0" smtClean="0">
                <a:latin typeface="Times New Roman" pitchFamily="18" charset="0"/>
                <a:cs typeface="Times New Roman" pitchFamily="18" charset="0"/>
              </a:rPr>
              <a:t> </a:t>
            </a:r>
          </a:p>
          <a:p>
            <a:pPr>
              <a:buNone/>
            </a:pPr>
            <a:endParaRPr lang="en-US" sz="2400" dirty="0">
              <a:latin typeface="Times New Roman" pitchFamily="18" charset="0"/>
              <a:cs typeface="Times New Roman" pitchFamily="18" charset="0"/>
            </a:endParaRPr>
          </a:p>
        </p:txBody>
      </p:sp>
      <p:pic>
        <p:nvPicPr>
          <p:cNvPr id="1028" name="Picture 4"/>
          <p:cNvPicPr>
            <a:picLocks noChangeAspect="1" noChangeArrowheads="1"/>
          </p:cNvPicPr>
          <p:nvPr/>
        </p:nvPicPr>
        <p:blipFill>
          <a:blip r:embed="rId2"/>
          <a:srcRect/>
          <a:stretch>
            <a:fillRect/>
          </a:stretch>
        </p:blipFill>
        <p:spPr bwMode="auto">
          <a:xfrm>
            <a:off x="914400" y="3962400"/>
            <a:ext cx="2133600" cy="1371600"/>
          </a:xfrm>
          <a:prstGeom prst="rect">
            <a:avLst/>
          </a:prstGeom>
          <a:noFill/>
          <a:ln w="9525">
            <a:noFill/>
            <a:miter lim="800000"/>
            <a:headEnd/>
            <a:tailEnd/>
          </a:ln>
          <a:effectLst/>
        </p:spPr>
      </p:pic>
      <p:pic>
        <p:nvPicPr>
          <p:cNvPr id="1029" name="Picture 5"/>
          <p:cNvPicPr>
            <a:picLocks noChangeAspect="1" noChangeArrowheads="1"/>
          </p:cNvPicPr>
          <p:nvPr/>
        </p:nvPicPr>
        <p:blipFill>
          <a:blip r:embed="rId3"/>
          <a:srcRect/>
          <a:stretch>
            <a:fillRect/>
          </a:stretch>
        </p:blipFill>
        <p:spPr bwMode="auto">
          <a:xfrm>
            <a:off x="3657600" y="3810000"/>
            <a:ext cx="1981200" cy="1455576"/>
          </a:xfrm>
          <a:prstGeom prst="rect">
            <a:avLst/>
          </a:prstGeom>
          <a:noFill/>
          <a:ln w="9525">
            <a:noFill/>
            <a:miter lim="800000"/>
            <a:headEnd/>
            <a:tailEnd/>
          </a:ln>
          <a:effectLst/>
        </p:spPr>
      </p:pic>
      <p:pic>
        <p:nvPicPr>
          <p:cNvPr id="1030" name="Picture 6"/>
          <p:cNvPicPr>
            <a:picLocks noChangeAspect="1" noChangeArrowheads="1"/>
          </p:cNvPicPr>
          <p:nvPr/>
        </p:nvPicPr>
        <p:blipFill>
          <a:blip r:embed="rId4"/>
          <a:srcRect/>
          <a:stretch>
            <a:fillRect/>
          </a:stretch>
        </p:blipFill>
        <p:spPr bwMode="auto">
          <a:xfrm>
            <a:off x="6172200" y="3889375"/>
            <a:ext cx="1905000" cy="1444625"/>
          </a:xfrm>
          <a:prstGeom prst="rect">
            <a:avLst/>
          </a:prstGeom>
          <a:noFill/>
          <a:ln w="9525">
            <a:noFill/>
            <a:miter lim="800000"/>
            <a:headEnd/>
            <a:tailEnd/>
          </a:ln>
          <a:effectLst/>
        </p:spPr>
      </p:pic>
    </p:spTree>
    <p:extLst>
      <p:ext uri="{BB962C8B-B14F-4D97-AF65-F5344CB8AC3E}">
        <p14:creationId xmlns:p14="http://schemas.microsoft.com/office/powerpoint/2010/main" xmlns="" val="222529096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xmlns="" val="2322671402"/>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xmlns="" val="21613300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6248400"/>
          </a:xfrm>
        </p:spPr>
        <p:txBody>
          <a:bodyPr>
            <a:normAutofit lnSpcReduction="10000"/>
          </a:bodyPr>
          <a:lstStyle/>
          <a:p>
            <a:pPr marL="0" indent="0">
              <a:lnSpc>
                <a:spcPct val="150000"/>
              </a:lnSpc>
              <a:spcBef>
                <a:spcPts val="0"/>
              </a:spcBef>
              <a:buNone/>
            </a:pPr>
            <a:r>
              <a:rPr lang="en-US" sz="2400" b="1" dirty="0">
                <a:latin typeface="Times New Roman" pitchFamily="18" charset="0"/>
                <a:cs typeface="Times New Roman" pitchFamily="18" charset="0"/>
              </a:rPr>
              <a:t>Iron oxide</a:t>
            </a:r>
            <a:r>
              <a:rPr lang="en-US" sz="2400" dirty="0" smtClean="0">
                <a:latin typeface="Times New Roman" pitchFamily="18" charset="0"/>
                <a:cs typeface="Times New Roman" pitchFamily="18" charset="0"/>
              </a:rPr>
              <a:t>:</a:t>
            </a:r>
          </a:p>
          <a:p>
            <a:pPr>
              <a:lnSpc>
                <a:spcPct val="150000"/>
              </a:lnSpc>
              <a:spcBef>
                <a:spcPts val="0"/>
              </a:spcBef>
            </a:pPr>
            <a:r>
              <a:rPr lang="en-US" sz="2400" dirty="0" smtClean="0">
                <a:latin typeface="Times New Roman" pitchFamily="18" charset="0"/>
                <a:cs typeface="Times New Roman" pitchFamily="18" charset="0"/>
              </a:rPr>
              <a:t>Chemical </a:t>
            </a:r>
            <a:r>
              <a:rPr lang="en-US" sz="2400" dirty="0">
                <a:latin typeface="Times New Roman" pitchFamily="18" charset="0"/>
                <a:cs typeface="Times New Roman" pitchFamily="18" charset="0"/>
              </a:rPr>
              <a:t>formula is Fe</a:t>
            </a:r>
            <a:r>
              <a:rPr lang="en-US" sz="2400" baseline="-25000" dirty="0">
                <a:latin typeface="Times New Roman" pitchFamily="18" charset="0"/>
                <a:cs typeface="Times New Roman" pitchFamily="18" charset="0"/>
              </a:rPr>
              <a:t>2</a:t>
            </a:r>
            <a:r>
              <a:rPr lang="en-US" sz="2400" dirty="0">
                <a:latin typeface="Times New Roman" pitchFamily="18" charset="0"/>
                <a:cs typeface="Times New Roman" pitchFamily="18" charset="0"/>
              </a:rPr>
              <a:t>O</a:t>
            </a:r>
            <a:r>
              <a:rPr lang="en-US" sz="2400" baseline="-25000" dirty="0">
                <a:latin typeface="Times New Roman" pitchFamily="18" charset="0"/>
                <a:cs typeface="Times New Roman" pitchFamily="18" charset="0"/>
              </a:rPr>
              <a:t>3</a:t>
            </a:r>
            <a:r>
              <a:rPr lang="en-US" sz="2400" dirty="0">
                <a:latin typeface="Times New Roman" pitchFamily="18" charset="0"/>
                <a:cs typeface="Times New Roman" pitchFamily="18" charset="0"/>
              </a:rPr>
              <a:t>.Iron oxide imparts color to cement.</a:t>
            </a:r>
          </a:p>
          <a:p>
            <a:pPr>
              <a:lnSpc>
                <a:spcPct val="150000"/>
              </a:lnSpc>
              <a:spcBef>
                <a:spcPts val="0"/>
              </a:spcBef>
            </a:pPr>
            <a:r>
              <a:rPr lang="en-US" sz="2400" dirty="0">
                <a:latin typeface="Times New Roman" pitchFamily="18" charset="0"/>
                <a:cs typeface="Times New Roman" pitchFamily="18" charset="0"/>
              </a:rPr>
              <a:t>It acts as a flux.</a:t>
            </a:r>
          </a:p>
          <a:p>
            <a:pPr>
              <a:lnSpc>
                <a:spcPct val="150000"/>
              </a:lnSpc>
              <a:spcBef>
                <a:spcPts val="0"/>
              </a:spcBef>
            </a:pPr>
            <a:r>
              <a:rPr lang="en-US" sz="2400" dirty="0">
                <a:latin typeface="Times New Roman" pitchFamily="18" charset="0"/>
                <a:cs typeface="Times New Roman" pitchFamily="18" charset="0"/>
              </a:rPr>
              <a:t>At a very high temperature, it imparts into the chemical reaction with calcium and aluminum to form </a:t>
            </a:r>
            <a:r>
              <a:rPr lang="en-US" sz="2400" dirty="0" err="1">
                <a:latin typeface="Times New Roman" pitchFamily="18" charset="0"/>
                <a:cs typeface="Times New Roman" pitchFamily="18" charset="0"/>
              </a:rPr>
              <a:t>tricalcium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alumino</a:t>
            </a:r>
            <a:r>
              <a:rPr lang="en-US" sz="2400" dirty="0">
                <a:latin typeface="Times New Roman" pitchFamily="18" charset="0"/>
                <a:cs typeface="Times New Roman" pitchFamily="18" charset="0"/>
              </a:rPr>
              <a:t>-ferrite.</a:t>
            </a:r>
          </a:p>
          <a:p>
            <a:pPr>
              <a:lnSpc>
                <a:spcPct val="150000"/>
              </a:lnSpc>
              <a:spcBef>
                <a:spcPts val="0"/>
              </a:spcBef>
            </a:pPr>
            <a:r>
              <a:rPr lang="en-US" sz="2400" dirty="0" err="1">
                <a:latin typeface="Times New Roman" pitchFamily="18" charset="0"/>
                <a:cs typeface="Times New Roman" pitchFamily="18" charset="0"/>
              </a:rPr>
              <a:t>Tricalcium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alumino</a:t>
            </a:r>
            <a:r>
              <a:rPr lang="en-US" sz="2400" dirty="0">
                <a:latin typeface="Times New Roman" pitchFamily="18" charset="0"/>
                <a:cs typeface="Times New Roman" pitchFamily="18" charset="0"/>
              </a:rPr>
              <a:t>-ferrite imparts hardness and strength to cement</a:t>
            </a:r>
            <a:r>
              <a:rPr lang="en-US" sz="2400" dirty="0" smtClean="0">
                <a:latin typeface="Times New Roman" pitchFamily="18" charset="0"/>
                <a:cs typeface="Times New Roman" pitchFamily="18" charset="0"/>
              </a:rPr>
              <a:t>.</a:t>
            </a:r>
          </a:p>
          <a:p>
            <a:pPr marL="0" indent="0">
              <a:lnSpc>
                <a:spcPct val="150000"/>
              </a:lnSpc>
              <a:spcBef>
                <a:spcPts val="0"/>
              </a:spcBef>
              <a:buNone/>
            </a:pPr>
            <a:r>
              <a:rPr lang="en-US" sz="2400" b="1" dirty="0">
                <a:latin typeface="Times New Roman" pitchFamily="18" charset="0"/>
                <a:cs typeface="Times New Roman" pitchFamily="18" charset="0"/>
              </a:rPr>
              <a:t>Calcium Sulfate</a:t>
            </a:r>
            <a:r>
              <a:rPr lang="en-US" sz="2400" dirty="0">
                <a:latin typeface="Times New Roman" pitchFamily="18" charset="0"/>
                <a:cs typeface="Times New Roman" pitchFamily="18" charset="0"/>
              </a:rPr>
              <a:t>: </a:t>
            </a:r>
            <a:endParaRPr lang="en-US" sz="2400" dirty="0" smtClean="0">
              <a:latin typeface="Times New Roman" pitchFamily="18" charset="0"/>
              <a:cs typeface="Times New Roman" pitchFamily="18" charset="0"/>
            </a:endParaRPr>
          </a:p>
          <a:p>
            <a:pPr>
              <a:lnSpc>
                <a:spcPct val="150000"/>
              </a:lnSpc>
              <a:spcBef>
                <a:spcPts val="0"/>
              </a:spcBef>
            </a:pPr>
            <a:r>
              <a:rPr lang="en-US" sz="2400" dirty="0" smtClean="0">
                <a:latin typeface="Times New Roman" pitchFamily="18" charset="0"/>
                <a:cs typeface="Times New Roman" pitchFamily="18" charset="0"/>
              </a:rPr>
              <a:t>Chemical </a:t>
            </a:r>
            <a:r>
              <a:rPr lang="en-US" sz="2400" dirty="0">
                <a:latin typeface="Times New Roman" pitchFamily="18" charset="0"/>
                <a:cs typeface="Times New Roman" pitchFamily="18" charset="0"/>
              </a:rPr>
              <a:t>formula is CaSO</a:t>
            </a:r>
            <a:r>
              <a:rPr lang="en-US" sz="2400" baseline="-25000" dirty="0">
                <a:latin typeface="Times New Roman" pitchFamily="18" charset="0"/>
                <a:cs typeface="Times New Roman" pitchFamily="18" charset="0"/>
              </a:rPr>
              <a:t>4</a:t>
            </a:r>
            <a:r>
              <a:rPr lang="en-US" sz="2400" dirty="0">
                <a:latin typeface="Times New Roman" pitchFamily="18" charset="0"/>
                <a:cs typeface="Times New Roman" pitchFamily="18" charset="0"/>
              </a:rPr>
              <a:t>This is present in cement in the form of gypsum(CaSO</a:t>
            </a:r>
            <a:r>
              <a:rPr lang="en-US" sz="2400" baseline="-25000" dirty="0">
                <a:latin typeface="Times New Roman" pitchFamily="18" charset="0"/>
                <a:cs typeface="Times New Roman" pitchFamily="18" charset="0"/>
              </a:rPr>
              <a:t>4</a:t>
            </a:r>
            <a:r>
              <a:rPr lang="en-US" sz="2400" dirty="0">
                <a:latin typeface="Times New Roman" pitchFamily="18" charset="0"/>
                <a:cs typeface="Times New Roman" pitchFamily="18" charset="0"/>
              </a:rPr>
              <a:t>.2H</a:t>
            </a:r>
            <a:r>
              <a:rPr lang="en-US" sz="2400" baseline="-25000" dirty="0">
                <a:latin typeface="Times New Roman" pitchFamily="18" charset="0"/>
                <a:cs typeface="Times New Roman" pitchFamily="18" charset="0"/>
              </a:rPr>
              <a:t>2</a:t>
            </a:r>
            <a:r>
              <a:rPr lang="en-US" sz="2400" dirty="0">
                <a:latin typeface="Times New Roman" pitchFamily="18" charset="0"/>
                <a:cs typeface="Times New Roman" pitchFamily="18" charset="0"/>
              </a:rPr>
              <a:t>O)</a:t>
            </a:r>
          </a:p>
          <a:p>
            <a:pPr>
              <a:lnSpc>
                <a:spcPct val="150000"/>
              </a:lnSpc>
              <a:spcBef>
                <a:spcPts val="0"/>
              </a:spcBef>
            </a:pPr>
            <a:r>
              <a:rPr lang="en-US" sz="2400" dirty="0">
                <a:latin typeface="Times New Roman" pitchFamily="18" charset="0"/>
                <a:cs typeface="Times New Roman" pitchFamily="18" charset="0"/>
              </a:rPr>
              <a:t>It slows down or retards the setting action of cement.</a:t>
            </a:r>
          </a:p>
          <a:p>
            <a:pPr>
              <a:lnSpc>
                <a:spcPct val="150000"/>
              </a:lnSpc>
            </a:pPr>
            <a:endParaRPr lang="en-US" sz="2400" dirty="0">
              <a:latin typeface="Times New Roman" pitchFamily="18" charset="0"/>
              <a:cs typeface="Times New Roman" pitchFamily="18" charset="0"/>
            </a:endParaRPr>
          </a:p>
          <a:p>
            <a:endParaRPr lang="hi-IN" dirty="0"/>
          </a:p>
        </p:txBody>
      </p:sp>
    </p:spTree>
    <p:extLst>
      <p:ext uri="{BB962C8B-B14F-4D97-AF65-F5344CB8AC3E}">
        <p14:creationId xmlns:p14="http://schemas.microsoft.com/office/powerpoint/2010/main" xmlns="" val="38220046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2348</TotalTime>
  <Words>4643</Words>
  <Application>Microsoft Office PowerPoint</Application>
  <PresentationFormat>On-screen Show (4:3)</PresentationFormat>
  <Paragraphs>513</Paragraphs>
  <Slides>89</Slides>
  <Notes>0</Notes>
  <HiddenSlides>0</HiddenSlides>
  <MMClips>0</MMClips>
  <ScaleCrop>false</ScaleCrop>
  <HeadingPairs>
    <vt:vector size="4" baseType="variant">
      <vt:variant>
        <vt:lpstr>Theme</vt:lpstr>
      </vt:variant>
      <vt:variant>
        <vt:i4>1</vt:i4>
      </vt:variant>
      <vt:variant>
        <vt:lpstr>Slide Titles</vt:lpstr>
      </vt:variant>
      <vt:variant>
        <vt:i4>89</vt:i4>
      </vt:variant>
    </vt:vector>
  </HeadingPairs>
  <TitlesOfParts>
    <vt:vector size="90" baseType="lpstr">
      <vt:lpstr>Office Theme</vt:lpstr>
      <vt:lpstr>Cement &amp; Ceramic Industries</vt:lpstr>
      <vt:lpstr>Slide 2</vt:lpstr>
      <vt:lpstr>Cement</vt:lpstr>
      <vt:lpstr>Slide 4</vt:lpstr>
      <vt:lpstr>Chemical Composition of cement is:</vt:lpstr>
      <vt:lpstr>Functions of Cement Ingredients</vt:lpstr>
      <vt:lpstr>Slide 7</vt:lpstr>
      <vt:lpstr>Slide 8</vt:lpstr>
      <vt:lpstr>Slide 9</vt:lpstr>
      <vt:lpstr>Slide 10</vt:lpstr>
      <vt:lpstr>Slide 11</vt:lpstr>
      <vt:lpstr>TYPES OF CEMENT</vt:lpstr>
      <vt:lpstr>TYPES OF CEMENT</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Manufacturing of Cement</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Cement Properties  </vt:lpstr>
      <vt:lpstr>Slide 50</vt:lpstr>
      <vt:lpstr>Slide 51</vt:lpstr>
      <vt:lpstr>Slide 52</vt:lpstr>
      <vt:lpstr>Slide 53</vt:lpstr>
      <vt:lpstr>Slide 54</vt:lpstr>
      <vt:lpstr>Slide 55</vt:lpstr>
      <vt:lpstr>Slide 56</vt:lpstr>
      <vt:lpstr>Slide 57</vt:lpstr>
      <vt:lpstr>Slide 58</vt:lpstr>
      <vt:lpstr>Storage of cement</vt:lpstr>
      <vt:lpstr>Setting of Cement</vt:lpstr>
      <vt:lpstr>Stages of Setting of Cement</vt:lpstr>
      <vt:lpstr>Slide 62</vt:lpstr>
      <vt:lpstr>Slide 63</vt:lpstr>
      <vt:lpstr>Slide 64</vt:lpstr>
      <vt:lpstr>Slide 65</vt:lpstr>
      <vt:lpstr>Slide 66</vt:lpstr>
      <vt:lpstr>Initial and Final Setting time of different type of cement.</vt:lpstr>
      <vt:lpstr>Reactions in setting of Cement</vt:lpstr>
      <vt:lpstr>Slide 69</vt:lpstr>
      <vt:lpstr>Slide 70</vt:lpstr>
      <vt:lpstr>CERAMICS</vt:lpstr>
      <vt:lpstr>Properties of Ceramics</vt:lpstr>
      <vt:lpstr>Slide 73</vt:lpstr>
      <vt:lpstr>Slide 74</vt:lpstr>
      <vt:lpstr>RAW MATERIAL</vt:lpstr>
      <vt:lpstr>Function of raw materials</vt:lpstr>
      <vt:lpstr>Slide 77</vt:lpstr>
      <vt:lpstr>Slide 78</vt:lpstr>
      <vt:lpstr>Refractories</vt:lpstr>
      <vt:lpstr>Slide 80</vt:lpstr>
      <vt:lpstr>Functions of Refractories</vt:lpstr>
      <vt:lpstr>Classification of Refractories</vt:lpstr>
      <vt:lpstr>Classification based on chemical composition</vt:lpstr>
      <vt:lpstr>Slide 84</vt:lpstr>
      <vt:lpstr>Slide 85</vt:lpstr>
      <vt:lpstr>Slide 86</vt:lpstr>
      <vt:lpstr>Classification on basis of temperature range</vt:lpstr>
      <vt:lpstr>Slide 88</vt:lpstr>
      <vt:lpstr>Slide 89</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Cement &amp; Ceramic Industries</dc:title>
  <dc:creator>hp</dc:creator>
  <cp:lastModifiedBy>Naveen Kumar Sharma</cp:lastModifiedBy>
  <cp:revision>133</cp:revision>
  <dcterms:created xsi:type="dcterms:W3CDTF">2006-08-16T00:00:00Z</dcterms:created>
  <dcterms:modified xsi:type="dcterms:W3CDTF">2025-02-20T00:51:44Z</dcterms:modified>
</cp:coreProperties>
</file>