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75" r:id="rId12"/>
    <p:sldId id="266" r:id="rId13"/>
    <p:sldId id="276" r:id="rId14"/>
    <p:sldId id="283" r:id="rId15"/>
    <p:sldId id="267" r:id="rId16"/>
    <p:sldId id="268" r:id="rId17"/>
    <p:sldId id="269" r:id="rId18"/>
    <p:sldId id="281" r:id="rId19"/>
    <p:sldId id="282" r:id="rId20"/>
    <p:sldId id="270" r:id="rId21"/>
    <p:sldId id="271" r:id="rId22"/>
    <p:sldId id="280" r:id="rId23"/>
    <p:sldId id="272" r:id="rId24"/>
    <p:sldId id="277" r:id="rId25"/>
    <p:sldId id="278" r:id="rId26"/>
    <p:sldId id="279"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astm.org/d2240-15r21.html" TargetMode="External"/><Relationship Id="rId2" Type="http://schemas.openxmlformats.org/officeDocument/2006/relationships/hyperlink" Target="https://www.astm.org/d0412-16r21.htm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sealsdirect.co.uk/blog/news-5/sustainability-challenges-in-the-rubber-industry-55?srsltid=AfmBOooFPcpklhvuSWo3eduvP-1bMUAvNzXpcQ5bL25Ay7mdJNCXfXJw" TargetMode="External"/><Relationship Id="rId2" Type="http://schemas.openxmlformats.org/officeDocument/2006/relationships/hyperlink" Target="https://interplasinsights.com/plastic-industry-insights/latest-plastics-industry-insights/rubber-production-and-the-path-to-sustainability/"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hyperlink" Target="https://www.google.com/search?q=product&amp;prds=pvt:hg,productid:1024297963935912659,catalogid:11177531924876174869,gpcid:14958464459159533432,mid:576462830314369893&amp;ibp=oshop" TargetMode="External"/><Relationship Id="rId3" Type="http://schemas.openxmlformats.org/officeDocument/2006/relationships/hyperlink" Target="https://byjus.com/chemistry/synthetic-rubber/" TargetMode="External"/><Relationship Id="rId7" Type="http://schemas.openxmlformats.org/officeDocument/2006/relationships/hyperlink" Target="https://www.machining-custom.com/blog/copper-series-materials-guide.html" TargetMode="External"/><Relationship Id="rId2" Type="http://schemas.openxmlformats.org/officeDocument/2006/relationships/hyperlink" Target="https://www.aquasealrubber.co.uk/articles/the-different-types-of-synthetic-rubber/" TargetMode="External"/><Relationship Id="rId1" Type="http://schemas.openxmlformats.org/officeDocument/2006/relationships/slideLayout" Target="../slideLayouts/slideLayout2.xml"/><Relationship Id="rId6" Type="http://schemas.openxmlformats.org/officeDocument/2006/relationships/hyperlink" Target="https://www.sperryrice.com/blog/understanding-the-different-types-of-synthetic-rubber/" TargetMode="External"/><Relationship Id="rId5" Type="http://schemas.openxmlformats.org/officeDocument/2006/relationships/hyperlink" Target="https://www.redco1.com/resources/properties" TargetMode="External"/><Relationship Id="rId4" Type="http://schemas.openxmlformats.org/officeDocument/2006/relationships/hyperlink" Target="https://www.xometry.com/resources/materials/synthetic-rubber/" TargetMode="External"/><Relationship Id="rId9" Type="http://schemas.openxmlformats.org/officeDocument/2006/relationships/hyperlink" Target="https://elastostar.com/what-are-the-different-types-of-rubber/"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www.scribd.com/document/230824497/Chapter-07-Rubber-Processing" TargetMode="External"/><Relationship Id="rId3" Type="http://schemas.openxmlformats.org/officeDocument/2006/relationships/hyperlink" Target="https://mositesrubber.com/fabrication/composite-materials/" TargetMode="External"/><Relationship Id="rId7" Type="http://schemas.openxmlformats.org/officeDocument/2006/relationships/hyperlink" Target="https://pubs.acs.org/doi/10.1021/acsomega.5c05422" TargetMode="External"/><Relationship Id="rId2" Type="http://schemas.openxmlformats.org/officeDocument/2006/relationships/hyperlink" Target="https://4spepublications.onlinelibrary.wiley.com/doi/10.1002/pen.27168" TargetMode="External"/><Relationship Id="rId1" Type="http://schemas.openxmlformats.org/officeDocument/2006/relationships/slideLayout" Target="../slideLayouts/slideLayout2.xml"/><Relationship Id="rId6" Type="http://schemas.openxmlformats.org/officeDocument/2006/relationships/hyperlink" Target="https://www.sciencedirect.com/topics/engineering/rubber-composite" TargetMode="External"/><Relationship Id="rId5" Type="http://schemas.openxmlformats.org/officeDocument/2006/relationships/hyperlink" Target="https://www.casatimacchine.com/en/blog/rubber-processing/" TargetMode="External"/><Relationship Id="rId4" Type="http://schemas.openxmlformats.org/officeDocument/2006/relationships/hyperlink" Target="https://www.scribd.com/document/772416231/Presentation-on-Theme-Rubber"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dirty="0"/>
              <a:t>Rubber: Science, Technology and Applications</a:t>
            </a:r>
          </a:p>
        </p:txBody>
      </p:sp>
      <p:sp>
        <p:nvSpPr>
          <p:cNvPr id="3" name="Subtitle 2"/>
          <p:cNvSpPr>
            <a:spLocks noGrp="1"/>
          </p:cNvSpPr>
          <p:nvPr>
            <p:ph type="subTitle" idx="1"/>
          </p:nvPr>
        </p:nvSpPr>
        <p:spPr/>
        <p:txBody>
          <a:bodyPr/>
          <a:lstStyle/>
          <a:p>
            <a:r>
              <a:rPr dirty="0">
                <a:solidFill>
                  <a:schemeClr val="tx1"/>
                </a:solidFill>
              </a:rPr>
              <a:t>Dr. Naveen Kumar Sharma</a:t>
            </a:r>
          </a:p>
          <a:p>
            <a:r>
              <a:rPr dirty="0">
                <a:solidFill>
                  <a:schemeClr val="tx1"/>
                </a:solidFill>
              </a:rPr>
              <a:t>Assistant Professor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9"/>
          </a:xfrm>
        </p:spPr>
        <p:txBody>
          <a:bodyPr>
            <a:normAutofit fontScale="90000"/>
          </a:bodyPr>
          <a:lstStyle/>
          <a:p>
            <a:r>
              <a:rPr dirty="0"/>
              <a:t>Vulcanization</a:t>
            </a:r>
          </a:p>
        </p:txBody>
      </p:sp>
      <p:sp>
        <p:nvSpPr>
          <p:cNvPr id="3" name="Content Placeholder 2"/>
          <p:cNvSpPr>
            <a:spLocks noGrp="1"/>
          </p:cNvSpPr>
          <p:nvPr>
            <p:ph idx="1"/>
          </p:nvPr>
        </p:nvSpPr>
        <p:spPr>
          <a:xfrm>
            <a:off x="457200" y="816078"/>
            <a:ext cx="8229600" cy="5663380"/>
          </a:xfrm>
        </p:spPr>
        <p:txBody>
          <a:bodyPr>
            <a:normAutofit/>
          </a:bodyPr>
          <a:lstStyle/>
          <a:p>
            <a:pPr algn="just">
              <a:defRPr sz="2200"/>
            </a:pPr>
            <a:r>
              <a:rPr sz="1900" dirty="0"/>
              <a:t>Sulfur crosslinking improves strength and durability</a:t>
            </a:r>
            <a:endParaRPr lang="en-US" sz="1900" dirty="0"/>
          </a:p>
          <a:p>
            <a:pPr algn="just"/>
            <a:r>
              <a:rPr lang="en-IN" sz="1900" b="1" dirty="0"/>
              <a:t>Sulphur Curing:</a:t>
            </a:r>
            <a:r>
              <a:rPr lang="en-IN" sz="1900" dirty="0"/>
              <a:t> Accelerated sulphur networks create three main cross-link </a:t>
            </a:r>
            <a:r>
              <a:rPr lang="en-IN" sz="1900" dirty="0" err="1"/>
              <a:t>variations:</a:t>
            </a:r>
            <a:r>
              <a:rPr lang="en-IN" sz="1900" b="1" dirty="0" err="1"/>
              <a:t>Polysulphidics</a:t>
            </a:r>
            <a:r>
              <a:rPr lang="en-IN" sz="1900" b="1" dirty="0"/>
              <a:t> (\(S_{x}\)):</a:t>
            </a:r>
            <a:r>
              <a:rPr lang="en-IN" sz="1900" dirty="0"/>
              <a:t> Flexible, high tensile strengths, but poor thermal stability.</a:t>
            </a:r>
          </a:p>
          <a:p>
            <a:pPr algn="just"/>
            <a:r>
              <a:rPr lang="en-IN" sz="1900" b="1" dirty="0" err="1"/>
              <a:t>Monosulphidics</a:t>
            </a:r>
            <a:r>
              <a:rPr lang="en-IN" sz="1900" b="1" dirty="0"/>
              <a:t> (\(S_{1}\)):</a:t>
            </a:r>
            <a:r>
              <a:rPr lang="en-IN" sz="1900" dirty="0"/>
              <a:t> Thermally stable cross-links that yield outstanding heat aging behavior.</a:t>
            </a:r>
          </a:p>
          <a:p>
            <a:pPr algn="just"/>
            <a:r>
              <a:rPr lang="en-IN" sz="1900" b="1" dirty="0"/>
              <a:t>Efficient Vulcanisation (EV):</a:t>
            </a:r>
            <a:r>
              <a:rPr lang="en-IN" sz="1900" dirty="0"/>
              <a:t> High accelerator-to-sulphur ratios </a:t>
            </a:r>
            <a:r>
              <a:rPr lang="en-IN" sz="1900" dirty="0" err="1"/>
              <a:t>favor</a:t>
            </a:r>
            <a:r>
              <a:rPr lang="en-IN" sz="1900" dirty="0"/>
              <a:t> </a:t>
            </a:r>
            <a:r>
              <a:rPr lang="en-IN" sz="1900" dirty="0" err="1"/>
              <a:t>monosulphidic</a:t>
            </a:r>
            <a:r>
              <a:rPr lang="en-IN" sz="1900" dirty="0"/>
              <a:t> networks for heat-resistant </a:t>
            </a:r>
            <a:r>
              <a:rPr lang="en-IN" sz="1900" dirty="0" err="1"/>
              <a:t>applications.</a:t>
            </a:r>
            <a:r>
              <a:rPr lang="en-IN" sz="1900" b="1" dirty="0" err="1"/>
              <a:t>Non</a:t>
            </a:r>
            <a:r>
              <a:rPr lang="en-IN" sz="1900" b="1" dirty="0"/>
              <a:t>-Sulphur Peroxide Curing:</a:t>
            </a:r>
            <a:r>
              <a:rPr lang="en-IN" sz="1900" dirty="0"/>
              <a:t> Forms direct carbon-carbon bonds (\(C-C\)), providing unparalleled high-temperature stability.</a:t>
            </a:r>
            <a:endParaRPr lang="en-US" sz="1900" dirty="0"/>
          </a:p>
          <a:p>
            <a:pPr algn="just"/>
            <a:r>
              <a:rPr lang="en-IN" sz="1900" b="1" dirty="0"/>
              <a:t>Styrene-Butadiene Rubber (SBR):</a:t>
            </a:r>
            <a:r>
              <a:rPr lang="en-IN" sz="1900" dirty="0"/>
              <a:t> The most widespread general-purpose synthetic rubber, containing roughly 23% </a:t>
            </a:r>
            <a:r>
              <a:rPr lang="en-IN" sz="1900" dirty="0" err="1"/>
              <a:t>styrene.Lacks</a:t>
            </a:r>
            <a:r>
              <a:rPr lang="en-IN" sz="1900" dirty="0"/>
              <a:t> strain-induced crystallization, requiring reinforcing fillers (carbon black) for strong physical properties.</a:t>
            </a:r>
          </a:p>
          <a:p>
            <a:pPr algn="just"/>
            <a:r>
              <a:rPr lang="en-IN" sz="1900" b="1" dirty="0"/>
              <a:t>Polybutadiene Rubber (BR):</a:t>
            </a:r>
            <a:r>
              <a:rPr lang="en-IN" sz="1900" dirty="0"/>
              <a:t> Known for very high resilience and low heat build-up. Blended with NR/SBR to improve tire tread wear.</a:t>
            </a:r>
          </a:p>
          <a:p>
            <a:pPr algn="just"/>
            <a:r>
              <a:rPr lang="en-IN" sz="1900" b="1" dirty="0"/>
              <a:t>Polyisoprene Rubber (IR):</a:t>
            </a:r>
            <a:r>
              <a:rPr lang="en-IN" sz="1900" dirty="0"/>
              <a:t> The synthetic </a:t>
            </a:r>
            <a:r>
              <a:rPr lang="en-IN" sz="1900" dirty="0" err="1"/>
              <a:t>analog</a:t>
            </a:r>
            <a:r>
              <a:rPr lang="en-IN" sz="1900" dirty="0"/>
              <a:t> to natural rubber with high cis-content, offering better processing flow and lower ash content.</a:t>
            </a:r>
            <a:endParaRPr sz="1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0907B-FD7A-01B6-3F1F-62C2E4E1C5F5}"/>
              </a:ext>
            </a:extLst>
          </p:cNvPr>
          <p:cNvSpPr>
            <a:spLocks noGrp="1"/>
          </p:cNvSpPr>
          <p:nvPr>
            <p:ph type="title"/>
          </p:nvPr>
        </p:nvSpPr>
        <p:spPr>
          <a:xfrm>
            <a:off x="457200" y="274638"/>
            <a:ext cx="8229600" cy="600433"/>
          </a:xfrm>
        </p:spPr>
        <p:txBody>
          <a:bodyPr>
            <a:normAutofit fontScale="90000"/>
          </a:bodyPr>
          <a:lstStyle/>
          <a:p>
            <a:r>
              <a:rPr lang="en-IN" dirty="0"/>
              <a:t>Special-Purpose Synthetic Rubbers</a:t>
            </a:r>
          </a:p>
        </p:txBody>
      </p:sp>
      <p:sp>
        <p:nvSpPr>
          <p:cNvPr id="3" name="Content Placeholder 2">
            <a:extLst>
              <a:ext uri="{FF2B5EF4-FFF2-40B4-BE49-F238E27FC236}">
                <a16:creationId xmlns:a16="http://schemas.microsoft.com/office/drawing/2014/main" id="{2EBB9B4E-6AD7-29A0-E9A1-89CDADB47EE4}"/>
              </a:ext>
            </a:extLst>
          </p:cNvPr>
          <p:cNvSpPr>
            <a:spLocks noGrp="1"/>
          </p:cNvSpPr>
          <p:nvPr>
            <p:ph idx="1"/>
          </p:nvPr>
        </p:nvSpPr>
        <p:spPr>
          <a:xfrm>
            <a:off x="457200" y="1012724"/>
            <a:ext cx="8229600" cy="5113440"/>
          </a:xfrm>
        </p:spPr>
        <p:txBody>
          <a:bodyPr>
            <a:normAutofit fontScale="77500" lnSpcReduction="20000"/>
          </a:bodyPr>
          <a:lstStyle/>
          <a:p>
            <a:pPr algn="just">
              <a:lnSpc>
                <a:spcPct val="120000"/>
              </a:lnSpc>
            </a:pPr>
            <a:r>
              <a:rPr lang="en-IN" b="1" dirty="0"/>
              <a:t>Nitrile Rubber (NBR):</a:t>
            </a:r>
            <a:r>
              <a:rPr lang="en-IN" dirty="0"/>
              <a:t> Copolymer of butadiene and acrylonitrile. Highly polar nitrile groups grant exceptional oil and fuel swelling resistance.</a:t>
            </a:r>
          </a:p>
          <a:p>
            <a:pPr algn="just">
              <a:lnSpc>
                <a:spcPct val="120000"/>
              </a:lnSpc>
            </a:pPr>
            <a:r>
              <a:rPr lang="en-IN" b="1" dirty="0"/>
              <a:t>Butyl Rubber (IIR):</a:t>
            </a:r>
            <a:r>
              <a:rPr lang="en-IN" dirty="0"/>
              <a:t> Copolymer of isobutylene with minimal isoprene. Possesses ultra-low gas permeability, making it perfect for inner liners and tubes.</a:t>
            </a:r>
          </a:p>
          <a:p>
            <a:pPr algn="just">
              <a:lnSpc>
                <a:spcPct val="120000"/>
              </a:lnSpc>
            </a:pPr>
            <a:r>
              <a:rPr lang="en-IN" b="1" dirty="0"/>
              <a:t>Ethylene-Propylene-Diene (EPDM):</a:t>
            </a:r>
            <a:r>
              <a:rPr lang="en-IN" dirty="0"/>
              <a:t> Saturated hydrocarbon backbone with unsaturated side-chains. Resistant to ozone, weathering, and heat aging.</a:t>
            </a:r>
          </a:p>
          <a:p>
            <a:pPr algn="just">
              <a:lnSpc>
                <a:spcPct val="120000"/>
              </a:lnSpc>
            </a:pPr>
            <a:r>
              <a:rPr lang="en-IN" b="1" dirty="0"/>
              <a:t>Chloroprene Rubber (CR / Neoprene):</a:t>
            </a:r>
            <a:r>
              <a:rPr lang="en-IN" dirty="0"/>
              <a:t> Displays excellent mechanical toughness along with flame, oil, and atmospheric weathering resistance.</a:t>
            </a:r>
          </a:p>
        </p:txBody>
      </p:sp>
    </p:spTree>
    <p:extLst>
      <p:ext uri="{BB962C8B-B14F-4D97-AF65-F5344CB8AC3E}">
        <p14:creationId xmlns:p14="http://schemas.microsoft.com/office/powerpoint/2010/main" val="438541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70936"/>
          </a:xfrm>
        </p:spPr>
        <p:txBody>
          <a:bodyPr>
            <a:normAutofit fontScale="90000"/>
          </a:bodyPr>
          <a:lstStyle/>
          <a:p>
            <a:r>
              <a:rPr dirty="0"/>
              <a:t>Compounding</a:t>
            </a:r>
          </a:p>
        </p:txBody>
      </p:sp>
      <p:sp>
        <p:nvSpPr>
          <p:cNvPr id="3" name="Content Placeholder 2"/>
          <p:cNvSpPr>
            <a:spLocks noGrp="1"/>
          </p:cNvSpPr>
          <p:nvPr>
            <p:ph idx="1"/>
          </p:nvPr>
        </p:nvSpPr>
        <p:spPr>
          <a:xfrm>
            <a:off x="457200" y="963562"/>
            <a:ext cx="8229600" cy="5619800"/>
          </a:xfrm>
        </p:spPr>
        <p:txBody>
          <a:bodyPr>
            <a:normAutofit/>
          </a:bodyPr>
          <a:lstStyle/>
          <a:p>
            <a:pPr algn="just">
              <a:defRPr sz="2200"/>
            </a:pPr>
            <a:r>
              <a:rPr sz="2400" dirty="0"/>
              <a:t>Sulfur, </a:t>
            </a:r>
            <a:r>
              <a:rPr sz="2400" dirty="0" err="1"/>
              <a:t>ZnO</a:t>
            </a:r>
            <a:r>
              <a:rPr sz="2400" dirty="0"/>
              <a:t>, accelerators, carbon black, antioxidants</a:t>
            </a:r>
            <a:endParaRPr lang="en-US" sz="2400" dirty="0"/>
          </a:p>
          <a:p>
            <a:pPr algn="just"/>
            <a:r>
              <a:rPr lang="en-IN" sz="2400" b="1" dirty="0"/>
              <a:t>Why Compound?</a:t>
            </a:r>
            <a:r>
              <a:rPr lang="en-IN" sz="2400" dirty="0"/>
              <a:t> Raw rubber is physically weak, highly sensitive to temperature changes, and degrades rapidly in environmental </a:t>
            </a:r>
            <a:r>
              <a:rPr lang="en-IN" sz="2400" dirty="0" err="1"/>
              <a:t>air.</a:t>
            </a:r>
            <a:r>
              <a:rPr lang="en-IN" sz="2400" b="1" dirty="0" err="1"/>
              <a:t>Essential</a:t>
            </a:r>
            <a:r>
              <a:rPr lang="en-IN" sz="2400" b="1" dirty="0"/>
              <a:t> </a:t>
            </a:r>
            <a:r>
              <a:rPr lang="en-IN" sz="2400" b="1" dirty="0" err="1"/>
              <a:t>Ingredients:Peptizers</a:t>
            </a:r>
            <a:r>
              <a:rPr lang="en-IN" sz="2400" b="1" dirty="0"/>
              <a:t>:</a:t>
            </a:r>
            <a:r>
              <a:rPr lang="en-IN" sz="2400" dirty="0"/>
              <a:t> Chemical plasticizers that break down long polymer chains during mastication.</a:t>
            </a:r>
          </a:p>
          <a:p>
            <a:pPr algn="just"/>
            <a:r>
              <a:rPr lang="en-IN" sz="2400" b="1" dirty="0"/>
              <a:t>Vulcanising Systems:</a:t>
            </a:r>
            <a:r>
              <a:rPr lang="en-IN" sz="2400" dirty="0"/>
              <a:t> Cross-linking packages that tie chains together.</a:t>
            </a:r>
          </a:p>
          <a:p>
            <a:pPr algn="just"/>
            <a:r>
              <a:rPr lang="en-IN" sz="2400" b="1" dirty="0"/>
              <a:t>Fillers:</a:t>
            </a:r>
            <a:r>
              <a:rPr lang="en-IN" sz="2400" dirty="0"/>
              <a:t> Reinforcing agents (like Carbon Black) or non-reinforcing diluents.</a:t>
            </a:r>
          </a:p>
          <a:p>
            <a:pPr algn="just"/>
            <a:r>
              <a:rPr lang="en-IN" sz="2400" b="1" dirty="0" err="1"/>
              <a:t>Antidegradants</a:t>
            </a:r>
            <a:r>
              <a:rPr lang="en-IN" sz="2400" b="1" dirty="0"/>
              <a:t>:</a:t>
            </a:r>
            <a:r>
              <a:rPr lang="en-IN" sz="2400" dirty="0"/>
              <a:t> Antioxidants and antiozonants added to prolong operational service life.</a:t>
            </a:r>
          </a:p>
          <a:p>
            <a:pPr marL="0" indent="0" algn="just">
              <a:buNone/>
              <a:defRPr sz="2200"/>
            </a:pPr>
            <a:endParaRPr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7ADFF2-F5B7-872F-9C55-7F934F5794D7}"/>
              </a:ext>
            </a:extLst>
          </p:cNvPr>
          <p:cNvSpPr>
            <a:spLocks noGrp="1"/>
          </p:cNvSpPr>
          <p:nvPr>
            <p:ph idx="1"/>
          </p:nvPr>
        </p:nvSpPr>
        <p:spPr>
          <a:xfrm>
            <a:off x="457200" y="393290"/>
            <a:ext cx="8229600" cy="6164826"/>
          </a:xfrm>
        </p:spPr>
        <p:txBody>
          <a:bodyPr>
            <a:normAutofit fontScale="85000" lnSpcReduction="10000"/>
          </a:bodyPr>
          <a:lstStyle/>
          <a:p>
            <a:pPr algn="just">
              <a:lnSpc>
                <a:spcPct val="110000"/>
              </a:lnSpc>
            </a:pPr>
            <a:r>
              <a:rPr lang="en-IN" b="1" dirty="0"/>
              <a:t>Key Ingredients in Rubber Formulations</a:t>
            </a:r>
          </a:p>
          <a:p>
            <a:pPr algn="just">
              <a:lnSpc>
                <a:spcPct val="110000"/>
              </a:lnSpc>
            </a:pPr>
            <a:r>
              <a:rPr lang="en-IN" b="1" dirty="0"/>
              <a:t>Base Polymers:</a:t>
            </a:r>
            <a:r>
              <a:rPr lang="en-IN" dirty="0"/>
              <a:t> Natural rubber or synthetic options like SBR and EPDM provide the basic elastic framework.</a:t>
            </a:r>
          </a:p>
          <a:p>
            <a:pPr algn="just">
              <a:lnSpc>
                <a:spcPct val="110000"/>
              </a:lnSpc>
            </a:pPr>
            <a:r>
              <a:rPr lang="en-IN" b="1" dirty="0"/>
              <a:t>Fillers:</a:t>
            </a:r>
            <a:r>
              <a:rPr lang="en-IN" dirty="0"/>
              <a:t> Reinforcing agents like carbon black or silica enhance strength, hardness, and wear resistance.</a:t>
            </a:r>
          </a:p>
          <a:p>
            <a:pPr algn="just">
              <a:lnSpc>
                <a:spcPct val="110000"/>
              </a:lnSpc>
            </a:pPr>
            <a:r>
              <a:rPr lang="en-IN" b="1" dirty="0"/>
              <a:t>Plasticizers:</a:t>
            </a:r>
            <a:r>
              <a:rPr lang="en-IN" dirty="0"/>
              <a:t> Process oils or petroleum derivatives soften the mixture and improve flow during manufacturing.</a:t>
            </a:r>
          </a:p>
          <a:p>
            <a:pPr algn="just">
              <a:lnSpc>
                <a:spcPct val="110000"/>
              </a:lnSpc>
            </a:pPr>
            <a:r>
              <a:rPr lang="en-IN" b="1" dirty="0"/>
              <a:t>Protective Agents:</a:t>
            </a:r>
            <a:r>
              <a:rPr lang="en-IN" dirty="0"/>
              <a:t> Antioxidants and antiozonants prevent degradation from heat, oxygen, and weather.</a:t>
            </a:r>
          </a:p>
          <a:p>
            <a:pPr algn="just">
              <a:lnSpc>
                <a:spcPct val="110000"/>
              </a:lnSpc>
            </a:pPr>
            <a:r>
              <a:rPr lang="en-IN" b="1" dirty="0"/>
              <a:t>Curing Systems:</a:t>
            </a:r>
            <a:r>
              <a:rPr lang="en-IN" dirty="0"/>
              <a:t> </a:t>
            </a:r>
            <a:r>
              <a:rPr lang="en-IN" dirty="0" err="1"/>
              <a:t>Sulfur</a:t>
            </a:r>
            <a:r>
              <a:rPr lang="en-IN" dirty="0"/>
              <a:t> or peroxides create cross-links between polymer chains during vulcanization to lock in permanent elasticity and durability.</a:t>
            </a:r>
          </a:p>
        </p:txBody>
      </p:sp>
    </p:spTree>
    <p:extLst>
      <p:ext uri="{BB962C8B-B14F-4D97-AF65-F5344CB8AC3E}">
        <p14:creationId xmlns:p14="http://schemas.microsoft.com/office/powerpoint/2010/main" val="402090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E0F082-71A2-37D6-4FDD-A95560DBE254}"/>
              </a:ext>
            </a:extLst>
          </p:cNvPr>
          <p:cNvSpPr>
            <a:spLocks noGrp="1"/>
          </p:cNvSpPr>
          <p:nvPr>
            <p:ph idx="1"/>
          </p:nvPr>
        </p:nvSpPr>
        <p:spPr>
          <a:xfrm>
            <a:off x="457200" y="294968"/>
            <a:ext cx="8229600" cy="5831195"/>
          </a:xfrm>
        </p:spPr>
        <p:txBody>
          <a:bodyPr>
            <a:normAutofit fontScale="77500" lnSpcReduction="20000"/>
          </a:bodyPr>
          <a:lstStyle/>
          <a:p>
            <a:pPr algn="just">
              <a:lnSpc>
                <a:spcPct val="120000"/>
              </a:lnSpc>
            </a:pPr>
            <a:r>
              <a:rPr lang="en-IN" b="1" dirty="0"/>
              <a:t>The Compounding and Mixing Process</a:t>
            </a:r>
          </a:p>
          <a:p>
            <a:pPr algn="just">
              <a:lnSpc>
                <a:spcPct val="120000"/>
              </a:lnSpc>
            </a:pPr>
            <a:r>
              <a:rPr lang="en-IN" b="1" dirty="0"/>
              <a:t>Mastication:</a:t>
            </a:r>
            <a:r>
              <a:rPr lang="en-IN" dirty="0"/>
              <a:t> Raw rubber is mechanically softened on an open mill or internal mixer to make it receptive to other chemicals.</a:t>
            </a:r>
          </a:p>
          <a:p>
            <a:pPr algn="just">
              <a:lnSpc>
                <a:spcPct val="120000"/>
              </a:lnSpc>
            </a:pPr>
            <a:r>
              <a:rPr lang="en-IN" b="1" dirty="0"/>
              <a:t>Blending:</a:t>
            </a:r>
            <a:r>
              <a:rPr lang="en-IN" dirty="0"/>
              <a:t> Fillers, oils, and protective agents are systematically blended into the softened rubber base until uniform. </a:t>
            </a:r>
          </a:p>
          <a:p>
            <a:pPr algn="just">
              <a:lnSpc>
                <a:spcPct val="120000"/>
              </a:lnSpc>
            </a:pPr>
            <a:r>
              <a:rPr lang="en-IN" b="1" dirty="0"/>
              <a:t>Curing Addition:</a:t>
            </a:r>
            <a:r>
              <a:rPr lang="en-IN" dirty="0"/>
              <a:t> Vulcanizing agents and accelerators are added near the end of mixing at controlled lower temperatures to prevent premature scorching or curing.</a:t>
            </a:r>
          </a:p>
          <a:p>
            <a:pPr algn="just">
              <a:lnSpc>
                <a:spcPct val="120000"/>
              </a:lnSpc>
            </a:pPr>
            <a:r>
              <a:rPr lang="en-IN" b="1" dirty="0"/>
              <a:t>Shaping and Vulcanization:</a:t>
            </a:r>
            <a:r>
              <a:rPr lang="en-IN" dirty="0"/>
              <a:t> The mixed compound is shaped and heated, triggering chemical cross-linking that transforms the viscous mass into a resilient, elastic solid.</a:t>
            </a:r>
          </a:p>
        </p:txBody>
      </p:sp>
    </p:spTree>
    <p:extLst>
      <p:ext uri="{BB962C8B-B14F-4D97-AF65-F5344CB8AC3E}">
        <p14:creationId xmlns:p14="http://schemas.microsoft.com/office/powerpoint/2010/main" val="2563801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9"/>
          </a:xfrm>
        </p:spPr>
        <p:txBody>
          <a:bodyPr>
            <a:normAutofit fontScale="90000"/>
          </a:bodyPr>
          <a:lstStyle/>
          <a:p>
            <a:r>
              <a:rPr dirty="0"/>
              <a:t>Processing</a:t>
            </a:r>
          </a:p>
        </p:txBody>
      </p:sp>
      <p:sp>
        <p:nvSpPr>
          <p:cNvPr id="3" name="Content Placeholder 2"/>
          <p:cNvSpPr>
            <a:spLocks noGrp="1"/>
          </p:cNvSpPr>
          <p:nvPr>
            <p:ph idx="1"/>
          </p:nvPr>
        </p:nvSpPr>
        <p:spPr>
          <a:xfrm>
            <a:off x="457200" y="884904"/>
            <a:ext cx="8229600" cy="5506064"/>
          </a:xfrm>
        </p:spPr>
        <p:txBody>
          <a:bodyPr>
            <a:normAutofit fontScale="32500" lnSpcReduction="20000"/>
          </a:bodyPr>
          <a:lstStyle/>
          <a:p>
            <a:pPr algn="just">
              <a:lnSpc>
                <a:spcPct val="170000"/>
              </a:lnSpc>
              <a:defRPr sz="2200"/>
            </a:pPr>
            <a:r>
              <a:rPr sz="5500" dirty="0" err="1"/>
              <a:t>Mixing→Mastication→Compounding→Shaping→Curing</a:t>
            </a:r>
            <a:endParaRPr lang="en-US" sz="5500" dirty="0"/>
          </a:p>
          <a:p>
            <a:pPr algn="just">
              <a:lnSpc>
                <a:spcPct val="170000"/>
              </a:lnSpc>
            </a:pPr>
            <a:r>
              <a:rPr lang="en-IN" sz="5500" b="1" dirty="0"/>
              <a:t>Visual Grading (The Green Book):</a:t>
            </a:r>
            <a:r>
              <a:rPr lang="en-IN" sz="5500" dirty="0"/>
              <a:t> Classifies sheets by physical inspection of dirt, blemishes, rust, and </a:t>
            </a:r>
            <a:r>
              <a:rPr lang="en-IN" sz="5500" dirty="0" err="1"/>
              <a:t>molds</a:t>
            </a:r>
            <a:r>
              <a:rPr lang="en-IN" sz="5500" dirty="0"/>
              <a:t> (e.g., Ribbed Smoked Sheet RSS 1-6, Pale Crepe).</a:t>
            </a:r>
          </a:p>
          <a:p>
            <a:pPr algn="just">
              <a:lnSpc>
                <a:spcPct val="170000"/>
              </a:lnSpc>
            </a:pPr>
            <a:r>
              <a:rPr lang="en-IN" sz="5500" b="1" dirty="0"/>
              <a:t>Technical Specification (TSR):</a:t>
            </a:r>
            <a:r>
              <a:rPr lang="en-IN" sz="5500" dirty="0"/>
              <a:t> Introduced in 1965 to eliminate visual grading subjectivities.</a:t>
            </a:r>
          </a:p>
          <a:p>
            <a:pPr algn="just">
              <a:lnSpc>
                <a:spcPct val="170000"/>
              </a:lnSpc>
            </a:pPr>
            <a:r>
              <a:rPr lang="en-IN" sz="5500" b="1" dirty="0"/>
              <a:t>Key Tested Parameters:</a:t>
            </a:r>
            <a:endParaRPr lang="en-IN" sz="5500" dirty="0"/>
          </a:p>
          <a:p>
            <a:pPr lvl="1" algn="just">
              <a:lnSpc>
                <a:spcPct val="170000"/>
              </a:lnSpc>
            </a:pPr>
            <a:r>
              <a:rPr lang="en-IN" sz="5500" dirty="0"/>
              <a:t>Dirt content (bark fragments and sand particles).</a:t>
            </a:r>
          </a:p>
          <a:p>
            <a:pPr lvl="1" algn="just">
              <a:lnSpc>
                <a:spcPct val="170000"/>
              </a:lnSpc>
            </a:pPr>
            <a:r>
              <a:rPr lang="en-IN" sz="5500" dirty="0"/>
              <a:t>Ash content (inorganic tracer residues).</a:t>
            </a:r>
          </a:p>
          <a:p>
            <a:pPr lvl="1" algn="just">
              <a:lnSpc>
                <a:spcPct val="170000"/>
              </a:lnSpc>
            </a:pPr>
            <a:r>
              <a:rPr lang="en-IN" sz="5500" dirty="0"/>
              <a:t>Nitrogen content (protein indicators driving creep behavior).</a:t>
            </a:r>
          </a:p>
          <a:p>
            <a:pPr lvl="1" algn="just">
              <a:lnSpc>
                <a:spcPct val="170000"/>
              </a:lnSpc>
            </a:pPr>
            <a:r>
              <a:rPr lang="en-IN" sz="5500" dirty="0"/>
              <a:t>Plasticity Retention Index (PRI) (oxidative degradation resistance).</a:t>
            </a:r>
          </a:p>
          <a:p>
            <a:pPr>
              <a:defRPr sz="2200"/>
            </a:pP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Testing</a:t>
            </a:r>
          </a:p>
        </p:txBody>
      </p:sp>
      <p:sp>
        <p:nvSpPr>
          <p:cNvPr id="3" name="Content Placeholder 2"/>
          <p:cNvSpPr>
            <a:spLocks noGrp="1"/>
          </p:cNvSpPr>
          <p:nvPr>
            <p:ph idx="1"/>
          </p:nvPr>
        </p:nvSpPr>
        <p:spPr/>
        <p:txBody>
          <a:bodyPr>
            <a:normAutofit fontScale="92500"/>
          </a:bodyPr>
          <a:lstStyle/>
          <a:p>
            <a:pPr>
              <a:defRPr sz="2200"/>
            </a:pPr>
            <a:r>
              <a:rPr dirty="0"/>
              <a:t>Tensile, hardness, tear, thermal and electrical tests</a:t>
            </a:r>
            <a:endParaRPr lang="en-US" dirty="0"/>
          </a:p>
          <a:p>
            <a:r>
              <a:rPr lang="en-IN" b="1" dirty="0"/>
              <a:t>Tensile Strength (</a:t>
            </a:r>
            <a:r>
              <a:rPr lang="en-IN" dirty="0">
                <a:hlinkClick r:id="rId2"/>
              </a:rPr>
              <a:t>ASTM D412</a:t>
            </a:r>
            <a:r>
              <a:rPr lang="en-IN" b="1" dirty="0"/>
              <a:t>):</a:t>
            </a:r>
            <a:r>
              <a:rPr lang="en-IN" dirty="0"/>
              <a:t> Measures how far a rubber sample can stretch before it breaks.</a:t>
            </a:r>
          </a:p>
          <a:p>
            <a:r>
              <a:rPr lang="en-IN" b="1" dirty="0"/>
              <a:t>Durometer Hardness (</a:t>
            </a:r>
            <a:r>
              <a:rPr lang="en-IN" dirty="0">
                <a:hlinkClick r:id="rId3"/>
              </a:rPr>
              <a:t>ASTM D2240</a:t>
            </a:r>
            <a:r>
              <a:rPr lang="en-IN" b="1" dirty="0"/>
              <a:t>):</a:t>
            </a:r>
            <a:r>
              <a:rPr lang="en-IN" dirty="0"/>
              <a:t> Checks how hard or soft the rubber is using the Shore A or Shore D scale.</a:t>
            </a:r>
          </a:p>
          <a:p>
            <a:r>
              <a:rPr lang="en-IN" b="1" dirty="0"/>
              <a:t>Compression Set:</a:t>
            </a:r>
            <a:r>
              <a:rPr lang="en-IN" dirty="0"/>
              <a:t> Tests if rubber can bounce back to its original shape after being squeezed for a long time.</a:t>
            </a:r>
          </a:p>
          <a:p>
            <a:pPr>
              <a:defRPr sz="2200"/>
            </a:pP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393956"/>
          </a:xfrm>
        </p:spPr>
        <p:txBody>
          <a:bodyPr>
            <a:normAutofit fontScale="90000"/>
          </a:bodyPr>
          <a:lstStyle/>
          <a:p>
            <a:r>
              <a:rPr dirty="0"/>
              <a:t>Applications</a:t>
            </a:r>
          </a:p>
        </p:txBody>
      </p:sp>
      <p:sp>
        <p:nvSpPr>
          <p:cNvPr id="3" name="Content Placeholder 2"/>
          <p:cNvSpPr>
            <a:spLocks noGrp="1"/>
          </p:cNvSpPr>
          <p:nvPr>
            <p:ph idx="1"/>
          </p:nvPr>
        </p:nvSpPr>
        <p:spPr>
          <a:xfrm>
            <a:off x="457200" y="934065"/>
            <a:ext cx="8229600" cy="5496231"/>
          </a:xfrm>
        </p:spPr>
        <p:txBody>
          <a:bodyPr>
            <a:normAutofit fontScale="70000" lnSpcReduction="20000"/>
          </a:bodyPr>
          <a:lstStyle/>
          <a:p>
            <a:pPr algn="just">
              <a:lnSpc>
                <a:spcPct val="120000"/>
              </a:lnSpc>
              <a:defRPr sz="2200"/>
            </a:pPr>
            <a:r>
              <a:rPr sz="2900" dirty="0" err="1"/>
              <a:t>Tyres</a:t>
            </a:r>
            <a:r>
              <a:rPr sz="2900" dirty="0"/>
              <a:t>, gloves, seals, cables, footwear, medical devices</a:t>
            </a:r>
            <a:endParaRPr lang="en-US" sz="2900" dirty="0"/>
          </a:p>
          <a:p>
            <a:pPr algn="just">
              <a:lnSpc>
                <a:spcPct val="120000"/>
              </a:lnSpc>
            </a:pPr>
            <a:r>
              <a:rPr lang="en-IN" dirty="0"/>
              <a:t>Rubber is a highly versatile polymer used across various industries due to its elasticity, durability, and waterproofing properties. Major applications include automotive tires, electrical insulation, medical devices (gloves, tubing), footwear soles, and structural shock absorbers. Uncured rubber also serves as a strong adhesive and sealant.</a:t>
            </a:r>
          </a:p>
          <a:p>
            <a:pPr algn="just">
              <a:lnSpc>
                <a:spcPct val="120000"/>
              </a:lnSpc>
            </a:pPr>
            <a:r>
              <a:rPr lang="en-IN" dirty="0"/>
              <a:t>A detailed breakdown of rubber's primary uses includes:</a:t>
            </a:r>
          </a:p>
          <a:p>
            <a:pPr algn="just">
              <a:lnSpc>
                <a:spcPct val="120000"/>
              </a:lnSpc>
            </a:pPr>
            <a:r>
              <a:rPr lang="en-IN" b="1" dirty="0"/>
              <a:t>1. Transportation and Automotive</a:t>
            </a:r>
          </a:p>
          <a:p>
            <a:pPr algn="just">
              <a:lnSpc>
                <a:spcPct val="120000"/>
              </a:lnSpc>
            </a:pPr>
            <a:r>
              <a:rPr lang="en-IN" b="1" dirty="0"/>
              <a:t>Tires and Tubes:</a:t>
            </a:r>
            <a:r>
              <a:rPr lang="en-IN" dirty="0"/>
              <a:t> The largest consumer of rubber, utilizing its high elasticity, shock absorption, and abrasion resistance.</a:t>
            </a:r>
          </a:p>
          <a:p>
            <a:pPr algn="just">
              <a:lnSpc>
                <a:spcPct val="120000"/>
              </a:lnSpc>
            </a:pPr>
            <a:r>
              <a:rPr lang="en-IN" b="1" dirty="0"/>
              <a:t>Mechanical Components:</a:t>
            </a:r>
            <a:r>
              <a:rPr lang="en-IN" dirty="0"/>
              <a:t> Used for engine hoses, belts, wiper blades, pedal pads, and vibration-dampening shock mounts.</a:t>
            </a:r>
          </a:p>
          <a:p>
            <a:pPr algn="just">
              <a:lnSpc>
                <a:spcPct val="120000"/>
              </a:lnSpc>
            </a:pPr>
            <a:r>
              <a:rPr lang="en-IN" b="1" dirty="0"/>
              <a:t>Seals:</a:t>
            </a:r>
            <a:r>
              <a:rPr lang="en-IN" dirty="0"/>
              <a:t> Rubber provides airtight and waterproof barriers for vehicle doors, windows, and fuel lines.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29B7F0-CE65-3470-3325-9CD5FA300B1D}"/>
              </a:ext>
            </a:extLst>
          </p:cNvPr>
          <p:cNvSpPr>
            <a:spLocks noGrp="1"/>
          </p:cNvSpPr>
          <p:nvPr>
            <p:ph idx="1"/>
          </p:nvPr>
        </p:nvSpPr>
        <p:spPr>
          <a:xfrm>
            <a:off x="457200" y="471948"/>
            <a:ext cx="8229600" cy="5654215"/>
          </a:xfrm>
        </p:spPr>
        <p:txBody>
          <a:bodyPr>
            <a:normAutofit fontScale="85000" lnSpcReduction="10000"/>
          </a:bodyPr>
          <a:lstStyle/>
          <a:p>
            <a:pPr marL="0" indent="0" algn="just">
              <a:lnSpc>
                <a:spcPct val="120000"/>
              </a:lnSpc>
              <a:buNone/>
            </a:pPr>
            <a:r>
              <a:rPr lang="en-IN" b="1" dirty="0"/>
              <a:t>2. Industry and Construction</a:t>
            </a:r>
          </a:p>
          <a:p>
            <a:pPr algn="just">
              <a:lnSpc>
                <a:spcPct val="120000"/>
              </a:lnSpc>
            </a:pPr>
            <a:r>
              <a:rPr lang="en-IN" b="1" dirty="0"/>
              <a:t>Seals and Gaskets:</a:t>
            </a:r>
            <a:r>
              <a:rPr lang="en-IN" dirty="0"/>
              <a:t> Used extensively to prevent fluid, air, and gas leakages in pipelines and machinery.</a:t>
            </a:r>
          </a:p>
          <a:p>
            <a:pPr algn="just">
              <a:lnSpc>
                <a:spcPct val="120000"/>
              </a:lnSpc>
            </a:pPr>
            <a:r>
              <a:rPr lang="en-IN" b="1" dirty="0"/>
              <a:t>Belts and Hoses:</a:t>
            </a:r>
            <a:r>
              <a:rPr lang="en-IN" dirty="0"/>
              <a:t> Utilized for heavy-duty conveyor belts, plumbing, and industrial fluid transportation.</a:t>
            </a:r>
          </a:p>
          <a:p>
            <a:pPr algn="just">
              <a:lnSpc>
                <a:spcPct val="120000"/>
              </a:lnSpc>
            </a:pPr>
            <a:r>
              <a:rPr lang="en-IN" b="1" dirty="0"/>
              <a:t>Flooring and Matting:</a:t>
            </a:r>
            <a:r>
              <a:rPr lang="en-IN" dirty="0"/>
              <a:t> Provides non-slip, shock-absorbing surfaces in commercial spaces, kitchens, and play areas.</a:t>
            </a:r>
          </a:p>
          <a:p>
            <a:pPr algn="just">
              <a:lnSpc>
                <a:spcPct val="120000"/>
              </a:lnSpc>
            </a:pPr>
            <a:r>
              <a:rPr lang="en-IN" b="1" dirty="0"/>
              <a:t>Infrastructure:</a:t>
            </a:r>
            <a:r>
              <a:rPr lang="en-IN" dirty="0"/>
              <a:t> Specialized rubber seismic bearings are placed beneath tall buildings to absorb earthquake shocks.</a:t>
            </a:r>
          </a:p>
        </p:txBody>
      </p:sp>
    </p:spTree>
    <p:extLst>
      <p:ext uri="{BB962C8B-B14F-4D97-AF65-F5344CB8AC3E}">
        <p14:creationId xmlns:p14="http://schemas.microsoft.com/office/powerpoint/2010/main" val="2342865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902591-E989-FECA-0DF0-AD661276301A}"/>
              </a:ext>
            </a:extLst>
          </p:cNvPr>
          <p:cNvSpPr>
            <a:spLocks noGrp="1"/>
          </p:cNvSpPr>
          <p:nvPr>
            <p:ph idx="1"/>
          </p:nvPr>
        </p:nvSpPr>
        <p:spPr>
          <a:xfrm>
            <a:off x="457200" y="422787"/>
            <a:ext cx="8229600" cy="6086167"/>
          </a:xfrm>
        </p:spPr>
        <p:txBody>
          <a:bodyPr>
            <a:normAutofit fontScale="85000" lnSpcReduction="20000"/>
          </a:bodyPr>
          <a:lstStyle/>
          <a:p>
            <a:pPr marL="0" indent="0" algn="just">
              <a:lnSpc>
                <a:spcPct val="110000"/>
              </a:lnSpc>
              <a:buNone/>
            </a:pPr>
            <a:r>
              <a:rPr lang="en-IN" b="1" dirty="0"/>
              <a:t>3. Healthcare and Safety</a:t>
            </a:r>
          </a:p>
          <a:p>
            <a:pPr algn="just">
              <a:lnSpc>
                <a:spcPct val="110000"/>
              </a:lnSpc>
            </a:pPr>
            <a:r>
              <a:rPr lang="en-IN" b="1" dirty="0"/>
              <a:t>Protective Gear:</a:t>
            </a:r>
            <a:r>
              <a:rPr lang="en-IN" dirty="0"/>
              <a:t> Used in medical, household, and industrial gloves due to its excellent barrier and waterproof properties.</a:t>
            </a:r>
          </a:p>
          <a:p>
            <a:pPr algn="just">
              <a:lnSpc>
                <a:spcPct val="110000"/>
              </a:lnSpc>
            </a:pPr>
            <a:r>
              <a:rPr lang="en-IN" b="1" dirty="0"/>
              <a:t>Medical Devices:</a:t>
            </a:r>
            <a:r>
              <a:rPr lang="en-IN" dirty="0"/>
              <a:t> Essential for syringes, medical tubing, catheters, and </a:t>
            </a:r>
            <a:r>
              <a:rPr lang="en-IN" dirty="0" err="1"/>
              <a:t>orthopedic</a:t>
            </a:r>
            <a:r>
              <a:rPr lang="en-IN" dirty="0"/>
              <a:t> braces.</a:t>
            </a:r>
          </a:p>
          <a:p>
            <a:pPr marL="0" indent="0" algn="just">
              <a:lnSpc>
                <a:spcPct val="110000"/>
              </a:lnSpc>
              <a:buNone/>
            </a:pPr>
            <a:r>
              <a:rPr lang="en-IN" b="1" dirty="0"/>
              <a:t>4. Everyday Life and Electronics</a:t>
            </a:r>
          </a:p>
          <a:p>
            <a:pPr algn="just">
              <a:lnSpc>
                <a:spcPct val="110000"/>
              </a:lnSpc>
            </a:pPr>
            <a:r>
              <a:rPr lang="en-IN" b="1" dirty="0"/>
              <a:t>Electrical Insulation:</a:t>
            </a:r>
            <a:r>
              <a:rPr lang="en-IN" dirty="0"/>
              <a:t> Because rubber is a poor conductor of electricity, it is used to coat wires, cables, and insulating protective blankets.</a:t>
            </a:r>
          </a:p>
          <a:p>
            <a:pPr algn="just">
              <a:lnSpc>
                <a:spcPct val="110000"/>
              </a:lnSpc>
            </a:pPr>
            <a:r>
              <a:rPr lang="en-IN" b="1" dirty="0"/>
              <a:t>Footwear:</a:t>
            </a:r>
            <a:r>
              <a:rPr lang="en-IN" dirty="0"/>
              <a:t> Provides grip, cushioning, and water resistance in shoes and boots.</a:t>
            </a:r>
          </a:p>
          <a:p>
            <a:pPr algn="just">
              <a:lnSpc>
                <a:spcPct val="110000"/>
              </a:lnSpc>
            </a:pPr>
            <a:r>
              <a:rPr lang="en-IN" b="1" dirty="0"/>
              <a:t>Household and Sports:</a:t>
            </a:r>
            <a:r>
              <a:rPr lang="en-IN" dirty="0"/>
              <a:t> Applied in raincoats, swim caps, elastic bands, pencil erasers, and kitchenware.</a:t>
            </a:r>
          </a:p>
        </p:txBody>
      </p:sp>
    </p:spTree>
    <p:extLst>
      <p:ext uri="{BB962C8B-B14F-4D97-AF65-F5344CB8AC3E}">
        <p14:creationId xmlns:p14="http://schemas.microsoft.com/office/powerpoint/2010/main" val="610592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41439"/>
          </a:xfrm>
        </p:spPr>
        <p:txBody>
          <a:bodyPr>
            <a:normAutofit fontScale="90000"/>
          </a:bodyPr>
          <a:lstStyle/>
          <a:p>
            <a:r>
              <a:rPr dirty="0"/>
              <a:t>Introduction</a:t>
            </a:r>
          </a:p>
        </p:txBody>
      </p:sp>
      <p:sp>
        <p:nvSpPr>
          <p:cNvPr id="3" name="Content Placeholder 2"/>
          <p:cNvSpPr>
            <a:spLocks noGrp="1"/>
          </p:cNvSpPr>
          <p:nvPr>
            <p:ph idx="1"/>
          </p:nvPr>
        </p:nvSpPr>
        <p:spPr>
          <a:xfrm>
            <a:off x="457200" y="884903"/>
            <a:ext cx="8229600" cy="5594555"/>
          </a:xfrm>
        </p:spPr>
        <p:txBody>
          <a:bodyPr>
            <a:normAutofit fontScale="55000" lnSpcReduction="20000"/>
          </a:bodyPr>
          <a:lstStyle/>
          <a:p>
            <a:pPr algn="just">
              <a:lnSpc>
                <a:spcPct val="120000"/>
              </a:lnSpc>
              <a:defRPr sz="2200"/>
            </a:pPr>
            <a:r>
              <a:rPr sz="3300" dirty="0"/>
              <a:t>Rubber is a natural or synthetic elastomer.</a:t>
            </a:r>
          </a:p>
          <a:p>
            <a:pPr algn="just">
              <a:lnSpc>
                <a:spcPct val="120000"/>
              </a:lnSpc>
              <a:defRPr sz="2200"/>
            </a:pPr>
            <a:r>
              <a:rPr sz="3300" dirty="0"/>
              <a:t>Highly elastic</a:t>
            </a:r>
          </a:p>
          <a:p>
            <a:pPr algn="just">
              <a:lnSpc>
                <a:spcPct val="120000"/>
              </a:lnSpc>
              <a:defRPr sz="2200"/>
            </a:pPr>
            <a:r>
              <a:rPr sz="3300" dirty="0"/>
              <a:t>Widely used in engineering and healthcare</a:t>
            </a:r>
            <a:endParaRPr lang="en-US" sz="3300" dirty="0"/>
          </a:p>
          <a:p>
            <a:pPr algn="just">
              <a:lnSpc>
                <a:spcPct val="120000"/>
              </a:lnSpc>
            </a:pPr>
            <a:r>
              <a:rPr lang="en-IN" sz="3300" dirty="0"/>
              <a:t>Rubber is an elastic polymer made from natural plant latex or artificial petrochemicals. It stretches easily, bounces back to its original shape, resists water, and blocks electricity. People use it worldwide to make tires, seals, gloves, and hoses. </a:t>
            </a:r>
          </a:p>
          <a:p>
            <a:pPr algn="just">
              <a:lnSpc>
                <a:spcPct val="120000"/>
              </a:lnSpc>
            </a:pPr>
            <a:r>
              <a:rPr lang="en-IN" sz="3300" b="1" dirty="0"/>
              <a:t>Types of Rubber</a:t>
            </a:r>
          </a:p>
          <a:p>
            <a:pPr algn="just">
              <a:lnSpc>
                <a:spcPct val="120000"/>
              </a:lnSpc>
            </a:pPr>
            <a:r>
              <a:rPr lang="en-IN" sz="3300" b="1" dirty="0"/>
              <a:t>Natural Rubber</a:t>
            </a:r>
            <a:r>
              <a:rPr lang="en-IN" sz="3300" dirty="0"/>
              <a:t>: Harvested as a milky sap mostly from the </a:t>
            </a:r>
            <a:r>
              <a:rPr lang="en-IN" sz="3300" i="1" dirty="0"/>
              <a:t>Hevea </a:t>
            </a:r>
            <a:r>
              <a:rPr lang="en-IN" sz="3300" i="1" dirty="0" err="1"/>
              <a:t>brasiliensis</a:t>
            </a:r>
            <a:r>
              <a:rPr lang="en-IN" sz="3300" dirty="0"/>
              <a:t> tree.</a:t>
            </a:r>
          </a:p>
          <a:p>
            <a:pPr algn="just">
              <a:lnSpc>
                <a:spcPct val="120000"/>
              </a:lnSpc>
            </a:pPr>
            <a:r>
              <a:rPr lang="en-IN" sz="3300" b="1" dirty="0"/>
              <a:t>Synthetic Rubber</a:t>
            </a:r>
            <a:r>
              <a:rPr lang="en-IN" sz="3300" dirty="0"/>
              <a:t>: Man-made in factories using petroleum byproducts (such as neoprene and SBR). </a:t>
            </a:r>
          </a:p>
          <a:p>
            <a:pPr algn="just">
              <a:lnSpc>
                <a:spcPct val="120000"/>
              </a:lnSpc>
            </a:pPr>
            <a:r>
              <a:rPr lang="en-IN" sz="3300" b="1" dirty="0"/>
              <a:t>Key History and Processing</a:t>
            </a:r>
          </a:p>
          <a:p>
            <a:pPr algn="just">
              <a:lnSpc>
                <a:spcPct val="120000"/>
              </a:lnSpc>
            </a:pPr>
            <a:r>
              <a:rPr lang="en-IN" sz="3300" b="1" dirty="0"/>
              <a:t>Ancient Roots</a:t>
            </a:r>
            <a:r>
              <a:rPr lang="en-IN" sz="3300" dirty="0"/>
              <a:t>: Indigenous groups in Mesoamerica first used plant latex to make waterproof cloth and balls.</a:t>
            </a:r>
          </a:p>
          <a:p>
            <a:pPr algn="just">
              <a:lnSpc>
                <a:spcPct val="120000"/>
              </a:lnSpc>
            </a:pPr>
            <a:r>
              <a:rPr lang="en-IN" sz="3300" b="1" dirty="0"/>
              <a:t>The Name</a:t>
            </a:r>
            <a:r>
              <a:rPr lang="en-IN" sz="3300" dirty="0"/>
              <a:t>: Joseph Priestley found that the material could rub away pencil marks, which gave it the name "rubber".</a:t>
            </a:r>
          </a:p>
          <a:p>
            <a:pPr algn="just">
              <a:lnSpc>
                <a:spcPct val="120000"/>
              </a:lnSpc>
            </a:pPr>
            <a:r>
              <a:rPr lang="en-IN" sz="3300" b="1" dirty="0"/>
              <a:t>Vulcanization</a:t>
            </a:r>
            <a:r>
              <a:rPr lang="en-IN" sz="3300" dirty="0"/>
              <a:t>: Invented in 1839, this heating process adds </a:t>
            </a:r>
            <a:r>
              <a:rPr lang="en-IN" sz="3300" dirty="0" err="1"/>
              <a:t>sulfur</a:t>
            </a:r>
            <a:r>
              <a:rPr lang="en-IN" sz="3300" dirty="0"/>
              <a:t> to make rubber strong, durable, and temperature-stable. </a:t>
            </a:r>
          </a:p>
          <a:p>
            <a:pPr>
              <a:defRPr sz="2200"/>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Advantages &amp; Limitations</a:t>
            </a:r>
          </a:p>
        </p:txBody>
      </p:sp>
      <p:sp>
        <p:nvSpPr>
          <p:cNvPr id="3" name="Content Placeholder 2"/>
          <p:cNvSpPr>
            <a:spLocks noGrp="1"/>
          </p:cNvSpPr>
          <p:nvPr>
            <p:ph idx="1"/>
          </p:nvPr>
        </p:nvSpPr>
        <p:spPr>
          <a:xfrm>
            <a:off x="457200" y="1600200"/>
            <a:ext cx="8229600" cy="4889090"/>
          </a:xfrm>
        </p:spPr>
        <p:txBody>
          <a:bodyPr>
            <a:noAutofit/>
          </a:bodyPr>
          <a:lstStyle/>
          <a:p>
            <a:pPr algn="just">
              <a:defRPr sz="2200"/>
            </a:pPr>
            <a:r>
              <a:rPr sz="1800" dirty="0"/>
              <a:t>High elasticity; poor UV/oil resistance</a:t>
            </a:r>
            <a:endParaRPr lang="en-US" sz="1800" dirty="0"/>
          </a:p>
          <a:p>
            <a:pPr algn="just"/>
            <a:r>
              <a:rPr lang="en-IN" sz="1800" b="1" dirty="0"/>
              <a:t>Advantages of Rubber</a:t>
            </a:r>
          </a:p>
          <a:p>
            <a:pPr algn="just"/>
            <a:r>
              <a:rPr lang="en-IN" sz="1800" b="1" dirty="0"/>
              <a:t>High Elasticity:</a:t>
            </a:r>
            <a:r>
              <a:rPr lang="en-IN" sz="1800" dirty="0"/>
              <a:t> Bounces back to original shape after heavy stretching or compression.</a:t>
            </a:r>
          </a:p>
          <a:p>
            <a:pPr algn="just"/>
            <a:r>
              <a:rPr lang="en-IN" sz="1800" b="1" dirty="0"/>
              <a:t>Tensile Strength:</a:t>
            </a:r>
            <a:r>
              <a:rPr lang="en-IN" sz="1800" dirty="0"/>
              <a:t> Resists tearing, cutting, and everyday physical wear.</a:t>
            </a:r>
          </a:p>
          <a:p>
            <a:pPr algn="just"/>
            <a:r>
              <a:rPr lang="en-IN" sz="1800" b="1" dirty="0"/>
              <a:t>Waterproof &amp; Airtight:</a:t>
            </a:r>
            <a:r>
              <a:rPr lang="en-IN" sz="1800" dirty="0"/>
              <a:t> Blocks moisture and gases completely.</a:t>
            </a:r>
          </a:p>
          <a:p>
            <a:pPr algn="just"/>
            <a:r>
              <a:rPr lang="en-IN" sz="1800" b="1" dirty="0"/>
              <a:t>Electrical Insulation:</a:t>
            </a:r>
            <a:r>
              <a:rPr lang="en-IN" sz="1800" dirty="0"/>
              <a:t> Prevents electricity from passing through safely.</a:t>
            </a:r>
          </a:p>
          <a:p>
            <a:pPr algn="just"/>
            <a:r>
              <a:rPr lang="en-IN" sz="1800" b="1" dirty="0"/>
              <a:t>Shock Absorption:</a:t>
            </a:r>
            <a:r>
              <a:rPr lang="en-IN" sz="1800" dirty="0"/>
              <a:t> Dampens vibrations and reduces impact force.</a:t>
            </a:r>
          </a:p>
          <a:p>
            <a:pPr algn="just"/>
            <a:r>
              <a:rPr lang="en-IN" sz="1800" b="1" dirty="0"/>
              <a:t>Limitations of Rubber</a:t>
            </a:r>
          </a:p>
          <a:p>
            <a:pPr algn="just"/>
            <a:r>
              <a:rPr lang="en-IN" sz="1800" b="1" dirty="0"/>
              <a:t>Poor Oil/Solvent Resistance:</a:t>
            </a:r>
            <a:r>
              <a:rPr lang="en-IN" sz="1800" dirty="0"/>
              <a:t> Swells and degrades upon contact with gasoline, oils, or harsh chemicals (unless using specialized types like Nitrile Rubber).</a:t>
            </a:r>
          </a:p>
          <a:p>
            <a:pPr algn="just"/>
            <a:r>
              <a:rPr lang="en-IN" sz="1800" b="1" dirty="0"/>
              <a:t>UV &amp; Ozone Vulnerability:</a:t>
            </a:r>
            <a:r>
              <a:rPr lang="en-IN" sz="1800" dirty="0"/>
              <a:t> Cracks and hardens under prolonged sunlight and outdoor weather exposure.</a:t>
            </a:r>
          </a:p>
          <a:p>
            <a:pPr algn="just"/>
            <a:r>
              <a:rPr lang="en-IN" sz="1800" b="1" dirty="0"/>
              <a:t>Heat Sensitivity:</a:t>
            </a:r>
            <a:r>
              <a:rPr lang="en-IN" sz="1800" dirty="0"/>
              <a:t> Standard rubber loses structural integrity at high temperatures.</a:t>
            </a:r>
          </a:p>
          <a:p>
            <a:pPr algn="just"/>
            <a:r>
              <a:rPr lang="en-IN" sz="1800" b="1" dirty="0"/>
              <a:t>Aging:</a:t>
            </a:r>
            <a:r>
              <a:rPr lang="en-IN" sz="1800" dirty="0"/>
              <a:t> Breaks down over time due to environmental oxidation.</a:t>
            </a:r>
          </a:p>
          <a:p>
            <a:pPr algn="just">
              <a:defRPr sz="2200"/>
            </a:pPr>
            <a:endParaRPr sz="1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9"/>
          </a:xfrm>
        </p:spPr>
        <p:txBody>
          <a:bodyPr>
            <a:normAutofit fontScale="90000"/>
          </a:bodyPr>
          <a:lstStyle/>
          <a:p>
            <a:r>
              <a:rPr dirty="0"/>
              <a:t>Recent Developments</a:t>
            </a:r>
          </a:p>
        </p:txBody>
      </p:sp>
      <p:sp>
        <p:nvSpPr>
          <p:cNvPr id="3" name="Content Placeholder 2"/>
          <p:cNvSpPr>
            <a:spLocks noGrp="1"/>
          </p:cNvSpPr>
          <p:nvPr>
            <p:ph idx="1"/>
          </p:nvPr>
        </p:nvSpPr>
        <p:spPr>
          <a:xfrm>
            <a:off x="457200" y="845574"/>
            <a:ext cx="8229600" cy="5737788"/>
          </a:xfrm>
        </p:spPr>
        <p:txBody>
          <a:bodyPr>
            <a:normAutofit fontScale="70000" lnSpcReduction="20000"/>
          </a:bodyPr>
          <a:lstStyle/>
          <a:p>
            <a:pPr marL="0" indent="0" algn="just">
              <a:lnSpc>
                <a:spcPct val="120000"/>
              </a:lnSpc>
              <a:buNone/>
            </a:pPr>
            <a:r>
              <a:rPr lang="en-IN" dirty="0"/>
              <a:t>Recent developments focus on sustainability and advanced performance, include bio-based synthetic polymers derived from renewable biomass like sugarcane, alternative natural rubber sources like guayule, nanotechnology using graphene and silica for stronger nanocomposites, and advanced devulcanization and pyrolysis methods for improved recycling.</a:t>
            </a:r>
          </a:p>
          <a:p>
            <a:pPr algn="just">
              <a:lnSpc>
                <a:spcPct val="120000"/>
              </a:lnSpc>
            </a:pPr>
            <a:r>
              <a:rPr lang="en-IN" b="1" dirty="0"/>
              <a:t>Sustainable and Bio-Based Materials</a:t>
            </a:r>
          </a:p>
          <a:p>
            <a:pPr algn="just">
              <a:lnSpc>
                <a:spcPct val="120000"/>
              </a:lnSpc>
            </a:pPr>
            <a:r>
              <a:rPr lang="en-IN" b="1" dirty="0"/>
              <a:t>Bio-synthetic polymers:</a:t>
            </a:r>
            <a:r>
              <a:rPr lang="en-IN" dirty="0"/>
              <a:t> Bridgestone, Michelin, and Goodyear are scaling up plant-derived isoprene and </a:t>
            </a:r>
            <a:r>
              <a:rPr lang="en-IN" dirty="0" err="1"/>
              <a:t>biobutadiene</a:t>
            </a:r>
            <a:r>
              <a:rPr lang="en-IN" dirty="0"/>
              <a:t> to lower carbon footprints. </a:t>
            </a:r>
          </a:p>
          <a:p>
            <a:pPr algn="just">
              <a:lnSpc>
                <a:spcPct val="120000"/>
              </a:lnSpc>
            </a:pPr>
            <a:r>
              <a:rPr lang="en-IN" b="1" dirty="0"/>
              <a:t>Alternative crops:</a:t>
            </a:r>
            <a:r>
              <a:rPr lang="en-IN" dirty="0"/>
              <a:t> Commercial cultivation of guayule serves as a viable, non-food-crop alternative to traditional rubber trees.</a:t>
            </a:r>
          </a:p>
          <a:p>
            <a:pPr algn="just">
              <a:lnSpc>
                <a:spcPct val="120000"/>
              </a:lnSpc>
            </a:pPr>
            <a:r>
              <a:rPr lang="en-IN" b="1" dirty="0"/>
              <a:t>Encapsulation techniques:</a:t>
            </a:r>
            <a:r>
              <a:rPr lang="en-IN" dirty="0"/>
              <a:t> Spray drying methods are being developed to reduce the stickiness of natural rubber for easier smallholder processing. </a:t>
            </a:r>
          </a:p>
          <a:p>
            <a:pPr>
              <a:defRPr sz="2200"/>
            </a:pP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5E8432-CBFE-E950-17AC-21C843D59525}"/>
              </a:ext>
            </a:extLst>
          </p:cNvPr>
          <p:cNvSpPr>
            <a:spLocks noGrp="1"/>
          </p:cNvSpPr>
          <p:nvPr>
            <p:ph idx="1"/>
          </p:nvPr>
        </p:nvSpPr>
        <p:spPr>
          <a:xfrm>
            <a:off x="457200" y="550606"/>
            <a:ext cx="8229600" cy="5575557"/>
          </a:xfrm>
        </p:spPr>
        <p:txBody>
          <a:bodyPr>
            <a:normAutofit fontScale="85000" lnSpcReduction="20000"/>
          </a:bodyPr>
          <a:lstStyle/>
          <a:p>
            <a:pPr marL="0" indent="0" algn="just">
              <a:buNone/>
            </a:pPr>
            <a:r>
              <a:rPr lang="en-IN" b="1" dirty="0"/>
              <a:t>Nanotechnology and Smart Compounds</a:t>
            </a:r>
          </a:p>
          <a:p>
            <a:pPr algn="just"/>
            <a:r>
              <a:rPr lang="en-IN" b="1" dirty="0"/>
              <a:t>Nanocomposites:</a:t>
            </a:r>
            <a:r>
              <a:rPr lang="en-IN" dirty="0"/>
              <a:t> Mixing carbon nanotubes, silica, or graphene into the matrix increases tensile strength and abrasion resistance.</a:t>
            </a:r>
          </a:p>
          <a:p>
            <a:pPr algn="just"/>
            <a:r>
              <a:rPr lang="en-IN" b="1" dirty="0"/>
              <a:t>Smart rubber:</a:t>
            </a:r>
            <a:r>
              <a:rPr lang="en-IN" dirty="0"/>
              <a:t> Embedding sensory micro-elements allows rubber parts to self-monitor stress levels or initiate self-healing mechanisms.</a:t>
            </a:r>
          </a:p>
          <a:p>
            <a:pPr algn="just"/>
            <a:r>
              <a:rPr lang="en-IN" b="1" dirty="0"/>
              <a:t>Recycling and Circular Economy</a:t>
            </a:r>
          </a:p>
          <a:p>
            <a:pPr algn="just"/>
            <a:r>
              <a:rPr lang="en-IN" b="1" dirty="0"/>
              <a:t>Advanced devulcanization:</a:t>
            </a:r>
            <a:r>
              <a:rPr lang="en-IN" dirty="0"/>
              <a:t> Breaking </a:t>
            </a:r>
            <a:r>
              <a:rPr lang="en-IN" dirty="0" err="1"/>
              <a:t>sulfur</a:t>
            </a:r>
            <a:r>
              <a:rPr lang="en-IN" dirty="0"/>
              <a:t> cross-links chemically or via microwaves restores plasticity to waste rubber for high-grade reuse.</a:t>
            </a:r>
          </a:p>
          <a:p>
            <a:pPr algn="just"/>
            <a:r>
              <a:rPr lang="en-IN" b="1" dirty="0"/>
              <a:t>Pyrolysis refinement:</a:t>
            </a:r>
            <a:r>
              <a:rPr lang="en-IN" dirty="0"/>
              <a:t> Thermal breakdown converts end-of-life tires into reusable high-grade carbon black, fuel oil, and synthesis gas</a:t>
            </a:r>
          </a:p>
          <a:p>
            <a:endParaRPr lang="en-IN" dirty="0"/>
          </a:p>
        </p:txBody>
      </p:sp>
    </p:spTree>
    <p:extLst>
      <p:ext uri="{BB962C8B-B14F-4D97-AF65-F5344CB8AC3E}">
        <p14:creationId xmlns:p14="http://schemas.microsoft.com/office/powerpoint/2010/main" val="17495442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31607"/>
          </a:xfrm>
        </p:spPr>
        <p:txBody>
          <a:bodyPr>
            <a:normAutofit fontScale="90000"/>
          </a:bodyPr>
          <a:lstStyle/>
          <a:p>
            <a:r>
              <a:rPr dirty="0"/>
              <a:t>Environmental Aspects</a:t>
            </a:r>
          </a:p>
        </p:txBody>
      </p:sp>
      <p:sp>
        <p:nvSpPr>
          <p:cNvPr id="3" name="Content Placeholder 2"/>
          <p:cNvSpPr>
            <a:spLocks noGrp="1"/>
          </p:cNvSpPr>
          <p:nvPr>
            <p:ph idx="1"/>
          </p:nvPr>
        </p:nvSpPr>
        <p:spPr>
          <a:xfrm>
            <a:off x="457200" y="806245"/>
            <a:ext cx="8229600" cy="5919019"/>
          </a:xfrm>
        </p:spPr>
        <p:txBody>
          <a:bodyPr>
            <a:normAutofit fontScale="47500" lnSpcReduction="20000"/>
          </a:bodyPr>
          <a:lstStyle/>
          <a:p>
            <a:pPr algn="just">
              <a:defRPr sz="2200"/>
            </a:pPr>
            <a:r>
              <a:rPr sz="3800" dirty="0"/>
              <a:t>Recycling, devulcanization, pyrolysis</a:t>
            </a:r>
            <a:endParaRPr lang="en-US" sz="3800" dirty="0"/>
          </a:p>
          <a:p>
            <a:pPr algn="just"/>
            <a:r>
              <a:rPr lang="en-IN" sz="3800" dirty="0"/>
              <a:t>Rubber has major environmental impacts split between natural rubber farming and synthetic rubber manufacturing. Natural rubber causes deforestation and biodiversity loss in Southeast Asia through large tree monocultures. Synthetic rubber relies on fossil fuels, creates heavy greenhouse gas emissions, and causes chemical pollution. </a:t>
            </a:r>
          </a:p>
          <a:p>
            <a:pPr marL="0" indent="0" algn="just">
              <a:buNone/>
            </a:pPr>
            <a:r>
              <a:rPr lang="en-IN" sz="3800" b="1" dirty="0"/>
              <a:t>Natural Rubber Impacts</a:t>
            </a:r>
          </a:p>
          <a:p>
            <a:pPr algn="just"/>
            <a:r>
              <a:rPr lang="en-IN" sz="3800" b="1" dirty="0"/>
              <a:t>Deforestation</a:t>
            </a:r>
            <a:r>
              <a:rPr lang="en-IN" sz="3800" dirty="0"/>
              <a:t>: Clearing tropical rainforests for new tree farms destroys carbon sinks.</a:t>
            </a:r>
          </a:p>
          <a:p>
            <a:pPr algn="just"/>
            <a:r>
              <a:rPr lang="en-IN" sz="3800" b="1" dirty="0"/>
              <a:t>Habitat Loss</a:t>
            </a:r>
            <a:r>
              <a:rPr lang="en-IN" sz="3800" dirty="0"/>
              <a:t>: Monoculture farming reduces local wildlife and plant diversity.</a:t>
            </a:r>
          </a:p>
          <a:p>
            <a:pPr algn="just"/>
            <a:r>
              <a:rPr lang="en-IN" sz="3800" b="1" dirty="0"/>
              <a:t>Soil Degradation</a:t>
            </a:r>
            <a:r>
              <a:rPr lang="en-IN" sz="3800" dirty="0"/>
              <a:t>: Intensive fertilizer and pesticide use harms surrounding land and water. </a:t>
            </a:r>
          </a:p>
          <a:p>
            <a:pPr marL="0" indent="0" algn="just">
              <a:buNone/>
            </a:pPr>
            <a:r>
              <a:rPr lang="en-IN" sz="3800" b="1" dirty="0"/>
              <a:t>Synthetic Rubber Impacts</a:t>
            </a:r>
          </a:p>
          <a:p>
            <a:pPr algn="just"/>
            <a:r>
              <a:rPr lang="en-IN" sz="3800" b="1" dirty="0"/>
              <a:t>Petrochemical Use</a:t>
            </a:r>
            <a:r>
              <a:rPr lang="en-IN" sz="3800" dirty="0"/>
              <a:t>: Making synthetic rubber requires large amounts of petroleum and non-renewable energy.</a:t>
            </a:r>
          </a:p>
          <a:p>
            <a:pPr algn="just"/>
            <a:r>
              <a:rPr lang="en-IN" sz="3800" b="1" dirty="0"/>
              <a:t>Carbon Footprint</a:t>
            </a:r>
            <a:r>
              <a:rPr lang="en-IN" sz="3800" dirty="0"/>
              <a:t>: Production plants release high levels of carbon dioxide and hazardous air pollutants.</a:t>
            </a:r>
          </a:p>
          <a:p>
            <a:pPr algn="just"/>
            <a:r>
              <a:rPr lang="en-IN" sz="3800" b="1" dirty="0"/>
              <a:t>Chemical Waste</a:t>
            </a:r>
            <a:r>
              <a:rPr lang="en-IN" sz="3800" dirty="0"/>
              <a:t>: Factory byproducts risk local water and soil contamination. [</a:t>
            </a:r>
            <a:r>
              <a:rPr lang="en-IN" sz="3800" dirty="0">
                <a:hlinkClick r:id="rId2"/>
              </a:rPr>
              <a:t>1</a:t>
            </a:r>
            <a:r>
              <a:rPr lang="en-IN" sz="3800" dirty="0"/>
              <a:t>, </a:t>
            </a:r>
            <a:r>
              <a:rPr lang="en-IN" sz="3800" dirty="0">
                <a:hlinkClick r:id="rId3"/>
              </a:rPr>
              <a:t>2</a:t>
            </a:r>
            <a:r>
              <a:rPr lang="en-IN" sz="3800" dirty="0"/>
              <a:t>]</a:t>
            </a:r>
          </a:p>
          <a:p>
            <a:pPr algn="just"/>
            <a:r>
              <a:rPr lang="en-IN" sz="3800" b="1" dirty="0"/>
              <a:t>Disposal and Microplastics</a:t>
            </a:r>
          </a:p>
          <a:p>
            <a:pPr algn="just"/>
            <a:r>
              <a:rPr lang="en-IN" sz="3800" b="1" dirty="0"/>
              <a:t>Non-Biodegradable Waste</a:t>
            </a:r>
            <a:r>
              <a:rPr lang="en-IN" sz="3800" dirty="0"/>
              <a:t>: Tires and discarded goods build up in landfills for decades.</a:t>
            </a:r>
          </a:p>
          <a:p>
            <a:pPr algn="just"/>
            <a:r>
              <a:rPr lang="en-IN" sz="3800" b="1" dirty="0"/>
              <a:t>Microplastic Wear</a:t>
            </a:r>
            <a:r>
              <a:rPr lang="en-IN" sz="3800" dirty="0"/>
              <a:t>: Tire friction on roads sheds rubber particles into air, soil, and waterways</a:t>
            </a:r>
          </a:p>
          <a:p>
            <a:pPr>
              <a:defRPr sz="2200"/>
            </a:pP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857C4-B1D1-D9CC-EF66-03062938EC46}"/>
              </a:ext>
            </a:extLst>
          </p:cNvPr>
          <p:cNvSpPr>
            <a:spLocks noGrp="1"/>
          </p:cNvSpPr>
          <p:nvPr>
            <p:ph type="title"/>
          </p:nvPr>
        </p:nvSpPr>
        <p:spPr>
          <a:xfrm>
            <a:off x="457200" y="274638"/>
            <a:ext cx="8229600" cy="570936"/>
          </a:xfrm>
        </p:spPr>
        <p:txBody>
          <a:bodyPr>
            <a:normAutofit fontScale="90000"/>
          </a:bodyPr>
          <a:lstStyle/>
          <a:p>
            <a:r>
              <a:rPr lang="en-US" dirty="0"/>
              <a:t>Types of Synthetic rubber</a:t>
            </a:r>
            <a:endParaRPr lang="en-IN" dirty="0"/>
          </a:p>
        </p:txBody>
      </p:sp>
      <p:sp>
        <p:nvSpPr>
          <p:cNvPr id="3" name="Content Placeholder 2">
            <a:extLst>
              <a:ext uri="{FF2B5EF4-FFF2-40B4-BE49-F238E27FC236}">
                <a16:creationId xmlns:a16="http://schemas.microsoft.com/office/drawing/2014/main" id="{E9C90429-799F-7549-2A6D-5C19FB595CA7}"/>
              </a:ext>
            </a:extLst>
          </p:cNvPr>
          <p:cNvSpPr>
            <a:spLocks noGrp="1"/>
          </p:cNvSpPr>
          <p:nvPr>
            <p:ph idx="1"/>
          </p:nvPr>
        </p:nvSpPr>
        <p:spPr>
          <a:xfrm>
            <a:off x="457200" y="845574"/>
            <a:ext cx="8229600" cy="5737788"/>
          </a:xfrm>
        </p:spPr>
        <p:txBody>
          <a:bodyPr>
            <a:normAutofit fontScale="55000" lnSpcReduction="20000"/>
          </a:bodyPr>
          <a:lstStyle/>
          <a:p>
            <a:r>
              <a:rPr lang="en-IN" dirty="0"/>
              <a:t>Synthetic rubber is an artificial elastomer produced via the polymerization of petroleum-based monomers. Tailored for specific industrial, automotive, and commercial needs, the primary types include: </a:t>
            </a:r>
          </a:p>
          <a:p>
            <a:r>
              <a:rPr lang="en-IN" b="1" dirty="0"/>
              <a:t>Styrene-Butadiene Rubber (SBR):</a:t>
            </a:r>
            <a:r>
              <a:rPr lang="en-IN" dirty="0"/>
              <a:t> The most widely produced synthetic rubber. It provides high abrasion resistance and is primarily used for car tire treads, footwear, and adhesives. </a:t>
            </a:r>
          </a:p>
          <a:p>
            <a:r>
              <a:rPr lang="en-IN" b="1" dirty="0"/>
              <a:t>Nitrile Rubber (NBR / Buna-N):</a:t>
            </a:r>
            <a:r>
              <a:rPr lang="en-IN" dirty="0"/>
              <a:t> A copolymer of acrylonitrile and butadiene. It boasts superior resistance to oils, fuels, and chemicals, making it ideal for automotive hoses, seals, and industrial gloves.</a:t>
            </a:r>
          </a:p>
          <a:p>
            <a:r>
              <a:rPr lang="en-IN" b="1" dirty="0"/>
              <a:t>Neoprene (Polychloroprene / CR):</a:t>
            </a:r>
            <a:r>
              <a:rPr lang="en-IN" dirty="0"/>
              <a:t> A versatile rubber known for its exceptional resistance to weathering, ozone, and moderate chemicals. It is used in corrosion-resistant coatings, wetsuits, and gaskets.</a:t>
            </a:r>
          </a:p>
          <a:p>
            <a:r>
              <a:rPr lang="en-IN" b="1" dirty="0"/>
              <a:t>Ethylene Propylene Diene Monomer (EPDM):</a:t>
            </a:r>
            <a:r>
              <a:rPr lang="en-IN" dirty="0"/>
              <a:t> Known for excellent heat, ozone, and weather resistance. It is standard for roofing, steam hoses, and automotive weather stripping. </a:t>
            </a:r>
          </a:p>
          <a:p>
            <a:r>
              <a:rPr lang="en-IN" b="1" dirty="0"/>
              <a:t>Butyl Rubber (IIR):</a:t>
            </a:r>
            <a:r>
              <a:rPr lang="en-IN" dirty="0"/>
              <a:t> Highly impervious to gas and moisture. It is frequently used for medical stoppers, inner tubes, and specialized tire liners. </a:t>
            </a:r>
          </a:p>
          <a:p>
            <a:r>
              <a:rPr lang="en-IN" b="1" dirty="0"/>
              <a:t>Silicone Rubber (VMQ / </a:t>
            </a:r>
            <a:r>
              <a:rPr lang="en-IN" b="1" dirty="0" err="1"/>
              <a:t>SiR</a:t>
            </a:r>
            <a:r>
              <a:rPr lang="en-IN" b="1" dirty="0"/>
              <a:t>):</a:t>
            </a:r>
            <a:r>
              <a:rPr lang="en-IN" dirty="0"/>
              <a:t> A rubber offering high-temperature stability and flexibility. It is heavily utilized in medical devices, food-grade surfaces, and electrical insulation. </a:t>
            </a:r>
          </a:p>
          <a:p>
            <a:r>
              <a:rPr lang="en-IN" b="1" dirty="0" err="1"/>
              <a:t>Fluoroelastomers</a:t>
            </a:r>
            <a:r>
              <a:rPr lang="en-IN" b="1" dirty="0"/>
              <a:t> (FKM / Viton):</a:t>
            </a:r>
            <a:r>
              <a:rPr lang="en-IN" dirty="0"/>
              <a:t> Engineered to withstand extreme temperatures and harsh chemical environments, often used for aerospace and automotive seals. </a:t>
            </a:r>
          </a:p>
        </p:txBody>
      </p:sp>
    </p:spTree>
    <p:extLst>
      <p:ext uri="{BB962C8B-B14F-4D97-AF65-F5344CB8AC3E}">
        <p14:creationId xmlns:p14="http://schemas.microsoft.com/office/powerpoint/2010/main" val="23497135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D8C77-8D35-6E80-67AF-11D4C25A0BA7}"/>
              </a:ext>
            </a:extLst>
          </p:cNvPr>
          <p:cNvSpPr>
            <a:spLocks noGrp="1"/>
          </p:cNvSpPr>
          <p:nvPr>
            <p:ph type="title"/>
          </p:nvPr>
        </p:nvSpPr>
        <p:spPr>
          <a:xfrm>
            <a:off x="457200" y="274638"/>
            <a:ext cx="8229600" cy="649594"/>
          </a:xfrm>
        </p:spPr>
        <p:txBody>
          <a:bodyPr>
            <a:normAutofit fontScale="90000"/>
          </a:bodyPr>
          <a:lstStyle/>
          <a:p>
            <a:r>
              <a:rPr lang="en-US" dirty="0"/>
              <a:t>Properties</a:t>
            </a:r>
            <a:endParaRPr lang="en-IN" dirty="0"/>
          </a:p>
        </p:txBody>
      </p:sp>
      <p:sp>
        <p:nvSpPr>
          <p:cNvPr id="3" name="Content Placeholder 2">
            <a:extLst>
              <a:ext uri="{FF2B5EF4-FFF2-40B4-BE49-F238E27FC236}">
                <a16:creationId xmlns:a16="http://schemas.microsoft.com/office/drawing/2014/main" id="{46D488CD-563A-8367-6F56-1F5B5363B60D}"/>
              </a:ext>
            </a:extLst>
          </p:cNvPr>
          <p:cNvSpPr>
            <a:spLocks noGrp="1"/>
          </p:cNvSpPr>
          <p:nvPr>
            <p:ph idx="1"/>
          </p:nvPr>
        </p:nvSpPr>
        <p:spPr>
          <a:xfrm>
            <a:off x="457200" y="1002890"/>
            <a:ext cx="8229600" cy="5476568"/>
          </a:xfrm>
        </p:spPr>
        <p:txBody>
          <a:bodyPr>
            <a:normAutofit fontScale="55000" lnSpcReduction="20000"/>
          </a:bodyPr>
          <a:lstStyle/>
          <a:p>
            <a:r>
              <a:rPr lang="en-IN" dirty="0"/>
              <a:t>Synthetic rubbers are man-made elastomers engineered from petroleum hydrocarbons. They offer superior resistance to oils, chemicals, extreme temperatures, and UV weathering compared to natural rubber, making them essential for high-performance automotive, industrial, and consumer applications. [</a:t>
            </a:r>
            <a:r>
              <a:rPr lang="en-IN" dirty="0">
                <a:hlinkClick r:id="rId2"/>
              </a:rPr>
              <a:t>1</a:t>
            </a:r>
            <a:r>
              <a:rPr lang="en-IN" dirty="0"/>
              <a:t>, </a:t>
            </a:r>
            <a:r>
              <a:rPr lang="en-IN" dirty="0">
                <a:hlinkClick r:id="rId3"/>
              </a:rPr>
              <a:t>2</a:t>
            </a:r>
            <a:r>
              <a:rPr lang="en-IN" dirty="0"/>
              <a:t>, </a:t>
            </a:r>
            <a:r>
              <a:rPr lang="en-IN" dirty="0">
                <a:hlinkClick r:id="rId4"/>
              </a:rPr>
              <a:t>3</a:t>
            </a:r>
            <a:r>
              <a:rPr lang="en-IN" dirty="0"/>
              <a:t>]</a:t>
            </a:r>
          </a:p>
          <a:p>
            <a:r>
              <a:rPr lang="en-IN" b="1" dirty="0"/>
              <a:t>General Mechanical Properties</a:t>
            </a:r>
          </a:p>
          <a:p>
            <a:r>
              <a:rPr lang="en-IN" b="1" dirty="0"/>
              <a:t>Elasticity:</a:t>
            </a:r>
            <a:r>
              <a:rPr lang="en-IN" dirty="0"/>
              <a:t> Stretches under tension and returns to its original shape.</a:t>
            </a:r>
          </a:p>
          <a:p>
            <a:r>
              <a:rPr lang="en-IN" b="1" dirty="0"/>
              <a:t>Abrasion Resistance:</a:t>
            </a:r>
            <a:r>
              <a:rPr lang="en-IN" dirty="0"/>
              <a:t> Withstands heavy friction, rubbing, and surface wear.</a:t>
            </a:r>
          </a:p>
          <a:p>
            <a:r>
              <a:rPr lang="en-IN" b="1" dirty="0"/>
              <a:t>Tensile Strength:</a:t>
            </a:r>
            <a:r>
              <a:rPr lang="en-IN" dirty="0"/>
              <a:t> Varies by compound, offering high load-bearing capacity.</a:t>
            </a:r>
          </a:p>
          <a:p>
            <a:r>
              <a:rPr lang="en-IN" b="1" dirty="0"/>
              <a:t>Compression Set:</a:t>
            </a:r>
            <a:r>
              <a:rPr lang="en-IN" dirty="0"/>
              <a:t> Recovers well after long periods under heavy loads. [</a:t>
            </a:r>
            <a:r>
              <a:rPr lang="en-IN" dirty="0">
                <a:hlinkClick r:id="rId5"/>
              </a:rPr>
              <a:t>1</a:t>
            </a:r>
            <a:r>
              <a:rPr lang="en-IN" dirty="0"/>
              <a:t>, </a:t>
            </a:r>
            <a:r>
              <a:rPr lang="en-IN" dirty="0">
                <a:hlinkClick r:id="rId4"/>
              </a:rPr>
              <a:t>2</a:t>
            </a:r>
            <a:r>
              <a:rPr lang="en-IN" dirty="0"/>
              <a:t>, </a:t>
            </a:r>
            <a:r>
              <a:rPr lang="en-IN" dirty="0">
                <a:hlinkClick r:id="rId6"/>
              </a:rPr>
              <a:t>3</a:t>
            </a:r>
            <a:r>
              <a:rPr lang="en-IN" dirty="0"/>
              <a:t>, </a:t>
            </a:r>
            <a:r>
              <a:rPr lang="en-IN" dirty="0">
                <a:hlinkClick r:id="rId3"/>
              </a:rPr>
              <a:t>4</a:t>
            </a:r>
            <a:r>
              <a:rPr lang="en-IN" dirty="0"/>
              <a:t>, </a:t>
            </a:r>
            <a:r>
              <a:rPr lang="en-IN" dirty="0">
                <a:hlinkClick r:id="rId7"/>
              </a:rPr>
              <a:t>5</a:t>
            </a:r>
            <a:r>
              <a:rPr lang="en-IN" dirty="0"/>
              <a:t>]</a:t>
            </a:r>
          </a:p>
          <a:p>
            <a:r>
              <a:rPr lang="en-IN" b="1" dirty="0"/>
              <a:t>Environmental and Chemical Resistances</a:t>
            </a:r>
          </a:p>
          <a:p>
            <a:r>
              <a:rPr lang="en-IN" b="1" dirty="0"/>
              <a:t>Weather and UV:</a:t>
            </a:r>
            <a:r>
              <a:rPr lang="en-IN" dirty="0"/>
              <a:t> Resists ozone, sunlight, and cracking outdoors (especially EPDM).</a:t>
            </a:r>
          </a:p>
          <a:p>
            <a:r>
              <a:rPr lang="en-IN" b="1" dirty="0"/>
              <a:t>Chemical Inertness:</a:t>
            </a:r>
            <a:r>
              <a:rPr lang="en-IN" dirty="0"/>
              <a:t> Resists oils, fuels, and industrial solvents (especially Nitrile and Viton).</a:t>
            </a:r>
          </a:p>
          <a:p>
            <a:r>
              <a:rPr lang="en-IN" b="1" dirty="0"/>
              <a:t>Thermal Stability:</a:t>
            </a:r>
            <a:r>
              <a:rPr lang="en-IN" dirty="0"/>
              <a:t> Maintains flexibility across freezing cold and high heat. [</a:t>
            </a:r>
            <a:r>
              <a:rPr lang="en-IN" dirty="0">
                <a:hlinkClick r:id="rId8"/>
              </a:rPr>
              <a:t>1</a:t>
            </a:r>
            <a:r>
              <a:rPr lang="en-IN" dirty="0"/>
              <a:t>, </a:t>
            </a:r>
            <a:r>
              <a:rPr lang="en-IN" dirty="0">
                <a:hlinkClick r:id="rId2"/>
              </a:rPr>
              <a:t>2</a:t>
            </a:r>
            <a:r>
              <a:rPr lang="en-IN" dirty="0"/>
              <a:t>, </a:t>
            </a:r>
            <a:r>
              <a:rPr lang="en-IN" dirty="0">
                <a:hlinkClick r:id="rId3"/>
              </a:rPr>
              <a:t>3</a:t>
            </a:r>
            <a:r>
              <a:rPr lang="en-IN" dirty="0"/>
              <a:t>]</a:t>
            </a:r>
          </a:p>
          <a:p>
            <a:r>
              <a:rPr lang="en-IN" b="1" dirty="0"/>
              <a:t>Properties of Common Types</a:t>
            </a:r>
          </a:p>
          <a:p>
            <a:r>
              <a:rPr lang="en-IN" b="1" dirty="0"/>
              <a:t>Styrene-Butadiene Rubber (SBR):</a:t>
            </a:r>
            <a:r>
              <a:rPr lang="en-IN" dirty="0"/>
              <a:t> High wear resistance, low cost; used for tires.</a:t>
            </a:r>
          </a:p>
          <a:p>
            <a:r>
              <a:rPr lang="en-IN" b="1" dirty="0"/>
              <a:t>Nitrile Rubber (NBR):</a:t>
            </a:r>
            <a:r>
              <a:rPr lang="en-IN" dirty="0"/>
              <a:t> Exceptional resistance to oils and fuels.</a:t>
            </a:r>
          </a:p>
          <a:p>
            <a:r>
              <a:rPr lang="en-IN" b="1" dirty="0"/>
              <a:t>Neoprene (CR):</a:t>
            </a:r>
            <a:r>
              <a:rPr lang="en-IN" dirty="0"/>
              <a:t> Balanced resistance to weather, oil, and physical wear.</a:t>
            </a:r>
          </a:p>
          <a:p>
            <a:r>
              <a:rPr lang="en-IN" b="1" dirty="0"/>
              <a:t>Silicone:</a:t>
            </a:r>
            <a:r>
              <a:rPr lang="en-IN" dirty="0"/>
              <a:t> Handles extreme high and low temperatures with medical safety. [</a:t>
            </a:r>
            <a:r>
              <a:rPr lang="en-IN" dirty="0">
                <a:hlinkClick r:id="rId2"/>
              </a:rPr>
              <a:t>1</a:t>
            </a:r>
            <a:r>
              <a:rPr lang="en-IN" dirty="0"/>
              <a:t>, </a:t>
            </a:r>
            <a:r>
              <a:rPr lang="en-IN" dirty="0">
                <a:hlinkClick r:id="rId3"/>
              </a:rPr>
              <a:t>2</a:t>
            </a:r>
            <a:r>
              <a:rPr lang="en-IN" dirty="0"/>
              <a:t>, </a:t>
            </a:r>
            <a:r>
              <a:rPr lang="en-IN" dirty="0">
                <a:hlinkClick r:id="rId9"/>
              </a:rPr>
              <a:t>3</a:t>
            </a:r>
            <a:r>
              <a:rPr lang="en-IN" dirty="0"/>
              <a:t>]</a:t>
            </a:r>
          </a:p>
        </p:txBody>
      </p:sp>
    </p:spTree>
    <p:extLst>
      <p:ext uri="{BB962C8B-B14F-4D97-AF65-F5344CB8AC3E}">
        <p14:creationId xmlns:p14="http://schemas.microsoft.com/office/powerpoint/2010/main" val="4965944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852932-8C45-7CF9-4D96-2C0C4E0BF955}"/>
              </a:ext>
            </a:extLst>
          </p:cNvPr>
          <p:cNvSpPr>
            <a:spLocks noGrp="1"/>
          </p:cNvSpPr>
          <p:nvPr>
            <p:ph idx="1"/>
          </p:nvPr>
        </p:nvSpPr>
        <p:spPr>
          <a:xfrm>
            <a:off x="457200" y="383458"/>
            <a:ext cx="8229600" cy="5692877"/>
          </a:xfrm>
        </p:spPr>
        <p:txBody>
          <a:bodyPr>
            <a:normAutofit fontScale="40000" lnSpcReduction="20000"/>
          </a:bodyPr>
          <a:lstStyle/>
          <a:p>
            <a:r>
              <a:rPr lang="en-IN" dirty="0"/>
              <a:t>Rubber processing converts raw elastomers into durable goods through mastication, compounding, shaping (extrusion, </a:t>
            </a:r>
            <a:r>
              <a:rPr lang="en-IN" dirty="0" err="1"/>
              <a:t>calendering</a:t>
            </a:r>
            <a:r>
              <a:rPr lang="en-IN" dirty="0"/>
              <a:t>, </a:t>
            </a:r>
            <a:r>
              <a:rPr lang="en-IN" dirty="0" err="1"/>
              <a:t>molding</a:t>
            </a:r>
            <a:r>
              <a:rPr lang="en-IN" dirty="0"/>
              <a:t>), and vulcanization. Rubber-fabric composites bond textile reinforcements (nylon, polyester, cotton) with rubber matrices via layering, adhesive dipping, and heat-pressure curing to yield high-strength industrial materials.</a:t>
            </a:r>
          </a:p>
          <a:p>
            <a:r>
              <a:rPr lang="en-IN" b="1" dirty="0"/>
              <a:t>Key Rubber Processing Methods</a:t>
            </a:r>
          </a:p>
          <a:p>
            <a:r>
              <a:rPr lang="en-IN" b="1" dirty="0"/>
              <a:t>Mastication:</a:t>
            </a:r>
            <a:r>
              <a:rPr lang="en-IN" dirty="0"/>
              <a:t> Mechanical shearing breaks down high-molecular-weight polymer chains to lower viscosity and soften the rubber.</a:t>
            </a:r>
          </a:p>
          <a:p>
            <a:r>
              <a:rPr lang="en-IN" b="1" dirty="0"/>
              <a:t>Compounding:</a:t>
            </a:r>
            <a:r>
              <a:rPr lang="en-IN" dirty="0"/>
              <a:t> Raw rubber is blended with additives like carbon black, </a:t>
            </a:r>
            <a:r>
              <a:rPr lang="en-IN" dirty="0" err="1"/>
              <a:t>sulfur</a:t>
            </a:r>
            <a:r>
              <a:rPr lang="en-IN" dirty="0"/>
              <a:t>, plasticizers, and accelerators.</a:t>
            </a:r>
          </a:p>
          <a:p>
            <a:r>
              <a:rPr lang="en-IN" b="1" dirty="0" err="1"/>
              <a:t>Calendering</a:t>
            </a:r>
            <a:r>
              <a:rPr lang="en-IN" b="1" dirty="0"/>
              <a:t>:</a:t>
            </a:r>
            <a:r>
              <a:rPr lang="en-IN" dirty="0"/>
              <a:t> The compound passes through rotating heated rollers to generate continuous, precise flat sheets.</a:t>
            </a:r>
          </a:p>
          <a:p>
            <a:r>
              <a:rPr lang="en-IN" b="1" dirty="0"/>
              <a:t>Extrusion:</a:t>
            </a:r>
            <a:r>
              <a:rPr lang="en-IN" dirty="0"/>
              <a:t> The material is forced through specialized dies to form uniform tubes, profiles, or strips.</a:t>
            </a:r>
          </a:p>
          <a:p>
            <a:r>
              <a:rPr lang="en-IN" b="1" dirty="0" err="1"/>
              <a:t>Molding</a:t>
            </a:r>
            <a:r>
              <a:rPr lang="en-IN" b="1" dirty="0"/>
              <a:t>:</a:t>
            </a:r>
            <a:r>
              <a:rPr lang="en-IN" dirty="0"/>
              <a:t> Compression, transfer, or injection </a:t>
            </a:r>
            <a:r>
              <a:rPr lang="en-IN" dirty="0" err="1"/>
              <a:t>molding</a:t>
            </a:r>
            <a:r>
              <a:rPr lang="en-IN" dirty="0"/>
              <a:t> shapes the compound inside a closed cavity.</a:t>
            </a:r>
          </a:p>
          <a:p>
            <a:r>
              <a:rPr lang="en-IN" b="1" dirty="0"/>
              <a:t>Vulcanization:</a:t>
            </a:r>
            <a:r>
              <a:rPr lang="en-IN" dirty="0"/>
              <a:t> Heat and pressure trigger </a:t>
            </a:r>
            <a:r>
              <a:rPr lang="en-IN" dirty="0" err="1"/>
              <a:t>sulfur</a:t>
            </a:r>
            <a:r>
              <a:rPr lang="en-IN" dirty="0"/>
              <a:t> cross-linking, locking in permanent elasticity and tensile strength. </a:t>
            </a:r>
            <a:r>
              <a:rPr lang="en-IN" b="1" dirty="0"/>
              <a:t>Rubber + Fabric Composite Production Steps</a:t>
            </a:r>
          </a:p>
          <a:p>
            <a:r>
              <a:rPr lang="en-IN" b="1" dirty="0"/>
              <a:t>Fabric Preparation:</a:t>
            </a:r>
            <a:r>
              <a:rPr lang="en-IN" dirty="0"/>
              <a:t> Textiles (such as nylon, aramid, or polyester) are treated with a resorcinol-formaldehyde-latex (RFL) adhesive dip to ensure strong chemical bonding. </a:t>
            </a:r>
          </a:p>
          <a:p>
            <a:r>
              <a:rPr lang="en-IN" b="1" dirty="0"/>
              <a:t>Layering &amp; Impregnation:</a:t>
            </a:r>
            <a:r>
              <a:rPr lang="en-IN" dirty="0"/>
              <a:t> Fabrics and compounded rubber sheets are interleaved or friction-</a:t>
            </a:r>
            <a:r>
              <a:rPr lang="en-IN" dirty="0" err="1"/>
              <a:t>calendered</a:t>
            </a:r>
            <a:r>
              <a:rPr lang="en-IN" dirty="0"/>
              <a:t>, pressing the elastomer deep into the textile matrix. [</a:t>
            </a:r>
            <a:r>
              <a:rPr lang="en-IN" dirty="0">
                <a:hlinkClick r:id="rId2"/>
              </a:rPr>
              <a:t>1</a:t>
            </a:r>
            <a:r>
              <a:rPr lang="en-IN" dirty="0"/>
              <a:t>, </a:t>
            </a:r>
            <a:r>
              <a:rPr lang="en-IN" dirty="0">
                <a:hlinkClick r:id="rId3"/>
              </a:rPr>
              <a:t>2</a:t>
            </a:r>
            <a:r>
              <a:rPr lang="en-IN" dirty="0"/>
              <a:t>, </a:t>
            </a:r>
            <a:r>
              <a:rPr lang="en-IN" dirty="0">
                <a:hlinkClick r:id="rId4"/>
              </a:rPr>
              <a:t>3</a:t>
            </a:r>
            <a:r>
              <a:rPr lang="en-IN" dirty="0"/>
              <a:t>, </a:t>
            </a:r>
            <a:r>
              <a:rPr lang="en-IN" dirty="0">
                <a:hlinkClick r:id="rId5"/>
              </a:rPr>
              <a:t>4</a:t>
            </a:r>
            <a:r>
              <a:rPr lang="en-IN" dirty="0"/>
              <a:t>]</a:t>
            </a:r>
          </a:p>
          <a:p>
            <a:r>
              <a:rPr lang="en-IN" b="1" dirty="0"/>
              <a:t>Assembly:</a:t>
            </a:r>
            <a:r>
              <a:rPr lang="en-IN" dirty="0"/>
              <a:t> Multi-ply structures are hand-built or machine-laid up depending on the directional strength required. [</a:t>
            </a:r>
            <a:r>
              <a:rPr lang="en-IN" dirty="0">
                <a:hlinkClick r:id="rId5"/>
              </a:rPr>
              <a:t>1</a:t>
            </a:r>
            <a:r>
              <a:rPr lang="en-IN" dirty="0"/>
              <a:t>]</a:t>
            </a:r>
          </a:p>
          <a:p>
            <a:r>
              <a:rPr lang="en-IN" b="1" dirty="0"/>
              <a:t>Curing (Vulcanization):</a:t>
            </a:r>
            <a:r>
              <a:rPr lang="en-IN" dirty="0"/>
              <a:t> The composite is placed under high pressure in a press, autoclave, or oven at specific curing temperatures to cross-link the rubber and lock the fabric interface. [</a:t>
            </a:r>
            <a:r>
              <a:rPr lang="en-IN" dirty="0">
                <a:hlinkClick r:id="rId6"/>
              </a:rPr>
              <a:t>1</a:t>
            </a:r>
            <a:r>
              <a:rPr lang="en-IN" dirty="0"/>
              <a:t>, </a:t>
            </a:r>
            <a:r>
              <a:rPr lang="en-IN" dirty="0">
                <a:hlinkClick r:id="rId3"/>
              </a:rPr>
              <a:t>2</a:t>
            </a:r>
            <a:r>
              <a:rPr lang="en-IN" dirty="0"/>
              <a:t>, </a:t>
            </a:r>
            <a:r>
              <a:rPr lang="en-IN" dirty="0">
                <a:hlinkClick r:id="rId2"/>
              </a:rPr>
              <a:t>3</a:t>
            </a:r>
            <a:r>
              <a:rPr lang="en-IN" dirty="0"/>
              <a:t>]</a:t>
            </a:r>
          </a:p>
          <a:p>
            <a:r>
              <a:rPr lang="en-IN" b="1" dirty="0"/>
              <a:t>Major Rubber-Fabric Composite Products</a:t>
            </a:r>
          </a:p>
          <a:p>
            <a:r>
              <a:rPr lang="en-IN" b="1" dirty="0"/>
              <a:t>Pneumatic Tires:</a:t>
            </a:r>
            <a:r>
              <a:rPr lang="en-IN" dirty="0"/>
              <a:t> Multi-layer textile/steel cord skeletons embedded in rubber.</a:t>
            </a:r>
          </a:p>
          <a:p>
            <a:r>
              <a:rPr lang="en-IN" b="1" dirty="0"/>
              <a:t>Conveyor Belts:</a:t>
            </a:r>
            <a:r>
              <a:rPr lang="en-IN" dirty="0"/>
              <a:t> Fabric-reinforced heavy-duty haulage belts.</a:t>
            </a:r>
          </a:p>
          <a:p>
            <a:r>
              <a:rPr lang="en-IN" b="1" dirty="0"/>
              <a:t>Hoses &amp; Tubing:</a:t>
            </a:r>
            <a:r>
              <a:rPr lang="en-IN" dirty="0"/>
              <a:t> High-pressure braided or wrapped industrial and automotive hoses.</a:t>
            </a:r>
          </a:p>
          <a:p>
            <a:r>
              <a:rPr lang="en-IN" b="1" dirty="0"/>
              <a:t>Inflatable Goods:</a:t>
            </a:r>
            <a:r>
              <a:rPr lang="en-IN" dirty="0"/>
              <a:t> Rubber-coated nylon fabric used for rafts, life vests, and escape slides.</a:t>
            </a:r>
          </a:p>
          <a:p>
            <a:r>
              <a:rPr lang="en-IN" b="1" dirty="0"/>
              <a:t>Diaphragms &amp; Gaskets:</a:t>
            </a:r>
            <a:r>
              <a:rPr lang="en-IN" dirty="0"/>
              <a:t> Fabric-inserted technical membranes for fluid control valves. [</a:t>
            </a:r>
            <a:r>
              <a:rPr lang="en-IN" dirty="0">
                <a:hlinkClick r:id="rId7"/>
              </a:rPr>
              <a:t>1</a:t>
            </a:r>
            <a:r>
              <a:rPr lang="en-IN" dirty="0"/>
              <a:t>, </a:t>
            </a:r>
            <a:r>
              <a:rPr lang="en-IN" dirty="0">
                <a:hlinkClick r:id="rId8"/>
              </a:rPr>
              <a:t>2</a:t>
            </a:r>
            <a:r>
              <a:rPr lang="en-IN" dirty="0"/>
              <a:t>]</a:t>
            </a:r>
          </a:p>
        </p:txBody>
      </p:sp>
    </p:spTree>
    <p:extLst>
      <p:ext uri="{BB962C8B-B14F-4D97-AF65-F5344CB8AC3E}">
        <p14:creationId xmlns:p14="http://schemas.microsoft.com/office/powerpoint/2010/main" val="4097133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41439"/>
          </a:xfrm>
        </p:spPr>
        <p:txBody>
          <a:bodyPr>
            <a:normAutofit fontScale="90000"/>
          </a:bodyPr>
          <a:lstStyle/>
          <a:p>
            <a:r>
              <a:rPr dirty="0"/>
              <a:t>History</a:t>
            </a:r>
          </a:p>
        </p:txBody>
      </p:sp>
      <p:sp>
        <p:nvSpPr>
          <p:cNvPr id="3" name="Content Placeholder 2"/>
          <p:cNvSpPr>
            <a:spLocks noGrp="1"/>
          </p:cNvSpPr>
          <p:nvPr>
            <p:ph idx="1"/>
          </p:nvPr>
        </p:nvSpPr>
        <p:spPr>
          <a:xfrm>
            <a:off x="457200" y="884903"/>
            <a:ext cx="8229600" cy="5820697"/>
          </a:xfrm>
        </p:spPr>
        <p:txBody>
          <a:bodyPr>
            <a:normAutofit fontScale="40000" lnSpcReduction="20000"/>
          </a:bodyPr>
          <a:lstStyle/>
          <a:p>
            <a:pPr algn="just">
              <a:lnSpc>
                <a:spcPct val="120000"/>
              </a:lnSpc>
              <a:defRPr sz="2200"/>
            </a:pPr>
            <a:r>
              <a:rPr sz="3400" dirty="0"/>
              <a:t>Traditional latex use</a:t>
            </a:r>
            <a:r>
              <a:rPr lang="en-US" sz="3400" dirty="0"/>
              <a:t> Mainly obtained from plant </a:t>
            </a:r>
            <a:r>
              <a:rPr lang="en-US" sz="3400" dirty="0" err="1"/>
              <a:t>Heavea</a:t>
            </a:r>
            <a:r>
              <a:rPr lang="en-US" sz="3400" dirty="0"/>
              <a:t> Brasiliensis ,</a:t>
            </a:r>
            <a:r>
              <a:rPr sz="3400" dirty="0"/>
              <a:t>18</a:t>
            </a:r>
            <a:r>
              <a:rPr lang="en-US" sz="3400" dirty="0"/>
              <a:t> </a:t>
            </a:r>
            <a:r>
              <a:rPr lang="en-IN" sz="3400" dirty="0"/>
              <a:t>3</a:t>
            </a:r>
            <a:r>
              <a:rPr sz="3400" dirty="0"/>
              <a:t>9 Goodyear vulcanization</a:t>
            </a:r>
            <a:r>
              <a:rPr lang="en-US" sz="3400" dirty="0"/>
              <a:t>, </a:t>
            </a:r>
            <a:r>
              <a:rPr sz="3400" dirty="0"/>
              <a:t>Synthetic rubber in 20th century</a:t>
            </a:r>
            <a:endParaRPr lang="en-US" sz="3400" dirty="0"/>
          </a:p>
          <a:p>
            <a:pPr algn="just">
              <a:lnSpc>
                <a:spcPct val="120000"/>
              </a:lnSpc>
            </a:pPr>
            <a:r>
              <a:rPr lang="en-IN" sz="3400" b="1" dirty="0"/>
              <a:t>Olmecs and Mayans:</a:t>
            </a:r>
            <a:r>
              <a:rPr lang="en-IN" sz="3400" dirty="0"/>
              <a:t> Indigenous groups in Central and South America harvested latex sap from </a:t>
            </a:r>
            <a:r>
              <a:rPr lang="en-IN" sz="3400" i="1" dirty="0"/>
              <a:t>Hevea</a:t>
            </a:r>
            <a:r>
              <a:rPr lang="en-IN" sz="3400" dirty="0"/>
              <a:t> trees as early as 1600 BC.</a:t>
            </a:r>
          </a:p>
          <a:p>
            <a:pPr algn="just">
              <a:lnSpc>
                <a:spcPct val="120000"/>
              </a:lnSpc>
            </a:pPr>
            <a:r>
              <a:rPr lang="en-IN" sz="3400" b="1" dirty="0"/>
              <a:t>Early Uses:</a:t>
            </a:r>
            <a:r>
              <a:rPr lang="en-IN" sz="3400" dirty="0"/>
              <a:t> They mixed the sap with plant juices to create bouncy balls for sacred games, waterproof shoes, and coated fabrics.</a:t>
            </a:r>
          </a:p>
          <a:p>
            <a:pPr algn="just">
              <a:lnSpc>
                <a:spcPct val="120000"/>
              </a:lnSpc>
            </a:pPr>
            <a:r>
              <a:rPr lang="en-IN" sz="3400" b="1" dirty="0"/>
              <a:t>European Contact:</a:t>
            </a:r>
            <a:r>
              <a:rPr lang="en-IN" sz="3400" dirty="0"/>
              <a:t> Christopher Columbus and other explorers witnessed these waterproof items during voyages to the New World in the late 15th century.</a:t>
            </a:r>
          </a:p>
          <a:p>
            <a:pPr algn="just">
              <a:lnSpc>
                <a:spcPct val="120000"/>
              </a:lnSpc>
            </a:pPr>
            <a:r>
              <a:rPr lang="en-IN" sz="3400" b="1" dirty="0"/>
              <a:t>The Industrial Breakthrough</a:t>
            </a:r>
          </a:p>
          <a:p>
            <a:pPr algn="just">
              <a:lnSpc>
                <a:spcPct val="120000"/>
              </a:lnSpc>
            </a:pPr>
            <a:r>
              <a:rPr lang="en-IN" sz="3400" b="1" dirty="0"/>
              <a:t>Vulcanization (1839):</a:t>
            </a:r>
            <a:r>
              <a:rPr lang="en-IN" sz="3400" dirty="0"/>
              <a:t> American inventor Charles Goodyear accidentally dropped a mixture of rubber and </a:t>
            </a:r>
            <a:r>
              <a:rPr lang="en-IN" sz="3400" dirty="0" err="1"/>
              <a:t>sulfur</a:t>
            </a:r>
            <a:r>
              <a:rPr lang="en-IN" sz="3400" dirty="0"/>
              <a:t> onto a hot stove, discovering that the process stabilized the material into a durable, weather-resistant substance.</a:t>
            </a:r>
          </a:p>
          <a:p>
            <a:pPr algn="just">
              <a:lnSpc>
                <a:spcPct val="120000"/>
              </a:lnSpc>
            </a:pPr>
            <a:r>
              <a:rPr lang="en-IN" sz="3400" b="1" dirty="0"/>
              <a:t>The Rubber Boom:</a:t>
            </a:r>
            <a:r>
              <a:rPr lang="en-IN" sz="3400" dirty="0"/>
              <a:t> The late 19th-century invention of pneumatic tires and automobiles sent global demand soaring, transforming Amazonian cities like Manaus into temporary </a:t>
            </a:r>
            <a:r>
              <a:rPr lang="en-IN" sz="3400" dirty="0" err="1"/>
              <a:t>centers</a:t>
            </a:r>
            <a:r>
              <a:rPr lang="en-IN" sz="3400" dirty="0"/>
              <a:t> of immense wealth. </a:t>
            </a:r>
          </a:p>
          <a:p>
            <a:pPr algn="just">
              <a:lnSpc>
                <a:spcPct val="120000"/>
              </a:lnSpc>
            </a:pPr>
            <a:r>
              <a:rPr lang="en-IN" sz="3400" b="1" dirty="0"/>
              <a:t>Global Plantations:</a:t>
            </a:r>
            <a:r>
              <a:rPr lang="en-IN" sz="3400" dirty="0"/>
              <a:t> Seeds smuggled from Brazil to Southeast Asia successfully shifted raw production to massive managed plantations.</a:t>
            </a:r>
          </a:p>
          <a:p>
            <a:pPr algn="just">
              <a:lnSpc>
                <a:spcPct val="120000"/>
              </a:lnSpc>
            </a:pPr>
            <a:r>
              <a:rPr lang="en-IN" sz="3400" b="1" dirty="0"/>
              <a:t>Synthetic Era</a:t>
            </a:r>
          </a:p>
          <a:p>
            <a:pPr algn="just">
              <a:lnSpc>
                <a:spcPct val="120000"/>
              </a:lnSpc>
            </a:pPr>
            <a:r>
              <a:rPr lang="en-IN" sz="3400" b="1" dirty="0"/>
              <a:t>World War II:</a:t>
            </a:r>
            <a:r>
              <a:rPr lang="en-IN" sz="3400" dirty="0"/>
              <a:t> Wartime supply shortages cut off access to natural rubber plantations, driving intense research into petroleum-based alternatives. </a:t>
            </a:r>
          </a:p>
          <a:p>
            <a:pPr algn="just">
              <a:lnSpc>
                <a:spcPct val="120000"/>
              </a:lnSpc>
            </a:pPr>
            <a:r>
              <a:rPr lang="en-IN" sz="3400" b="1" dirty="0"/>
              <a:t>Modern Markets:</a:t>
            </a:r>
            <a:r>
              <a:rPr lang="en-IN" sz="3400" dirty="0"/>
              <a:t> Synthetic rubber was heavily engineered and eventually matched or exceeded natural rubber production totals, supplying the majority of global needs today.</a:t>
            </a:r>
          </a:p>
          <a:p>
            <a:pPr algn="just">
              <a:lnSpc>
                <a:spcPct val="120000"/>
              </a:lnSpc>
              <a:defRPr sz="2200"/>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Sources</a:t>
            </a:r>
          </a:p>
        </p:txBody>
      </p:sp>
      <p:sp>
        <p:nvSpPr>
          <p:cNvPr id="3" name="Content Placeholder 2"/>
          <p:cNvSpPr>
            <a:spLocks noGrp="1"/>
          </p:cNvSpPr>
          <p:nvPr>
            <p:ph idx="1"/>
          </p:nvPr>
        </p:nvSpPr>
        <p:spPr/>
        <p:txBody>
          <a:bodyPr/>
          <a:lstStyle/>
          <a:p>
            <a:pPr>
              <a:defRPr sz="2200"/>
            </a:pPr>
            <a:r>
              <a:rPr dirty="0"/>
              <a:t>Natural: Hevea </a:t>
            </a:r>
            <a:r>
              <a:rPr dirty="0" err="1"/>
              <a:t>brasiliensis</a:t>
            </a:r>
            <a:r>
              <a:rPr lang="en-US" dirty="0"/>
              <a:t>, </a:t>
            </a:r>
            <a:r>
              <a:rPr lang="en-IN" dirty="0"/>
              <a:t>The tree </a:t>
            </a:r>
            <a:r>
              <a:rPr lang="en-IN" sz="2200" i="1" dirty="0"/>
              <a:t>Hevea Brasiliensis</a:t>
            </a:r>
            <a:r>
              <a:rPr lang="en-IN" dirty="0"/>
              <a:t>, which thrives at altitudes near 300m, high rainfall, and temperatures of 25–35°C.</a:t>
            </a:r>
            <a:endParaRPr dirty="0"/>
          </a:p>
          <a:p>
            <a:pPr>
              <a:defRPr sz="2200"/>
            </a:pPr>
            <a:r>
              <a:rPr dirty="0"/>
              <a:t>Synthetic: SBR, NBR, Neoprene, Butyl, Silicone</a:t>
            </a:r>
            <a:endParaRPr lang="en-US" dirty="0"/>
          </a:p>
          <a:p>
            <a:pPr>
              <a:defRPr sz="2200"/>
            </a:pPr>
            <a:r>
              <a:rPr lang="en-IN" sz="2200" b="1" dirty="0"/>
              <a:t>Tapping:</a:t>
            </a:r>
            <a:r>
              <a:rPr lang="en-IN" sz="2200" dirty="0"/>
              <a:t> A precise surgical slice (~1 mm thick, 6 mm deep) is cut into the bark at a 30° angle to harvest fresh field </a:t>
            </a:r>
            <a:r>
              <a:rPr lang="en-IN" sz="2200" dirty="0" err="1"/>
              <a:t>latex.</a:t>
            </a:r>
            <a:r>
              <a:rPr lang="en-IN" sz="2200" b="1" dirty="0" err="1"/>
              <a:t>Field</a:t>
            </a:r>
            <a:r>
              <a:rPr lang="en-IN" sz="2200" b="1" dirty="0"/>
              <a:t> Latex Composition:</a:t>
            </a:r>
            <a:r>
              <a:rPr lang="en-IN" sz="2200" dirty="0"/>
              <a:t> Typically 30–35% rubber hydrocarbon, 60–65% water, alongside small fractions of proteins, resins, and ash.</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Structure</a:t>
            </a:r>
          </a:p>
        </p:txBody>
      </p:sp>
      <p:sp>
        <p:nvSpPr>
          <p:cNvPr id="3" name="Content Placeholder 2"/>
          <p:cNvSpPr>
            <a:spLocks noGrp="1"/>
          </p:cNvSpPr>
          <p:nvPr>
            <p:ph idx="1"/>
          </p:nvPr>
        </p:nvSpPr>
        <p:spPr/>
        <p:txBody>
          <a:bodyPr/>
          <a:lstStyle/>
          <a:p>
            <a:pPr>
              <a:defRPr sz="2200"/>
            </a:pPr>
            <a:r>
              <a:rPr dirty="0"/>
              <a:t>Natural rubber = cis-1,4-polyisoprene (C5H8)n</a:t>
            </a:r>
            <a:endParaRPr lang="en-US" dirty="0"/>
          </a:p>
          <a:p>
            <a:pPr>
              <a:defRPr sz="2200"/>
            </a:pPr>
            <a:endParaRPr dirty="0"/>
          </a:p>
        </p:txBody>
      </p:sp>
      <p:pic>
        <p:nvPicPr>
          <p:cNvPr id="4" name="Picture 3" descr="Natural Rubber: Structure and Function - Halcyon | The ...">
            <a:extLst>
              <a:ext uri="{FF2B5EF4-FFF2-40B4-BE49-F238E27FC236}">
                <a16:creationId xmlns:a16="http://schemas.microsoft.com/office/drawing/2014/main" id="{89812715-BF92-DC30-F12B-331A017F9D4B}"/>
              </a:ext>
            </a:extLst>
          </p:cNvPr>
          <p:cNvPicPr>
            <a:picLocks noChangeAspect="1"/>
          </p:cNvPicPr>
          <p:nvPr/>
        </p:nvPicPr>
        <p:blipFill>
          <a:blip r:embed="rId2"/>
          <a:stretch>
            <a:fillRect/>
          </a:stretch>
        </p:blipFill>
        <p:spPr>
          <a:xfrm>
            <a:off x="1356852" y="2547937"/>
            <a:ext cx="6056671" cy="310561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Properties</a:t>
            </a:r>
          </a:p>
        </p:txBody>
      </p:sp>
      <p:sp>
        <p:nvSpPr>
          <p:cNvPr id="3" name="Content Placeholder 2"/>
          <p:cNvSpPr>
            <a:spLocks noGrp="1"/>
          </p:cNvSpPr>
          <p:nvPr>
            <p:ph idx="1"/>
          </p:nvPr>
        </p:nvSpPr>
        <p:spPr/>
        <p:txBody>
          <a:bodyPr/>
          <a:lstStyle/>
          <a:p>
            <a:pPr>
              <a:defRPr sz="2200"/>
            </a:pPr>
            <a:r>
              <a:rPr dirty="0"/>
              <a:t>Elasticity, tensile strength, insulation, abrasion resistance</a:t>
            </a:r>
            <a:endParaRPr lang="en-US" dirty="0"/>
          </a:p>
          <a:p>
            <a:pPr>
              <a:defRPr sz="2200"/>
            </a:pPr>
            <a:r>
              <a:rPr lang="en-IN" sz="2200" b="1" dirty="0"/>
              <a:t>Elasticity:</a:t>
            </a:r>
            <a:r>
              <a:rPr lang="en-IN" sz="2200" dirty="0"/>
              <a:t> Governed by molecular thermodynamics. Unstretched chains have high conformational entropy, reverting to disorder when </a:t>
            </a:r>
            <a:r>
              <a:rPr lang="en-IN" sz="2200" dirty="0" err="1"/>
              <a:t>released.</a:t>
            </a:r>
            <a:r>
              <a:rPr lang="en-IN" sz="2200" b="1" dirty="0" err="1"/>
              <a:t>Glass</a:t>
            </a:r>
            <a:r>
              <a:rPr lang="en-IN" sz="2200" b="1" dirty="0"/>
              <a:t> Transition (\(T_{g}\)):</a:t>
            </a:r>
            <a:r>
              <a:rPr lang="en-IN" sz="2200" dirty="0"/>
              <a:t> Around -70°C, molecular motion stops, causing the elastomer to transform into a brittle, glassy </a:t>
            </a:r>
            <a:r>
              <a:rPr lang="en-IN" sz="2200" dirty="0" err="1"/>
              <a:t>state.</a:t>
            </a:r>
            <a:r>
              <a:rPr lang="en-IN" sz="2200" b="1" dirty="0" err="1"/>
              <a:t>Strain</a:t>
            </a:r>
            <a:r>
              <a:rPr lang="en-IN" sz="2200" b="1" dirty="0"/>
              <a:t>-Induced Crystallization:</a:t>
            </a:r>
            <a:r>
              <a:rPr lang="en-IN" sz="2200" dirty="0"/>
              <a:t> Under tension, highly uniform cis-polyisoprene chains line up, forming crystal-like structures that inherently reinforce the material.</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Types</a:t>
            </a:r>
          </a:p>
        </p:txBody>
      </p:sp>
      <p:sp>
        <p:nvSpPr>
          <p:cNvPr id="3" name="Content Placeholder 2"/>
          <p:cNvSpPr>
            <a:spLocks noGrp="1"/>
          </p:cNvSpPr>
          <p:nvPr>
            <p:ph idx="1"/>
          </p:nvPr>
        </p:nvSpPr>
        <p:spPr/>
        <p:txBody>
          <a:bodyPr/>
          <a:lstStyle/>
          <a:p>
            <a:pPr>
              <a:defRPr sz="2200"/>
            </a:pPr>
            <a:r>
              <a:rPr dirty="0"/>
              <a:t>Natural vs Synthetic rubber</a:t>
            </a:r>
            <a:endParaRPr lang="en-US" dirty="0"/>
          </a:p>
          <a:p>
            <a:pPr>
              <a:defRPr sz="2200"/>
            </a:pPr>
            <a:r>
              <a:rPr lang="en-IN" sz="2200" b="1" dirty="0" err="1"/>
              <a:t>iscosity</a:t>
            </a:r>
            <a:r>
              <a:rPr lang="en-IN" sz="2200" b="1" dirty="0"/>
              <a:t> Stabilized (CV/LV):</a:t>
            </a:r>
            <a:r>
              <a:rPr lang="en-IN" sz="2200" dirty="0"/>
              <a:t> Treated with hydroxylamine hydrogen chloride to prevent storage </a:t>
            </a:r>
            <a:r>
              <a:rPr lang="en-IN" sz="2200" dirty="0" err="1"/>
              <a:t>hardening.</a:t>
            </a:r>
            <a:r>
              <a:rPr lang="en-IN" sz="2200" b="1" dirty="0" err="1"/>
              <a:t>Superior</a:t>
            </a:r>
            <a:r>
              <a:rPr lang="en-IN" sz="2200" b="1" dirty="0"/>
              <a:t> Processing (SP):</a:t>
            </a:r>
            <a:r>
              <a:rPr lang="en-IN" sz="2200" dirty="0"/>
              <a:t> Blend of vulcanized and </a:t>
            </a:r>
            <a:r>
              <a:rPr lang="en-IN" sz="2200" dirty="0" err="1"/>
              <a:t>unvulcanized</a:t>
            </a:r>
            <a:r>
              <a:rPr lang="en-IN" sz="2200" dirty="0"/>
              <a:t> latex that minimizes dimensional swell during </a:t>
            </a:r>
            <a:r>
              <a:rPr lang="en-IN" sz="2200" dirty="0" err="1"/>
              <a:t>extrusion.</a:t>
            </a:r>
            <a:r>
              <a:rPr lang="en-IN" sz="2200" b="1" dirty="0" err="1"/>
              <a:t>Thermoplastic</a:t>
            </a:r>
            <a:r>
              <a:rPr lang="en-IN" sz="2200" b="1" dirty="0"/>
              <a:t> NR (TPNR):</a:t>
            </a:r>
            <a:r>
              <a:rPr lang="en-IN" sz="2200" dirty="0"/>
              <a:t> A physical blend of natural rubber and polypropylene acting as a recyclable </a:t>
            </a:r>
            <a:r>
              <a:rPr lang="en-IN" sz="2200" dirty="0" err="1"/>
              <a:t>elastomer.</a:t>
            </a:r>
            <a:r>
              <a:rPr lang="en-IN" sz="2200" b="1" dirty="0" err="1"/>
              <a:t>Epoxidised</a:t>
            </a:r>
            <a:r>
              <a:rPr lang="en-IN" sz="2200" b="1" dirty="0"/>
              <a:t> NR (ENR):</a:t>
            </a:r>
            <a:r>
              <a:rPr lang="en-IN" sz="2200" dirty="0"/>
              <a:t> Chemically modified with peracids to introduce polar oxirane rings, boosting oil resistance and wet traction.</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Synthetic Rubbers</a:t>
            </a:r>
          </a:p>
        </p:txBody>
      </p:sp>
      <p:sp>
        <p:nvSpPr>
          <p:cNvPr id="3" name="Content Placeholder 2"/>
          <p:cNvSpPr>
            <a:spLocks noGrp="1"/>
          </p:cNvSpPr>
          <p:nvPr>
            <p:ph idx="1"/>
          </p:nvPr>
        </p:nvSpPr>
        <p:spPr/>
        <p:txBody>
          <a:bodyPr/>
          <a:lstStyle/>
          <a:p>
            <a:pPr>
              <a:defRPr sz="2200"/>
            </a:pPr>
            <a:r>
              <a:rPr dirty="0"/>
              <a:t>SBR, NBR, Neoprene, Butyl, Silicone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Manufacturing</a:t>
            </a:r>
          </a:p>
        </p:txBody>
      </p:sp>
      <p:sp>
        <p:nvSpPr>
          <p:cNvPr id="3" name="Content Placeholder 2"/>
          <p:cNvSpPr>
            <a:spLocks noGrp="1"/>
          </p:cNvSpPr>
          <p:nvPr>
            <p:ph idx="1"/>
          </p:nvPr>
        </p:nvSpPr>
        <p:spPr/>
        <p:txBody>
          <a:bodyPr/>
          <a:lstStyle/>
          <a:p>
            <a:pPr>
              <a:defRPr sz="2200"/>
            </a:pPr>
            <a:r>
              <a:rPr dirty="0" err="1"/>
              <a:t>Latex→Coagulation→Rolling→Drying→Finished</a:t>
            </a:r>
            <a:r>
              <a:rPr dirty="0"/>
              <a:t> sheets</a:t>
            </a:r>
            <a:endParaRPr lang="en-US" dirty="0"/>
          </a:p>
          <a:p>
            <a:pPr>
              <a:defRPr sz="2200"/>
            </a:pPr>
            <a:r>
              <a:rPr lang="en-IN" sz="2200" b="1" dirty="0"/>
              <a:t>Spontaneous Coagulation:</a:t>
            </a:r>
            <a:r>
              <a:rPr lang="en-IN" sz="2200" dirty="0"/>
              <a:t> Bacteria ferment natural sugars into volatile fatty acids, causing field latex to destabilize and coagulate within 8–24 hours if </a:t>
            </a:r>
            <a:r>
              <a:rPr lang="en-IN" sz="2200" dirty="0" err="1"/>
              <a:t>untreated.</a:t>
            </a:r>
            <a:r>
              <a:rPr lang="en-IN" sz="2200" b="1" dirty="0" err="1"/>
              <a:t>Preservation</a:t>
            </a:r>
            <a:r>
              <a:rPr lang="en-IN" sz="2200" b="1" dirty="0"/>
              <a:t>:</a:t>
            </a:r>
            <a:r>
              <a:rPr lang="en-IN" sz="2200" dirty="0"/>
              <a:t> Ammonia or sodium sulphite is added to act as a bactericide and preserve </a:t>
            </a:r>
            <a:r>
              <a:rPr lang="en-IN" sz="2200" dirty="0" err="1"/>
              <a:t>stability.</a:t>
            </a:r>
            <a:r>
              <a:rPr lang="en-IN" sz="2200" b="1" dirty="0" err="1"/>
              <a:t>Controlled</a:t>
            </a:r>
            <a:r>
              <a:rPr lang="en-IN" sz="2200" b="1" dirty="0"/>
              <a:t> Coagulation:</a:t>
            </a:r>
            <a:r>
              <a:rPr lang="en-IN" sz="2200" dirty="0"/>
              <a:t> Dilute formic or acetic acid is added to lower the pH to 4.8, destabilizing the colloid into a manageable rubber slab.</a:t>
            </a:r>
            <a:endParaRP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263</TotalTime>
  <Words>3179</Words>
  <Application>Microsoft Office PowerPoint</Application>
  <PresentationFormat>On-screen Show (4:3)</PresentationFormat>
  <Paragraphs>190</Paragraphs>
  <Slides>26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Office Theme</vt:lpstr>
      <vt:lpstr>Rubber: Science, Technology and Applications</vt:lpstr>
      <vt:lpstr>Introduction</vt:lpstr>
      <vt:lpstr>History</vt:lpstr>
      <vt:lpstr>Sources</vt:lpstr>
      <vt:lpstr>Structure</vt:lpstr>
      <vt:lpstr>Properties</vt:lpstr>
      <vt:lpstr>Types</vt:lpstr>
      <vt:lpstr>Synthetic Rubbers</vt:lpstr>
      <vt:lpstr>Manufacturing</vt:lpstr>
      <vt:lpstr>Vulcanization</vt:lpstr>
      <vt:lpstr>Special-Purpose Synthetic Rubbers</vt:lpstr>
      <vt:lpstr>Compounding</vt:lpstr>
      <vt:lpstr>PowerPoint Presentation</vt:lpstr>
      <vt:lpstr>PowerPoint Presentation</vt:lpstr>
      <vt:lpstr>Processing</vt:lpstr>
      <vt:lpstr>Testing</vt:lpstr>
      <vt:lpstr>Applications</vt:lpstr>
      <vt:lpstr>PowerPoint Presentation</vt:lpstr>
      <vt:lpstr>PowerPoint Presentation</vt:lpstr>
      <vt:lpstr>Advantages &amp; Limitations</vt:lpstr>
      <vt:lpstr>Recent Developments</vt:lpstr>
      <vt:lpstr>PowerPoint Presentation</vt:lpstr>
      <vt:lpstr>Environmental Aspects</vt:lpstr>
      <vt:lpstr>Types of Synthetic rubber</vt:lpstr>
      <vt:lpstr>Properties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Naveen Kumar Sharma</cp:lastModifiedBy>
  <cp:revision>38</cp:revision>
  <dcterms:created xsi:type="dcterms:W3CDTF">2013-01-27T09:14:16Z</dcterms:created>
  <dcterms:modified xsi:type="dcterms:W3CDTF">2026-07-27T07:41:36Z</dcterms:modified>
  <cp:category/>
</cp:coreProperties>
</file>