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57" r:id="rId3"/>
    <p:sldId id="266" r:id="rId4"/>
    <p:sldId id="267" r:id="rId5"/>
    <p:sldId id="268" r:id="rId6"/>
    <p:sldId id="258" r:id="rId7"/>
    <p:sldId id="259" r:id="rId8"/>
    <p:sldId id="261" r:id="rId9"/>
    <p:sldId id="269" r:id="rId10"/>
    <p:sldId id="265" r:id="rId11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99FF"/>
    <a:srgbClr val="FF00FF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9632" autoAdjust="0"/>
    <p:restoredTop sz="90681" autoAdjust="0"/>
  </p:normalViewPr>
  <p:slideViewPr>
    <p:cSldViewPr>
      <p:cViewPr>
        <p:scale>
          <a:sx n="66" d="100"/>
          <a:sy n="66" d="100"/>
        </p:scale>
        <p:origin x="-1662" y="48"/>
      </p:cViewPr>
      <p:guideLst>
        <p:guide orient="horz" pos="2160"/>
        <p:guide pos="2880"/>
      </p:guideLst>
    </p:cSldViewPr>
  </p:slideViewPr>
  <p:notesTextViewPr>
    <p:cViewPr>
      <p:scale>
        <a:sx n="33" d="100"/>
        <a:sy n="33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A341423-5068-4E3A-8AC5-7BD0EE77B000}" type="datetimeFigureOut">
              <a:rPr lang="en-US"/>
              <a:pPr>
                <a:defRPr/>
              </a:pPr>
              <a:t>10/15/2020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2164D03-2F04-4A8E-BC45-82FD7928994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263C162-C26C-4093-9CEB-6CB275D5CB71}" type="datetimeFigureOut">
              <a:rPr lang="en-US"/>
              <a:pPr>
                <a:defRPr/>
              </a:pPr>
              <a:t>10/15/2020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BD97718-7017-4EF9-8E30-D78B90FBD8A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918836C-A9C2-4207-8CDC-DF6453E92C51}" type="datetimeFigureOut">
              <a:rPr lang="en-US"/>
              <a:pPr>
                <a:defRPr/>
              </a:pPr>
              <a:t>10/15/2020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43EF5F6-7ACE-47CA-A050-68378631AB5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EE95902-EFD7-4C91-BF3B-E09BF8CD1218}" type="datetimeFigureOut">
              <a:rPr lang="en-US"/>
              <a:pPr>
                <a:defRPr/>
              </a:pPr>
              <a:t>10/15/2020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057F1F9-DB25-4424-8C41-F656EACA3A3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353A4A9-4A24-425A-8A27-DEAA80A57079}" type="datetimeFigureOut">
              <a:rPr lang="en-US"/>
              <a:pPr>
                <a:defRPr/>
              </a:pPr>
              <a:t>10/15/2020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7C25A62-FF89-456D-9D45-16AD89BDD82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39EC011-1F48-4143-B2E4-3102C873D5B7}" type="datetimeFigureOut">
              <a:rPr lang="en-US"/>
              <a:pPr>
                <a:defRPr/>
              </a:pPr>
              <a:t>10/15/2020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DC141F3-F543-4E8E-9C89-078CBB4822A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32C15FE-C0A8-4224-8FE4-9A8F9BD24825}" type="datetimeFigureOut">
              <a:rPr lang="en-US"/>
              <a:pPr>
                <a:defRPr/>
              </a:pPr>
              <a:t>10/15/2020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16455FD-D351-475F-8046-58917917F52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435D977-E70D-43BA-9FE5-033FE14F88CF}" type="datetimeFigureOut">
              <a:rPr lang="en-US"/>
              <a:pPr>
                <a:defRPr/>
              </a:pPr>
              <a:t>10/15/2020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6A83C08-BBF2-4D69-8367-FDA6A229EAC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004BA60-DCEC-4F26-9D20-42B308CB8FB3}" type="datetimeFigureOut">
              <a:rPr lang="en-US"/>
              <a:pPr>
                <a:defRPr/>
              </a:pPr>
              <a:t>10/15/2020</a:t>
            </a:fld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F4859E8-0C8D-4D9F-9C66-72AA04B5483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CEDB67-DD04-4FAA-8F8B-F694507106D0}" type="datetimeFigureOut">
              <a:rPr lang="en-US"/>
              <a:pPr>
                <a:defRPr/>
              </a:pPr>
              <a:t>10/15/2020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D948516-DA1F-40F1-8ACB-3F783DDAE92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45B7E3-AF42-4D0C-9254-F798B24B511B}" type="datetimeFigureOut">
              <a:rPr lang="en-US"/>
              <a:pPr>
                <a:defRPr/>
              </a:pPr>
              <a:t>10/15/2020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7E2B959-7867-41D2-A53C-FB253571AB7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FEB61F82-EC76-4314-8DC3-F8D16B0DEEBE}" type="datetimeFigureOut">
              <a:rPr lang="en-US"/>
              <a:pPr>
                <a:defRPr/>
              </a:pPr>
              <a:t>10/15/2020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8AB58C1F-6F02-4A0A-9C1F-A403E525DAC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itle 1"/>
          <p:cNvSpPr txBox="1">
            <a:spLocks/>
          </p:cNvSpPr>
          <p:nvPr/>
        </p:nvSpPr>
        <p:spPr bwMode="auto">
          <a:xfrm>
            <a:off x="914400" y="274638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en-US" sz="2800">
                <a:solidFill>
                  <a:srgbClr val="FF0000"/>
                </a:solidFill>
                <a:latin typeface="Arial Black" pitchFamily="34" charset="0"/>
              </a:rPr>
              <a:t>KINEMATICS OF MACHINES (KOM)</a:t>
            </a:r>
            <a:r>
              <a:rPr lang="en-US" sz="2800">
                <a:solidFill>
                  <a:schemeClr val="folHlink"/>
                </a:solidFill>
                <a:latin typeface="Arial Black" pitchFamily="34" charset="0"/>
              </a:rPr>
              <a:t/>
            </a:r>
            <a:br>
              <a:rPr lang="en-US" sz="2800">
                <a:solidFill>
                  <a:schemeClr val="folHlink"/>
                </a:solidFill>
                <a:latin typeface="Arial Black" pitchFamily="34" charset="0"/>
              </a:rPr>
            </a:br>
            <a:endParaRPr lang="en-US" sz="2800">
              <a:latin typeface="Calibri" pitchFamily="34" charset="0"/>
            </a:endParaRPr>
          </a:p>
        </p:txBody>
      </p:sp>
      <p:pic>
        <p:nvPicPr>
          <p:cNvPr id="2051" name="Picture 2" descr="http://www.unidelve.com/uploads/university/1adfcbc33303a7310b22b11cb1dd990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86200" y="1385888"/>
            <a:ext cx="1590675" cy="182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 Box 5"/>
          <p:cNvSpPr txBox="1">
            <a:spLocks noChangeArrowheads="1"/>
          </p:cNvSpPr>
          <p:nvPr/>
        </p:nvSpPr>
        <p:spPr>
          <a:xfrm>
            <a:off x="1062038" y="3449638"/>
            <a:ext cx="7239000" cy="2403475"/>
          </a:xfrm>
          <a:prstGeom prst="rect">
            <a:avLst/>
          </a:prstGeom>
          <a:extLst/>
        </p:spPr>
        <p:txBody>
          <a:bodyPr>
            <a:spAutoFit/>
          </a:bodyPr>
          <a:lstStyle>
            <a:lvl1pPr marL="0" indent="0" algn="ctr" defTabSz="914400" rtl="0" eaLnBrk="0" latinLnBrk="0" hangingPunct="0">
              <a:spcBef>
                <a:spcPct val="20000"/>
              </a:spcBef>
              <a:buFont typeface="Arial" pitchFamily="34" charset="0"/>
              <a:buNone/>
              <a:defRPr sz="2400" u="sng" kern="1200">
                <a:solidFill>
                  <a:schemeClr val="tx1"/>
                </a:solidFill>
                <a:latin typeface="Tahoma" pitchFamily="34" charset="0"/>
                <a:ea typeface="+mn-ea"/>
                <a:cs typeface="Arial" charset="0"/>
              </a:defRPr>
            </a:lvl1pPr>
            <a:lvl2pPr marL="742950" indent="-285750" algn="ctr" defTabSz="914400" rtl="0" eaLnBrk="0" latinLnBrk="0" hangingPunct="0">
              <a:spcBef>
                <a:spcPct val="20000"/>
              </a:spcBef>
              <a:buFont typeface="Arial" pitchFamily="34" charset="0"/>
              <a:buNone/>
              <a:defRPr sz="2400" u="sng" kern="1200">
                <a:solidFill>
                  <a:schemeClr val="tx1"/>
                </a:solidFill>
                <a:latin typeface="Tahoma" pitchFamily="34" charset="0"/>
                <a:ea typeface="+mn-ea"/>
                <a:cs typeface="Arial" charset="0"/>
              </a:defRPr>
            </a:lvl2pPr>
            <a:lvl3pPr marL="1143000" indent="-228600" algn="ctr" defTabSz="914400" rtl="0" eaLnBrk="0" latinLnBrk="0" hangingPunct="0">
              <a:spcBef>
                <a:spcPct val="20000"/>
              </a:spcBef>
              <a:buFont typeface="Arial" pitchFamily="34" charset="0"/>
              <a:buNone/>
              <a:defRPr sz="2400" u="sng" kern="1200">
                <a:solidFill>
                  <a:schemeClr val="tx1"/>
                </a:solidFill>
                <a:latin typeface="Tahoma" pitchFamily="34" charset="0"/>
                <a:ea typeface="+mn-ea"/>
                <a:cs typeface="Arial" charset="0"/>
              </a:defRPr>
            </a:lvl3pPr>
            <a:lvl4pPr marL="1600200" indent="-228600" algn="ctr" defTabSz="914400" rtl="0" eaLnBrk="0" latinLnBrk="0" hangingPunct="0">
              <a:spcBef>
                <a:spcPct val="20000"/>
              </a:spcBef>
              <a:buFont typeface="Arial" pitchFamily="34" charset="0"/>
              <a:buNone/>
              <a:defRPr sz="2400" u="sng" kern="1200">
                <a:solidFill>
                  <a:schemeClr val="tx1"/>
                </a:solidFill>
                <a:latin typeface="Tahoma" pitchFamily="34" charset="0"/>
                <a:ea typeface="+mn-ea"/>
                <a:cs typeface="Arial" charset="0"/>
              </a:defRPr>
            </a:lvl4pPr>
            <a:lvl5pPr marL="2057400" indent="-228600" algn="ctr" defTabSz="914400" rtl="0" eaLnBrk="0" latinLnBrk="0" hangingPunct="0">
              <a:spcBef>
                <a:spcPct val="20000"/>
              </a:spcBef>
              <a:buFont typeface="Arial" pitchFamily="34" charset="0"/>
              <a:buNone/>
              <a:defRPr sz="2400" u="sng" kern="1200">
                <a:solidFill>
                  <a:schemeClr val="tx1"/>
                </a:solidFill>
                <a:latin typeface="Tahoma" pitchFamily="34" charset="0"/>
                <a:ea typeface="+mn-ea"/>
                <a:cs typeface="Arial" charset="0"/>
              </a:defRPr>
            </a:lvl5pPr>
            <a:lvl6pPr marL="2514600" indent="-228600" algn="ctr" defTabSz="914400" rtl="0" eaLnBrk="0" fontAlgn="base" latinLnBrk="0" hangingPunct="0">
              <a:spcBef>
                <a:spcPct val="50000"/>
              </a:spcBef>
              <a:spcAft>
                <a:spcPct val="0"/>
              </a:spcAft>
              <a:buFont typeface="Arial" pitchFamily="34" charset="0"/>
              <a:buNone/>
              <a:defRPr sz="2400" u="sng" kern="1200">
                <a:solidFill>
                  <a:schemeClr val="tx1"/>
                </a:solidFill>
                <a:latin typeface="Tahoma" pitchFamily="34" charset="0"/>
                <a:ea typeface="+mn-ea"/>
                <a:cs typeface="Arial" charset="0"/>
              </a:defRPr>
            </a:lvl6pPr>
            <a:lvl7pPr marL="2971800" indent="-228600" algn="ctr" defTabSz="914400" rtl="0" eaLnBrk="0" fontAlgn="base" latinLnBrk="0" hangingPunct="0">
              <a:spcBef>
                <a:spcPct val="50000"/>
              </a:spcBef>
              <a:spcAft>
                <a:spcPct val="0"/>
              </a:spcAft>
              <a:buFont typeface="Arial" pitchFamily="34" charset="0"/>
              <a:buNone/>
              <a:defRPr sz="2400" u="sng" kern="1200">
                <a:solidFill>
                  <a:schemeClr val="tx1"/>
                </a:solidFill>
                <a:latin typeface="Tahoma" pitchFamily="34" charset="0"/>
                <a:ea typeface="+mn-ea"/>
                <a:cs typeface="Arial" charset="0"/>
              </a:defRPr>
            </a:lvl7pPr>
            <a:lvl8pPr marL="3429000" indent="-228600" algn="ctr" defTabSz="914400" rtl="0" eaLnBrk="0" fontAlgn="base" latinLnBrk="0" hangingPunct="0">
              <a:spcBef>
                <a:spcPct val="50000"/>
              </a:spcBef>
              <a:spcAft>
                <a:spcPct val="0"/>
              </a:spcAft>
              <a:buFont typeface="Arial" pitchFamily="34" charset="0"/>
              <a:buNone/>
              <a:defRPr sz="2400" u="sng" kern="1200">
                <a:solidFill>
                  <a:schemeClr val="tx1"/>
                </a:solidFill>
                <a:latin typeface="Tahoma" pitchFamily="34" charset="0"/>
                <a:ea typeface="+mn-ea"/>
                <a:cs typeface="Arial" charset="0"/>
              </a:defRPr>
            </a:lvl8pPr>
            <a:lvl9pPr marL="3886200" indent="-228600" algn="ctr" defTabSz="914400" rtl="0" eaLnBrk="0" fontAlgn="base" latinLnBrk="0" hangingPunct="0">
              <a:spcBef>
                <a:spcPct val="50000"/>
              </a:spcBef>
              <a:spcAft>
                <a:spcPct val="0"/>
              </a:spcAft>
              <a:buFont typeface="Arial" pitchFamily="34" charset="0"/>
              <a:buNone/>
              <a:defRPr sz="2400" u="sng" kern="1200">
                <a:solidFill>
                  <a:schemeClr val="tx1"/>
                </a:solidFill>
                <a:latin typeface="Tahoma" pitchFamily="34" charset="0"/>
                <a:ea typeface="+mn-ea"/>
                <a:cs typeface="Arial" charset="0"/>
              </a:defRPr>
            </a:lvl9pPr>
          </a:lstStyle>
          <a:p>
            <a:pPr eaLnBrk="1" fontAlgn="auto" hangingPunct="1">
              <a:spcBef>
                <a:spcPts val="580"/>
              </a:spcBef>
              <a:spcAft>
                <a:spcPts val="0"/>
              </a:spcAft>
              <a:buFont typeface="Wingdings 2"/>
              <a:buNone/>
              <a:defRPr/>
            </a:pPr>
            <a:r>
              <a:rPr lang="en-US" sz="3200" u="none" dirty="0" smtClean="0">
                <a:latin typeface="Arial Black" pitchFamily="34" charset="0"/>
              </a:rPr>
              <a:t>L. E. College, Morbi-2</a:t>
            </a:r>
          </a:p>
          <a:p>
            <a:pPr eaLnBrk="1" fontAlgn="auto" hangingPunct="1">
              <a:spcBef>
                <a:spcPts val="580"/>
              </a:spcBef>
              <a:spcAft>
                <a:spcPts val="0"/>
              </a:spcAft>
              <a:buFont typeface="Wingdings 2"/>
              <a:buNone/>
              <a:defRPr/>
            </a:pPr>
            <a:r>
              <a:rPr lang="en-US" b="1" u="none" dirty="0" smtClean="0">
                <a:latin typeface="Arial" charset="0"/>
              </a:rPr>
              <a:t>Industrial Engineering Department</a:t>
            </a:r>
          </a:p>
          <a:p>
            <a:pPr marL="274320" indent="-274320" rtl="1" eaLnBrk="1" fontAlgn="auto" hangingPunct="1">
              <a:spcBef>
                <a:spcPts val="580"/>
              </a:spcBef>
              <a:spcAft>
                <a:spcPts val="0"/>
              </a:spcAft>
              <a:buFont typeface="Wingdings 2"/>
              <a:buChar char=""/>
              <a:defRPr/>
            </a:pPr>
            <a:endParaRPr lang="ar-SA" sz="1800" b="1" i="1" u="none" dirty="0" smtClean="0">
              <a:latin typeface="Arial" charset="0"/>
            </a:endParaRPr>
          </a:p>
          <a:p>
            <a:pPr fontAlgn="auto">
              <a:spcAft>
                <a:spcPts val="0"/>
              </a:spcAft>
              <a:defRPr/>
            </a:pPr>
            <a:r>
              <a:rPr lang="en-US" sz="1800" b="1" i="1" u="none" dirty="0" smtClean="0">
                <a:latin typeface="Arial" charset="0"/>
              </a:rPr>
              <a:t>Chapter-02–Velocity and Acceleration Analysis of Mechanisms:</a:t>
            </a:r>
          </a:p>
          <a:p>
            <a:pPr fontAlgn="auto">
              <a:spcAft>
                <a:spcPts val="0"/>
              </a:spcAft>
              <a:defRPr/>
            </a:pPr>
            <a:r>
              <a:rPr lang="en-US" sz="1800" b="1" i="1" u="none" dirty="0" smtClean="0">
                <a:latin typeface="Arial" charset="0"/>
              </a:rPr>
              <a:t> </a:t>
            </a:r>
            <a:endParaRPr lang="en-US" sz="1800" dirty="0" smtClean="0"/>
          </a:p>
          <a:p>
            <a:pPr marL="274320" indent="-274320" rtl="1" eaLnBrk="1" fontAlgn="auto" hangingPunct="1">
              <a:spcBef>
                <a:spcPts val="580"/>
              </a:spcBef>
              <a:spcAft>
                <a:spcPts val="0"/>
              </a:spcAft>
              <a:buFont typeface="Wingdings 2"/>
              <a:buChar char=""/>
              <a:defRPr/>
            </a:pPr>
            <a:endParaRPr lang="en-US" sz="1800" b="1" i="1" u="none" dirty="0">
              <a:latin typeface="Arial" charset="0"/>
            </a:endParaRPr>
          </a:p>
        </p:txBody>
      </p:sp>
      <p:sp>
        <p:nvSpPr>
          <p:cNvPr id="5" name="TextBox 4"/>
          <p:cNvSpPr txBox="1">
            <a:spLocks noChangeArrowheads="1"/>
          </p:cNvSpPr>
          <p:nvPr/>
        </p:nvSpPr>
        <p:spPr bwMode="auto">
          <a:xfrm>
            <a:off x="3581400" y="5257800"/>
            <a:ext cx="2667000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 algn="ctr"/>
            <a:r>
              <a:rPr lang="en-US" sz="1200" dirty="0">
                <a:latin typeface="Times New Roman" pitchFamily="18" charset="0"/>
                <a:cs typeface="Times New Roman" pitchFamily="18" charset="0"/>
              </a:rPr>
              <a:t>Prepared by Prof. </a:t>
            </a:r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Divyesh </a:t>
            </a:r>
            <a:r>
              <a:rPr lang="en-US" sz="1200" dirty="0" err="1" smtClean="0">
                <a:latin typeface="Times New Roman" pitchFamily="18" charset="0"/>
                <a:cs typeface="Times New Roman" pitchFamily="18" charset="0"/>
              </a:rPr>
              <a:t>B.Patel</a:t>
            </a:r>
            <a:endParaRPr lang="en-US" sz="1200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sz="1200" dirty="0">
                <a:latin typeface="Times New Roman" pitchFamily="18" charset="0"/>
                <a:cs typeface="Times New Roman" pitchFamily="18" charset="0"/>
              </a:rPr>
              <a:t>Mechanical Engg. Dept</a:t>
            </a:r>
          </a:p>
          <a:p>
            <a:pPr algn="ctr"/>
            <a:r>
              <a:rPr lang="en-US" sz="1200" dirty="0">
                <a:latin typeface="Times New Roman" pitchFamily="18" charset="0"/>
                <a:cs typeface="Times New Roman" pitchFamily="18" charset="0"/>
              </a:rPr>
              <a:t>LE. College, </a:t>
            </a:r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Morbi</a:t>
            </a:r>
          </a:p>
          <a:p>
            <a:pPr algn="ctr"/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+919925282644</a:t>
            </a:r>
          </a:p>
          <a:p>
            <a:pPr algn="ctr"/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divyesh21dragon@gmail.com</a:t>
            </a:r>
            <a:endParaRPr lang="en-US" sz="12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748426" y="2967335"/>
            <a:ext cx="3647152" cy="92333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5400" b="1" dirty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FF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</a:rPr>
              <a:t>Thank you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990600"/>
          </a:xfrm>
        </p:spPr>
        <p:txBody>
          <a:bodyPr/>
          <a:lstStyle/>
          <a:p>
            <a:r>
              <a:rPr lang="en-US" sz="32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Relative Velocity of Two Bodies</a:t>
            </a:r>
            <a:br>
              <a:rPr lang="en-US" sz="32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n-US" sz="32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Moving in Straight Lines</a:t>
            </a:r>
          </a:p>
        </p:txBody>
      </p:sp>
      <p:cxnSp>
        <p:nvCxnSpPr>
          <p:cNvPr id="14" name="Straight Arrow Connector 13"/>
          <p:cNvCxnSpPr/>
          <p:nvPr/>
        </p:nvCxnSpPr>
        <p:spPr>
          <a:xfrm>
            <a:off x="1219200" y="3352800"/>
            <a:ext cx="1981200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/>
          <p:cNvSpPr txBox="1">
            <a:spLocks noChangeArrowheads="1"/>
          </p:cNvSpPr>
          <p:nvPr/>
        </p:nvSpPr>
        <p:spPr bwMode="auto">
          <a:xfrm>
            <a:off x="1828800" y="2819400"/>
            <a:ext cx="5334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V</a:t>
            </a:r>
            <a:r>
              <a:rPr lang="en-US" i="1" baseline="-25000" dirty="0" smtClean="0">
                <a:latin typeface="Times New Roman" pitchFamily="18" charset="0"/>
                <a:cs typeface="Times New Roman" pitchFamily="18" charset="0"/>
              </a:rPr>
              <a:t>A</a:t>
            </a:r>
            <a:endParaRPr lang="en-US" i="1" baseline="-25000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7" name="Straight Arrow Connector 16"/>
          <p:cNvCxnSpPr/>
          <p:nvPr/>
        </p:nvCxnSpPr>
        <p:spPr>
          <a:xfrm>
            <a:off x="1295400" y="4038600"/>
            <a:ext cx="1371600" cy="0"/>
          </a:xfrm>
          <a:prstGeom prst="straightConnector1">
            <a:avLst/>
          </a:prstGeom>
          <a:ln>
            <a:solidFill>
              <a:schemeClr val="accent6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Rectangle 43"/>
          <p:cNvSpPr/>
          <p:nvPr/>
        </p:nvSpPr>
        <p:spPr>
          <a:xfrm>
            <a:off x="762000" y="1295400"/>
            <a:ext cx="77724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latin typeface="Times New Roman" pitchFamily="18" charset="0"/>
                <a:cs typeface="Times New Roman" pitchFamily="18" charset="0"/>
              </a:rPr>
              <a:t>Consider two bodies A and B moving along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parallel lines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in the same direction with absolute velocities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V</a:t>
            </a:r>
            <a:r>
              <a:rPr lang="en-US" baseline="-25000" dirty="0" smtClean="0">
                <a:latin typeface="Times New Roman" pitchFamily="18" charset="0"/>
                <a:cs typeface="Times New Roman" pitchFamily="18" charset="0"/>
              </a:rPr>
              <a:t>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and V</a:t>
            </a:r>
            <a:r>
              <a:rPr lang="en-US" baseline="-25000" dirty="0" smtClean="0">
                <a:latin typeface="Times New Roman" pitchFamily="18" charset="0"/>
                <a:cs typeface="Times New Roman" pitchFamily="18" charset="0"/>
              </a:rPr>
              <a:t>B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such that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V</a:t>
            </a:r>
            <a:r>
              <a:rPr lang="en-US" baseline="-25000" dirty="0" smtClean="0">
                <a:latin typeface="Times New Roman" pitchFamily="18" charset="0"/>
                <a:cs typeface="Times New Roman" pitchFamily="18" charset="0"/>
              </a:rPr>
              <a:t>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&gt; V</a:t>
            </a:r>
            <a:r>
              <a:rPr lang="en-US" baseline="-25000" dirty="0" smtClean="0">
                <a:latin typeface="Times New Roman" pitchFamily="18" charset="0"/>
                <a:cs typeface="Times New Roman" pitchFamily="18" charset="0"/>
              </a:rPr>
              <a:t>B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, as shown in Fig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.. </a:t>
            </a:r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The relative velocity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of A with respect to B,</a:t>
            </a:r>
          </a:p>
        </p:txBody>
      </p:sp>
      <p:sp>
        <p:nvSpPr>
          <p:cNvPr id="52" name="TextBox 51"/>
          <p:cNvSpPr txBox="1">
            <a:spLocks noChangeArrowheads="1"/>
          </p:cNvSpPr>
          <p:nvPr/>
        </p:nvSpPr>
        <p:spPr bwMode="auto">
          <a:xfrm>
            <a:off x="1828800" y="3581400"/>
            <a:ext cx="5334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V</a:t>
            </a:r>
            <a:r>
              <a:rPr lang="en-US" i="1" baseline="-25000" dirty="0" smtClean="0">
                <a:latin typeface="Times New Roman" pitchFamily="18" charset="0"/>
                <a:cs typeface="Times New Roman" pitchFamily="18" charset="0"/>
              </a:rPr>
              <a:t>B</a:t>
            </a:r>
            <a:endParaRPr lang="en-US" i="1" baseline="-25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6" name="TextBox 55"/>
          <p:cNvSpPr txBox="1">
            <a:spLocks noChangeArrowheads="1"/>
          </p:cNvSpPr>
          <p:nvPr/>
        </p:nvSpPr>
        <p:spPr bwMode="auto">
          <a:xfrm>
            <a:off x="762000" y="2286000"/>
            <a:ext cx="449580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V</a:t>
            </a:r>
            <a:r>
              <a:rPr lang="en-US" i="1" baseline="-25000" dirty="0" smtClean="0">
                <a:latin typeface="Times New Roman" pitchFamily="18" charset="0"/>
                <a:cs typeface="Times New Roman" pitchFamily="18" charset="0"/>
              </a:rPr>
              <a:t>AB</a:t>
            </a: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= Vector difference of V</a:t>
            </a:r>
            <a:r>
              <a:rPr lang="en-US" i="1" baseline="-25000" dirty="0" smtClean="0">
                <a:latin typeface="Times New Roman" pitchFamily="18" charset="0"/>
                <a:cs typeface="Times New Roman" pitchFamily="18" charset="0"/>
              </a:rPr>
              <a:t>A </a:t>
            </a: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 and V</a:t>
            </a:r>
            <a:r>
              <a:rPr lang="en-US" i="1" baseline="-25000" dirty="0" smtClean="0">
                <a:latin typeface="Times New Roman" pitchFamily="18" charset="0"/>
                <a:cs typeface="Times New Roman" pitchFamily="18" charset="0"/>
              </a:rPr>
              <a:t>B</a:t>
            </a: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                        =  V</a:t>
            </a:r>
            <a:r>
              <a:rPr lang="en-US" i="1" baseline="-25000" dirty="0" smtClean="0">
                <a:latin typeface="Times New Roman" pitchFamily="18" charset="0"/>
                <a:cs typeface="Times New Roman" pitchFamily="18" charset="0"/>
              </a:rPr>
              <a:t>A</a:t>
            </a: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 - V</a:t>
            </a:r>
            <a:r>
              <a:rPr lang="en-US" i="1" baseline="-25000" dirty="0" smtClean="0">
                <a:latin typeface="Times New Roman" pitchFamily="18" charset="0"/>
                <a:cs typeface="Times New Roman" pitchFamily="18" charset="0"/>
              </a:rPr>
              <a:t>B</a:t>
            </a: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   </a:t>
            </a:r>
            <a:endParaRPr lang="en-US" i="1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57" name="Straight Arrow Connector 56"/>
          <p:cNvCxnSpPr/>
          <p:nvPr/>
        </p:nvCxnSpPr>
        <p:spPr>
          <a:xfrm>
            <a:off x="5943600" y="3352800"/>
            <a:ext cx="1981200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Straight Arrow Connector 57"/>
          <p:cNvCxnSpPr/>
          <p:nvPr/>
        </p:nvCxnSpPr>
        <p:spPr>
          <a:xfrm>
            <a:off x="5943600" y="3352800"/>
            <a:ext cx="1371600" cy="0"/>
          </a:xfrm>
          <a:prstGeom prst="straightConnector1">
            <a:avLst/>
          </a:prstGeom>
          <a:ln>
            <a:solidFill>
              <a:schemeClr val="accent6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Straight Connector 59"/>
          <p:cNvCxnSpPr/>
          <p:nvPr/>
        </p:nvCxnSpPr>
        <p:spPr>
          <a:xfrm>
            <a:off x="7315200" y="3505200"/>
            <a:ext cx="0" cy="6858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Straight Connector 60"/>
          <p:cNvCxnSpPr/>
          <p:nvPr/>
        </p:nvCxnSpPr>
        <p:spPr>
          <a:xfrm>
            <a:off x="7924800" y="3505200"/>
            <a:ext cx="0" cy="6858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Straight Connector 62"/>
          <p:cNvCxnSpPr/>
          <p:nvPr/>
        </p:nvCxnSpPr>
        <p:spPr>
          <a:xfrm>
            <a:off x="5943600" y="2590800"/>
            <a:ext cx="0" cy="5334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Straight Connector 63"/>
          <p:cNvCxnSpPr/>
          <p:nvPr/>
        </p:nvCxnSpPr>
        <p:spPr>
          <a:xfrm>
            <a:off x="7315200" y="2895600"/>
            <a:ext cx="0" cy="2286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Straight Connector 64"/>
          <p:cNvCxnSpPr/>
          <p:nvPr/>
        </p:nvCxnSpPr>
        <p:spPr>
          <a:xfrm>
            <a:off x="7924800" y="2514600"/>
            <a:ext cx="0" cy="5334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Straight Arrow Connector 66"/>
          <p:cNvCxnSpPr/>
          <p:nvPr/>
        </p:nvCxnSpPr>
        <p:spPr>
          <a:xfrm>
            <a:off x="5943600" y="2667000"/>
            <a:ext cx="1981200" cy="0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9" name="TextBox 68"/>
          <p:cNvSpPr txBox="1">
            <a:spLocks noChangeArrowheads="1"/>
          </p:cNvSpPr>
          <p:nvPr/>
        </p:nvSpPr>
        <p:spPr bwMode="auto">
          <a:xfrm>
            <a:off x="6934200" y="2286000"/>
            <a:ext cx="5334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V</a:t>
            </a:r>
            <a:r>
              <a:rPr lang="en-US" i="1" baseline="-25000" dirty="0" smtClean="0">
                <a:latin typeface="Times New Roman" pitchFamily="18" charset="0"/>
                <a:cs typeface="Times New Roman" pitchFamily="18" charset="0"/>
              </a:rPr>
              <a:t>A</a:t>
            </a:r>
            <a:endParaRPr lang="en-US" i="1" baseline="-25000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70" name="Straight Arrow Connector 69"/>
          <p:cNvCxnSpPr/>
          <p:nvPr/>
        </p:nvCxnSpPr>
        <p:spPr>
          <a:xfrm>
            <a:off x="5943600" y="3048000"/>
            <a:ext cx="1371600" cy="0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2" name="TextBox 71"/>
          <p:cNvSpPr txBox="1">
            <a:spLocks noChangeArrowheads="1"/>
          </p:cNvSpPr>
          <p:nvPr/>
        </p:nvSpPr>
        <p:spPr bwMode="auto">
          <a:xfrm>
            <a:off x="6553200" y="2667000"/>
            <a:ext cx="5334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V</a:t>
            </a:r>
            <a:r>
              <a:rPr lang="en-US" i="1" baseline="-25000" dirty="0" smtClean="0">
                <a:latin typeface="Times New Roman" pitchFamily="18" charset="0"/>
                <a:cs typeface="Times New Roman" pitchFamily="18" charset="0"/>
              </a:rPr>
              <a:t>B</a:t>
            </a:r>
            <a:endParaRPr lang="en-US" i="1" baseline="-25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3" name="TextBox 72"/>
          <p:cNvSpPr txBox="1">
            <a:spLocks noChangeArrowheads="1"/>
          </p:cNvSpPr>
          <p:nvPr/>
        </p:nvSpPr>
        <p:spPr bwMode="auto">
          <a:xfrm>
            <a:off x="5486400" y="3124200"/>
            <a:ext cx="5334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o</a:t>
            </a:r>
            <a:endParaRPr lang="en-US" i="1" baseline="-25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4" name="TextBox 73"/>
          <p:cNvSpPr txBox="1">
            <a:spLocks noChangeArrowheads="1"/>
          </p:cNvSpPr>
          <p:nvPr/>
        </p:nvSpPr>
        <p:spPr bwMode="auto">
          <a:xfrm>
            <a:off x="7010400" y="3048000"/>
            <a:ext cx="5334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b</a:t>
            </a:r>
            <a:endParaRPr lang="en-US" i="1" baseline="-25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5" name="TextBox 74"/>
          <p:cNvSpPr txBox="1">
            <a:spLocks noChangeArrowheads="1"/>
          </p:cNvSpPr>
          <p:nvPr/>
        </p:nvSpPr>
        <p:spPr bwMode="auto">
          <a:xfrm>
            <a:off x="7924800" y="3048000"/>
            <a:ext cx="5334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a</a:t>
            </a:r>
            <a:endParaRPr lang="en-US" i="1" baseline="-25000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76" name="Straight Arrow Connector 75"/>
          <p:cNvCxnSpPr/>
          <p:nvPr/>
        </p:nvCxnSpPr>
        <p:spPr>
          <a:xfrm>
            <a:off x="7315200" y="3733800"/>
            <a:ext cx="609600" cy="0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9" name="TextBox 78"/>
          <p:cNvSpPr txBox="1">
            <a:spLocks noChangeArrowheads="1"/>
          </p:cNvSpPr>
          <p:nvPr/>
        </p:nvSpPr>
        <p:spPr bwMode="auto">
          <a:xfrm>
            <a:off x="7391400" y="3352800"/>
            <a:ext cx="5334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V</a:t>
            </a:r>
            <a:r>
              <a:rPr lang="en-US" i="1" baseline="-25000" dirty="0" smtClean="0">
                <a:latin typeface="Times New Roman" pitchFamily="18" charset="0"/>
                <a:cs typeface="Times New Roman" pitchFamily="18" charset="0"/>
              </a:rPr>
              <a:t>AB</a:t>
            </a:r>
            <a:endParaRPr lang="en-US" i="1" baseline="-25000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80" name="Straight Arrow Connector 79"/>
          <p:cNvCxnSpPr/>
          <p:nvPr/>
        </p:nvCxnSpPr>
        <p:spPr>
          <a:xfrm>
            <a:off x="7315200" y="4038600"/>
            <a:ext cx="609600" cy="0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1" name="TextBox 80"/>
          <p:cNvSpPr txBox="1">
            <a:spLocks noChangeArrowheads="1"/>
          </p:cNvSpPr>
          <p:nvPr/>
        </p:nvSpPr>
        <p:spPr bwMode="auto">
          <a:xfrm>
            <a:off x="7391400" y="3657600"/>
            <a:ext cx="53340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V</a:t>
            </a:r>
            <a:r>
              <a:rPr lang="en-US" i="1" baseline="-25000" dirty="0" smtClean="0">
                <a:latin typeface="Times New Roman" pitchFamily="18" charset="0"/>
                <a:cs typeface="Times New Roman" pitchFamily="18" charset="0"/>
              </a:rPr>
              <a:t>BA</a:t>
            </a:r>
            <a:endParaRPr lang="en-US" i="1" baseline="-25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4" name="Rectangle 83"/>
          <p:cNvSpPr/>
          <p:nvPr/>
        </p:nvSpPr>
        <p:spPr>
          <a:xfrm>
            <a:off x="914400" y="4648200"/>
            <a:ext cx="7620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latin typeface="Times New Roman" pitchFamily="18" charset="0"/>
                <a:cs typeface="Times New Roman" pitchFamily="18" charset="0"/>
              </a:rPr>
              <a:t>The relative velocity of A with respect to B (i.e. V</a:t>
            </a:r>
            <a:r>
              <a:rPr lang="en-US" baseline="-25000" dirty="0">
                <a:latin typeface="Times New Roman" pitchFamily="18" charset="0"/>
                <a:cs typeface="Times New Roman" pitchFamily="18" charset="0"/>
              </a:rPr>
              <a:t>AB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) may be written in the</a:t>
            </a:r>
          </a:p>
          <a:p>
            <a:r>
              <a:rPr lang="en-US" dirty="0">
                <a:latin typeface="Times New Roman" pitchFamily="18" charset="0"/>
                <a:cs typeface="Times New Roman" pitchFamily="18" charset="0"/>
              </a:rPr>
              <a:t>vector form as follows :</a:t>
            </a:r>
          </a:p>
        </p:txBody>
      </p:sp>
      <p:sp>
        <p:nvSpPr>
          <p:cNvPr id="85" name="Rectangle 84"/>
          <p:cNvSpPr/>
          <p:nvPr/>
        </p:nvSpPr>
        <p:spPr>
          <a:xfrm>
            <a:off x="1066800" y="5867400"/>
            <a:ext cx="69342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latin typeface="Times New Roman" pitchFamily="18" charset="0"/>
                <a:cs typeface="Times New Roman" pitchFamily="18" charset="0"/>
              </a:rPr>
              <a:t>Similarly, the relative velocity of B with respect to A,</a:t>
            </a:r>
          </a:p>
        </p:txBody>
      </p:sp>
      <p:pic>
        <p:nvPicPr>
          <p:cNvPr id="3106" name="Picture 3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81400" y="5257800"/>
            <a:ext cx="1581150" cy="514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107" name="Picture 3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657600" y="6296025"/>
            <a:ext cx="1552575" cy="485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1" name="TextBox 79"/>
          <p:cNvSpPr txBox="1"/>
          <p:nvPr/>
        </p:nvSpPr>
        <p:spPr>
          <a:xfrm>
            <a:off x="7467600" y="0"/>
            <a:ext cx="167640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r>
              <a:rPr lang="en-US" sz="1000" dirty="0" smtClean="0">
                <a:latin typeface="Times New Roman" pitchFamily="18" charset="0"/>
                <a:cs typeface="Times New Roman" pitchFamily="18" charset="0"/>
              </a:rPr>
              <a:t>Prepared by Prof. D.B.Patel</a:t>
            </a:r>
          </a:p>
          <a:p>
            <a:r>
              <a:rPr lang="en-US" sz="1000" dirty="0" smtClean="0">
                <a:latin typeface="Times New Roman" pitchFamily="18" charset="0"/>
                <a:cs typeface="Times New Roman" pitchFamily="18" charset="0"/>
              </a:rPr>
              <a:t>Mechanical Engg. Dept</a:t>
            </a:r>
          </a:p>
          <a:p>
            <a:r>
              <a:rPr lang="en-US" sz="1000" dirty="0" smtClean="0">
                <a:latin typeface="Times New Roman" pitchFamily="18" charset="0"/>
                <a:cs typeface="Times New Roman" pitchFamily="18" charset="0"/>
              </a:rPr>
              <a:t>LE. College, Morbi</a:t>
            </a:r>
            <a:endParaRPr lang="en-US" sz="1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6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65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8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3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2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52" grpId="0"/>
      <p:bldP spid="56" grpId="0"/>
      <p:bldP spid="69" grpId="0"/>
      <p:bldP spid="72" grpId="0"/>
      <p:bldP spid="73" grpId="0"/>
      <p:bldP spid="74" grpId="0"/>
      <p:bldP spid="75" grpId="0"/>
      <p:bldP spid="79" grpId="0"/>
      <p:bldP spid="81" grpId="0"/>
      <p:bldP spid="84" grpId="0"/>
      <p:bldP spid="8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990600"/>
          </a:xfrm>
        </p:spPr>
        <p:txBody>
          <a:bodyPr/>
          <a:lstStyle/>
          <a:p>
            <a:r>
              <a:rPr lang="en-US" sz="32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Relative Velocity of Two Bodies</a:t>
            </a:r>
            <a:br>
              <a:rPr lang="en-US" sz="32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n-US" sz="32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Moving in Straight Lines</a:t>
            </a:r>
          </a:p>
        </p:txBody>
      </p:sp>
      <p:sp>
        <p:nvSpPr>
          <p:cNvPr id="44" name="Rectangle 43"/>
          <p:cNvSpPr/>
          <p:nvPr/>
        </p:nvSpPr>
        <p:spPr>
          <a:xfrm>
            <a:off x="457200" y="1219200"/>
            <a:ext cx="838200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dirty="0">
                <a:latin typeface="Times New Roman" pitchFamily="18" charset="0"/>
                <a:cs typeface="Times New Roman" pitchFamily="18" charset="0"/>
              </a:rPr>
              <a:t>Now consider the body B moving in an inclined direction as shown in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Fig (a). </a:t>
            </a:r>
          </a:p>
          <a:p>
            <a:pPr algn="just"/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The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relative velocity of A with respect to B may be obtained by the law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of parallelogram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of velocities or triangle law of velocities. Take any fixed point o and draw vector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oa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to represent V</a:t>
            </a:r>
            <a:r>
              <a:rPr lang="en-US" baseline="-25000" dirty="0">
                <a:latin typeface="Times New Roman" pitchFamily="18" charset="0"/>
                <a:cs typeface="Times New Roman" pitchFamily="18" charset="0"/>
              </a:rPr>
              <a:t>A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in magnitude and direction to some suitable scale. Similarly, draw vector ob to represent V</a:t>
            </a:r>
            <a:r>
              <a:rPr lang="en-US" baseline="-25000" dirty="0">
                <a:latin typeface="Times New Roman" pitchFamily="18" charset="0"/>
                <a:cs typeface="Times New Roman" pitchFamily="18" charset="0"/>
              </a:rPr>
              <a:t>B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in magnitude and direction to the same scale. Then vector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ba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represents the relative velocity of A with respect to B as shown in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Fig (b).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In the similar  way as discussed above, the relative velocity of A with respect to B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The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relative velocity of A with respect to B,</a:t>
            </a:r>
          </a:p>
        </p:txBody>
      </p:sp>
      <p:pic>
        <p:nvPicPr>
          <p:cNvPr id="22530" name="Picture 2"/>
          <p:cNvPicPr>
            <a:picLocks noChangeAspect="1" noChangeArrowheads="1"/>
          </p:cNvPicPr>
          <p:nvPr/>
        </p:nvPicPr>
        <p:blipFill>
          <a:blip r:embed="rId2" cstate="print"/>
          <a:srcRect r="49337"/>
          <a:stretch>
            <a:fillRect/>
          </a:stretch>
        </p:blipFill>
        <p:spPr bwMode="auto">
          <a:xfrm>
            <a:off x="1295400" y="3733800"/>
            <a:ext cx="3276600" cy="2505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2" name="Picture 2"/>
          <p:cNvPicPr>
            <a:picLocks noChangeAspect="1" noChangeArrowheads="1"/>
          </p:cNvPicPr>
          <p:nvPr/>
        </p:nvPicPr>
        <p:blipFill>
          <a:blip r:embed="rId2" cstate="print"/>
          <a:srcRect l="49485"/>
          <a:stretch>
            <a:fillRect/>
          </a:stretch>
        </p:blipFill>
        <p:spPr bwMode="auto">
          <a:xfrm>
            <a:off x="4648200" y="3733800"/>
            <a:ext cx="3267075" cy="2505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53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6410325"/>
            <a:ext cx="4572000" cy="447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532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572000" y="6038850"/>
            <a:ext cx="4572000" cy="819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extBox 79"/>
          <p:cNvSpPr txBox="1"/>
          <p:nvPr/>
        </p:nvSpPr>
        <p:spPr>
          <a:xfrm>
            <a:off x="7467600" y="0"/>
            <a:ext cx="167640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r>
              <a:rPr lang="en-US" sz="1000" dirty="0" smtClean="0">
                <a:latin typeface="Times New Roman" pitchFamily="18" charset="0"/>
                <a:cs typeface="Times New Roman" pitchFamily="18" charset="0"/>
              </a:rPr>
              <a:t>Prepared by Prof. D.B.Patel</a:t>
            </a:r>
          </a:p>
          <a:p>
            <a:r>
              <a:rPr lang="en-US" sz="1000" dirty="0" smtClean="0">
                <a:latin typeface="Times New Roman" pitchFamily="18" charset="0"/>
                <a:cs typeface="Times New Roman" pitchFamily="18" charset="0"/>
              </a:rPr>
              <a:t>Mechanical Engg. Dept</a:t>
            </a:r>
          </a:p>
          <a:p>
            <a:r>
              <a:rPr lang="en-US" sz="1000" dirty="0" smtClean="0">
                <a:latin typeface="Times New Roman" pitchFamily="18" charset="0"/>
                <a:cs typeface="Times New Roman" pitchFamily="18" charset="0"/>
              </a:rPr>
              <a:t>LE. College, Morbi</a:t>
            </a:r>
            <a:endParaRPr lang="en-US" sz="1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990600"/>
          </a:xfrm>
        </p:spPr>
        <p:txBody>
          <a:bodyPr/>
          <a:lstStyle/>
          <a:p>
            <a:r>
              <a:rPr lang="en-US" sz="32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Motion of a Link</a:t>
            </a:r>
          </a:p>
        </p:txBody>
      </p:sp>
      <p:sp>
        <p:nvSpPr>
          <p:cNvPr id="44" name="Rectangle 43"/>
          <p:cNvSpPr/>
          <p:nvPr/>
        </p:nvSpPr>
        <p:spPr>
          <a:xfrm>
            <a:off x="457200" y="1219200"/>
            <a:ext cx="8382000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dirty="0">
                <a:latin typeface="Times New Roman" pitchFamily="18" charset="0"/>
                <a:cs typeface="Times New Roman" pitchFamily="18" charset="0"/>
              </a:rPr>
              <a:t>Consider two points A and B on a rigid link AB, as shown in Fig. 7.3 (a). Let one of the extremities (B) of the link move relative to A, in a clockwise direction. Since the distance from A to B remains the same, therefore there can be no relative motion between A and B, along the line AB. It is thus obvious, that the relative motion of B with respect to A must be perpendicular to AB. </a:t>
            </a:r>
          </a:p>
        </p:txBody>
      </p:sp>
      <p:sp>
        <p:nvSpPr>
          <p:cNvPr id="8" name="Rectangle 7"/>
          <p:cNvSpPr/>
          <p:nvPr/>
        </p:nvSpPr>
        <p:spPr>
          <a:xfrm>
            <a:off x="533400" y="5486400"/>
            <a:ext cx="8382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i="1" dirty="0">
                <a:latin typeface="Times New Roman" pitchFamily="18" charset="0"/>
                <a:cs typeface="Times New Roman" pitchFamily="18" charset="0"/>
              </a:rPr>
              <a:t>Velocity of any point on a link with respect to another point on the same link is always perpendicular to the line joining these points on the configuration (or space) diagram.</a:t>
            </a:r>
          </a:p>
        </p:txBody>
      </p:sp>
      <p:pic>
        <p:nvPicPr>
          <p:cNvPr id="2355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33600" y="2590800"/>
            <a:ext cx="1543050" cy="2933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555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876800" y="3352800"/>
            <a:ext cx="1809750" cy="2057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xtBox 79"/>
          <p:cNvSpPr txBox="1"/>
          <p:nvPr/>
        </p:nvSpPr>
        <p:spPr>
          <a:xfrm>
            <a:off x="7467600" y="0"/>
            <a:ext cx="167640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r>
              <a:rPr lang="en-US" sz="1000" dirty="0" smtClean="0">
                <a:latin typeface="Times New Roman" pitchFamily="18" charset="0"/>
                <a:cs typeface="Times New Roman" pitchFamily="18" charset="0"/>
              </a:rPr>
              <a:t>Prepared by Prof. D.B.Patel</a:t>
            </a:r>
          </a:p>
          <a:p>
            <a:r>
              <a:rPr lang="en-US" sz="1000" dirty="0" smtClean="0">
                <a:latin typeface="Times New Roman" pitchFamily="18" charset="0"/>
                <a:cs typeface="Times New Roman" pitchFamily="18" charset="0"/>
              </a:rPr>
              <a:t>Mechanical Engg. Dept</a:t>
            </a:r>
          </a:p>
          <a:p>
            <a:r>
              <a:rPr lang="en-US" sz="1000" dirty="0" smtClean="0">
                <a:latin typeface="Times New Roman" pitchFamily="18" charset="0"/>
                <a:cs typeface="Times New Roman" pitchFamily="18" charset="0"/>
              </a:rPr>
              <a:t>LE. College, Morbi</a:t>
            </a:r>
            <a:endParaRPr lang="en-US" sz="1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990600"/>
          </a:xfrm>
        </p:spPr>
        <p:txBody>
          <a:bodyPr/>
          <a:lstStyle/>
          <a:p>
            <a:r>
              <a:rPr lang="en-US" sz="32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Motion of a Link</a:t>
            </a:r>
          </a:p>
        </p:txBody>
      </p:sp>
      <p:sp>
        <p:nvSpPr>
          <p:cNvPr id="44" name="Rectangle 43"/>
          <p:cNvSpPr/>
          <p:nvPr/>
        </p:nvSpPr>
        <p:spPr>
          <a:xfrm>
            <a:off x="457200" y="1219200"/>
            <a:ext cx="8382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latin typeface="Times New Roman" pitchFamily="18" charset="0"/>
                <a:cs typeface="Times New Roman" pitchFamily="18" charset="0"/>
              </a:rPr>
              <a:t>The relative velocity of B with respect to A (i.e.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V</a:t>
            </a:r>
            <a:r>
              <a:rPr lang="en-US" baseline="-25000" dirty="0" smtClean="0">
                <a:latin typeface="Times New Roman" pitchFamily="18" charset="0"/>
                <a:cs typeface="Times New Roman" pitchFamily="18" charset="0"/>
              </a:rPr>
              <a:t>BA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) is represented by the vector </a:t>
            </a:r>
            <a:r>
              <a:rPr lang="en-US" i="1" dirty="0" err="1">
                <a:latin typeface="Times New Roman" pitchFamily="18" charset="0"/>
                <a:cs typeface="Times New Roman" pitchFamily="18" charset="0"/>
              </a:rPr>
              <a:t>ab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and is perpendicular to the line AB as shown in Fig.</a:t>
            </a:r>
          </a:p>
        </p:txBody>
      </p:sp>
      <p:sp>
        <p:nvSpPr>
          <p:cNvPr id="8" name="Rectangle 7"/>
          <p:cNvSpPr/>
          <p:nvPr/>
        </p:nvSpPr>
        <p:spPr>
          <a:xfrm>
            <a:off x="2514600" y="2819400"/>
            <a:ext cx="66294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latin typeface="Times New Roman" pitchFamily="18" charset="0"/>
                <a:cs typeface="Times New Roman" pitchFamily="18" charset="0"/>
              </a:rPr>
              <a:t>We know that the velocity of the point B with respect to 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</a:p>
          <a:p>
            <a:endParaRPr lang="en-US" i="1" dirty="0">
              <a:latin typeface="Times New Roman" pitchFamily="18" charset="0"/>
              <a:cs typeface="Times New Roman" pitchFamily="18" charset="0"/>
            </a:endParaRPr>
          </a:p>
          <a:p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V</a:t>
            </a:r>
            <a:r>
              <a:rPr lang="en-US" i="1" baseline="-25000" dirty="0" smtClean="0">
                <a:latin typeface="Times New Roman" pitchFamily="18" charset="0"/>
                <a:cs typeface="Times New Roman" pitchFamily="18" charset="0"/>
              </a:rPr>
              <a:t>AB</a:t>
            </a: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 = </a:t>
            </a:r>
            <a:r>
              <a:rPr lang="el-GR" i="1" dirty="0" smtClean="0">
                <a:latin typeface="Times New Roman" pitchFamily="18" charset="0"/>
                <a:cs typeface="Times New Roman" pitchFamily="18" charset="0"/>
              </a:rPr>
              <a:t>ω</a:t>
            </a: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 AB     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……..(1)</a:t>
            </a:r>
          </a:p>
        </p:txBody>
      </p:sp>
      <p:pic>
        <p:nvPicPr>
          <p:cNvPr id="2355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38200" y="2209800"/>
            <a:ext cx="1543050" cy="2933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Rectangle 6"/>
          <p:cNvSpPr/>
          <p:nvPr/>
        </p:nvSpPr>
        <p:spPr>
          <a:xfrm>
            <a:off x="2514600" y="4038600"/>
            <a:ext cx="65532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latin typeface="Times New Roman" pitchFamily="18" charset="0"/>
                <a:cs typeface="Times New Roman" pitchFamily="18" charset="0"/>
              </a:rPr>
              <a:t>Similarly, the velocity of any point C on AB with respect to 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  <a:p>
            <a:endParaRPr lang="en-US" i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V</a:t>
            </a:r>
            <a:r>
              <a:rPr lang="en-US" i="1" baseline="-25000" dirty="0" smtClean="0">
                <a:latin typeface="Times New Roman" pitchFamily="18" charset="0"/>
                <a:cs typeface="Times New Roman" pitchFamily="18" charset="0"/>
              </a:rPr>
              <a:t>AC</a:t>
            </a: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 = </a:t>
            </a:r>
            <a:r>
              <a:rPr lang="el-GR" i="1" dirty="0" smtClean="0">
                <a:latin typeface="Times New Roman" pitchFamily="18" charset="0"/>
                <a:cs typeface="Times New Roman" pitchFamily="18" charset="0"/>
              </a:rPr>
              <a:t>ω</a:t>
            </a: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 AC     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……(2)</a:t>
            </a:r>
            <a:endParaRPr lang="en-US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752600" y="5103674"/>
            <a:ext cx="55626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Times New Roman" pitchFamily="18" charset="0"/>
                <a:cs typeface="Times New Roman" pitchFamily="18" charset="0"/>
              </a:rPr>
              <a:t>From equation (1) and  (2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)</a:t>
            </a:r>
          </a:p>
          <a:p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V</a:t>
            </a:r>
            <a:r>
              <a:rPr lang="en-US" i="1" baseline="-25000" dirty="0" smtClean="0">
                <a:latin typeface="Times New Roman" pitchFamily="18" charset="0"/>
                <a:cs typeface="Times New Roman" pitchFamily="18" charset="0"/>
              </a:rPr>
              <a:t>AB</a:t>
            </a: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 / V</a:t>
            </a:r>
            <a:r>
              <a:rPr lang="en-US" i="1" baseline="-25000" dirty="0" smtClean="0">
                <a:latin typeface="Times New Roman" pitchFamily="18" charset="0"/>
                <a:cs typeface="Times New Roman" pitchFamily="18" charset="0"/>
              </a:rPr>
              <a:t>AC </a:t>
            </a: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el-GR" i="1" dirty="0" smtClean="0">
                <a:latin typeface="Times New Roman" pitchFamily="18" charset="0"/>
                <a:cs typeface="Times New Roman" pitchFamily="18" charset="0"/>
              </a:rPr>
              <a:t>ω</a:t>
            </a: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 AB/</a:t>
            </a:r>
            <a:r>
              <a:rPr lang="el-GR" i="1" dirty="0" smtClean="0">
                <a:latin typeface="Times New Roman" pitchFamily="18" charset="0"/>
                <a:cs typeface="Times New Roman" pitchFamily="18" charset="0"/>
              </a:rPr>
              <a:t> ω</a:t>
            </a: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 AC     →    V</a:t>
            </a:r>
            <a:r>
              <a:rPr lang="en-US" i="1" baseline="-25000" dirty="0" smtClean="0">
                <a:latin typeface="Times New Roman" pitchFamily="18" charset="0"/>
                <a:cs typeface="Times New Roman" pitchFamily="18" charset="0"/>
              </a:rPr>
              <a:t>AB</a:t>
            </a: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 / V</a:t>
            </a:r>
            <a:r>
              <a:rPr lang="en-US" i="1" baseline="-25000" dirty="0" smtClean="0">
                <a:latin typeface="Times New Roman" pitchFamily="18" charset="0"/>
                <a:cs typeface="Times New Roman" pitchFamily="18" charset="0"/>
              </a:rPr>
              <a:t>AC </a:t>
            </a: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=  AB/</a:t>
            </a:r>
            <a:r>
              <a:rPr lang="el-GR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 AC</a:t>
            </a: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4648200" y="5562600"/>
            <a:ext cx="2057400" cy="53340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79"/>
          <p:cNvSpPr txBox="1"/>
          <p:nvPr/>
        </p:nvSpPr>
        <p:spPr>
          <a:xfrm>
            <a:off x="7467600" y="0"/>
            <a:ext cx="167640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r>
              <a:rPr lang="en-US" sz="1000" dirty="0" smtClean="0">
                <a:latin typeface="Times New Roman" pitchFamily="18" charset="0"/>
                <a:cs typeface="Times New Roman" pitchFamily="18" charset="0"/>
              </a:rPr>
              <a:t>Prepared by Prof. D.B.Patel</a:t>
            </a:r>
          </a:p>
          <a:p>
            <a:r>
              <a:rPr lang="en-US" sz="1000" dirty="0" smtClean="0">
                <a:latin typeface="Times New Roman" pitchFamily="18" charset="0"/>
                <a:cs typeface="Times New Roman" pitchFamily="18" charset="0"/>
              </a:rPr>
              <a:t>Mechanical Engg. Dept</a:t>
            </a:r>
          </a:p>
          <a:p>
            <a:r>
              <a:rPr lang="en-US" sz="1000" dirty="0" smtClean="0">
                <a:latin typeface="Times New Roman" pitchFamily="18" charset="0"/>
                <a:cs typeface="Times New Roman" pitchFamily="18" charset="0"/>
              </a:rPr>
              <a:t>LE. College, Morbi</a:t>
            </a:r>
            <a:endParaRPr lang="en-US" sz="1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build="allAtOnce"/>
      <p:bldP spid="10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 bwMode="auto">
          <a:xfrm>
            <a:off x="0" y="0"/>
            <a:ext cx="9144000" cy="99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defRPr/>
            </a:pPr>
            <a:r>
              <a:rPr lang="en-US" sz="3200" dirty="0">
                <a:solidFill>
                  <a:srgbClr val="7030A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Velocity of a Point on a Link by Relative Velocity </a:t>
            </a:r>
            <a:r>
              <a:rPr lang="en-US" sz="3200" dirty="0" smtClean="0">
                <a:solidFill>
                  <a:srgbClr val="7030A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Method</a:t>
            </a:r>
            <a:endParaRPr lang="en-US" sz="3200" dirty="0">
              <a:solidFill>
                <a:srgbClr val="7030A0"/>
              </a:solidFill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pic>
        <p:nvPicPr>
          <p:cNvPr id="4168" name="Picture 7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90600" y="1905000"/>
            <a:ext cx="2842638" cy="304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2" name="TextBox 6"/>
          <p:cNvSpPr txBox="1">
            <a:spLocks noChangeArrowheads="1"/>
          </p:cNvSpPr>
          <p:nvPr/>
        </p:nvSpPr>
        <p:spPr bwMode="auto">
          <a:xfrm>
            <a:off x="7620000" y="4495800"/>
            <a:ext cx="45720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dirty="0" smtClean="0"/>
              <a:t>a</a:t>
            </a:r>
            <a:endParaRPr lang="en-US" dirty="0"/>
          </a:p>
        </p:txBody>
      </p:sp>
      <p:sp>
        <p:nvSpPr>
          <p:cNvPr id="97" name="Oval 96"/>
          <p:cNvSpPr/>
          <p:nvPr/>
        </p:nvSpPr>
        <p:spPr>
          <a:xfrm flipH="1" flipV="1">
            <a:off x="5821363" y="4419600"/>
            <a:ext cx="46037" cy="46038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cxnSp>
        <p:nvCxnSpPr>
          <p:cNvPr id="98" name="Straight Arrow Connector 97"/>
          <p:cNvCxnSpPr/>
          <p:nvPr/>
        </p:nvCxnSpPr>
        <p:spPr>
          <a:xfrm>
            <a:off x="5867400" y="4419600"/>
            <a:ext cx="2005012" cy="0"/>
          </a:xfrm>
          <a:prstGeom prst="straightConnector1">
            <a:avLst/>
          </a:prstGeom>
          <a:ln>
            <a:solidFill>
              <a:schemeClr val="accent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9" name="TextBox 98"/>
          <p:cNvSpPr txBox="1">
            <a:spLocks noChangeArrowheads="1"/>
          </p:cNvSpPr>
          <p:nvPr/>
        </p:nvSpPr>
        <p:spPr bwMode="auto">
          <a:xfrm>
            <a:off x="5638800" y="4572000"/>
            <a:ext cx="3048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dirty="0"/>
              <a:t>o</a:t>
            </a:r>
          </a:p>
        </p:txBody>
      </p:sp>
      <p:cxnSp>
        <p:nvCxnSpPr>
          <p:cNvPr id="103" name="Straight Arrow Connector 102"/>
          <p:cNvCxnSpPr/>
          <p:nvPr/>
        </p:nvCxnSpPr>
        <p:spPr>
          <a:xfrm flipH="1" flipV="1">
            <a:off x="4876800" y="3048000"/>
            <a:ext cx="2971800" cy="1371600"/>
          </a:xfrm>
          <a:prstGeom prst="straightConnector1">
            <a:avLst/>
          </a:prstGeom>
          <a:ln>
            <a:solidFill>
              <a:schemeClr val="accent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4" name="TextBox 103"/>
          <p:cNvSpPr txBox="1">
            <a:spLocks noChangeArrowheads="1"/>
          </p:cNvSpPr>
          <p:nvPr/>
        </p:nvSpPr>
        <p:spPr bwMode="auto">
          <a:xfrm>
            <a:off x="4724400" y="2590800"/>
            <a:ext cx="457200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dirty="0" smtClean="0"/>
              <a:t>b</a:t>
            </a:r>
            <a:endParaRPr lang="en-US" baseline="-25000" dirty="0"/>
          </a:p>
        </p:txBody>
      </p:sp>
      <p:sp>
        <p:nvSpPr>
          <p:cNvPr id="107" name="Arc 106"/>
          <p:cNvSpPr/>
          <p:nvPr/>
        </p:nvSpPr>
        <p:spPr>
          <a:xfrm rot="5929580">
            <a:off x="5164744" y="2531456"/>
            <a:ext cx="838200" cy="838200"/>
          </a:xfrm>
          <a:prstGeom prst="arc">
            <a:avLst>
              <a:gd name="adj1" fmla="val 17289264"/>
              <a:gd name="adj2" fmla="val 21090172"/>
            </a:avLst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08" name="TextBox 107"/>
          <p:cNvSpPr txBox="1">
            <a:spLocks noChangeArrowheads="1"/>
          </p:cNvSpPr>
          <p:nvPr/>
        </p:nvSpPr>
        <p:spPr bwMode="auto">
          <a:xfrm>
            <a:off x="5715000" y="3135312"/>
            <a:ext cx="53340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dirty="0"/>
              <a:t> </a:t>
            </a:r>
            <a:r>
              <a:rPr lang="el-GR" i="1" dirty="0" smtClean="0">
                <a:latin typeface="Times New Roman" pitchFamily="18" charset="0"/>
                <a:cs typeface="Times New Roman" pitchFamily="18" charset="0"/>
              </a:rPr>
              <a:t>ϕ</a:t>
            </a:r>
            <a:endParaRPr lang="en-US" i="1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10" name="Straight Arrow Connector 109"/>
          <p:cNvCxnSpPr/>
          <p:nvPr/>
        </p:nvCxnSpPr>
        <p:spPr>
          <a:xfrm flipH="1" flipV="1">
            <a:off x="4876800" y="3048000"/>
            <a:ext cx="990600" cy="1371600"/>
          </a:xfrm>
          <a:prstGeom prst="straightConnector1">
            <a:avLst/>
          </a:prstGeom>
          <a:ln>
            <a:solidFill>
              <a:schemeClr val="accent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1" name="Rectangle 140"/>
          <p:cNvSpPr/>
          <p:nvPr/>
        </p:nvSpPr>
        <p:spPr>
          <a:xfrm>
            <a:off x="6477000" y="4572000"/>
            <a:ext cx="40318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V</a:t>
            </a:r>
            <a:r>
              <a:rPr lang="en-US" i="1" baseline="-25000" dirty="0" smtClean="0">
                <a:latin typeface="Times New Roman" pitchFamily="18" charset="0"/>
                <a:cs typeface="Times New Roman" pitchFamily="18" charset="0"/>
              </a:rPr>
              <a:t>A</a:t>
            </a:r>
            <a:endParaRPr lang="en-US" dirty="0"/>
          </a:p>
        </p:txBody>
      </p:sp>
      <p:sp>
        <p:nvSpPr>
          <p:cNvPr id="142" name="Rectangle 141"/>
          <p:cNvSpPr/>
          <p:nvPr/>
        </p:nvSpPr>
        <p:spPr>
          <a:xfrm>
            <a:off x="6172200" y="3200400"/>
            <a:ext cx="49776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V</a:t>
            </a:r>
            <a:r>
              <a:rPr lang="en-US" i="1" baseline="-25000" dirty="0" smtClean="0">
                <a:latin typeface="Times New Roman" pitchFamily="18" charset="0"/>
                <a:cs typeface="Times New Roman" pitchFamily="18" charset="0"/>
              </a:rPr>
              <a:t>AB</a:t>
            </a:r>
            <a:endParaRPr lang="en-US" dirty="0"/>
          </a:p>
        </p:txBody>
      </p:sp>
      <p:sp>
        <p:nvSpPr>
          <p:cNvPr id="143" name="Rectangle 142"/>
          <p:cNvSpPr/>
          <p:nvPr/>
        </p:nvSpPr>
        <p:spPr>
          <a:xfrm>
            <a:off x="4724400" y="3733800"/>
            <a:ext cx="42030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V</a:t>
            </a:r>
            <a:r>
              <a:rPr lang="en-US" i="1" baseline="-25000" dirty="0" smtClean="0">
                <a:latin typeface="Times New Roman" pitchFamily="18" charset="0"/>
                <a:cs typeface="Times New Roman" pitchFamily="18" charset="0"/>
              </a:rPr>
              <a:t>B</a:t>
            </a:r>
            <a:endParaRPr lang="en-US" dirty="0"/>
          </a:p>
        </p:txBody>
      </p:sp>
      <p:cxnSp>
        <p:nvCxnSpPr>
          <p:cNvPr id="145" name="Straight Arrow Connector 144"/>
          <p:cNvCxnSpPr/>
          <p:nvPr/>
        </p:nvCxnSpPr>
        <p:spPr>
          <a:xfrm flipH="1" flipV="1">
            <a:off x="6858000" y="3200400"/>
            <a:ext cx="990600" cy="1219200"/>
          </a:xfrm>
          <a:prstGeom prst="straightConnector1">
            <a:avLst/>
          </a:prstGeom>
          <a:ln>
            <a:solidFill>
              <a:srgbClr val="FF00FF"/>
            </a:solidFill>
            <a:prstDash val="sys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2" name="Straight Arrow Connector 151"/>
          <p:cNvCxnSpPr/>
          <p:nvPr/>
        </p:nvCxnSpPr>
        <p:spPr>
          <a:xfrm>
            <a:off x="4876800" y="3048000"/>
            <a:ext cx="1981200" cy="152400"/>
          </a:xfrm>
          <a:prstGeom prst="straightConnector1">
            <a:avLst/>
          </a:prstGeom>
          <a:ln>
            <a:solidFill>
              <a:srgbClr val="FF00FF"/>
            </a:solidFill>
            <a:prstDash val="sys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8" name="TextBox 6"/>
          <p:cNvSpPr txBox="1">
            <a:spLocks noChangeArrowheads="1"/>
          </p:cNvSpPr>
          <p:nvPr/>
        </p:nvSpPr>
        <p:spPr bwMode="auto">
          <a:xfrm>
            <a:off x="7010400" y="2819400"/>
            <a:ext cx="45720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dirty="0" smtClean="0"/>
              <a:t>d</a:t>
            </a:r>
            <a:endParaRPr lang="en-US" dirty="0"/>
          </a:p>
        </p:txBody>
      </p:sp>
      <p:sp>
        <p:nvSpPr>
          <p:cNvPr id="159" name="Rectangle 158"/>
          <p:cNvSpPr/>
          <p:nvPr/>
        </p:nvSpPr>
        <p:spPr>
          <a:xfrm>
            <a:off x="5867400" y="2667000"/>
            <a:ext cx="53091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V</a:t>
            </a:r>
            <a:r>
              <a:rPr lang="en-US" i="1" baseline="-25000" dirty="0" smtClean="0">
                <a:latin typeface="Times New Roman" pitchFamily="18" charset="0"/>
                <a:cs typeface="Times New Roman" pitchFamily="18" charset="0"/>
              </a:rPr>
              <a:t>BD</a:t>
            </a:r>
            <a:endParaRPr lang="en-US" dirty="0"/>
          </a:p>
        </p:txBody>
      </p:sp>
      <p:sp>
        <p:nvSpPr>
          <p:cNvPr id="160" name="Rectangle 159"/>
          <p:cNvSpPr/>
          <p:nvPr/>
        </p:nvSpPr>
        <p:spPr>
          <a:xfrm>
            <a:off x="7391400" y="3352800"/>
            <a:ext cx="53091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V</a:t>
            </a:r>
            <a:r>
              <a:rPr lang="en-US" i="1" baseline="-25000" dirty="0" smtClean="0">
                <a:latin typeface="Times New Roman" pitchFamily="18" charset="0"/>
                <a:cs typeface="Times New Roman" pitchFamily="18" charset="0"/>
              </a:rPr>
              <a:t>AD</a:t>
            </a:r>
            <a:endParaRPr lang="en-US" dirty="0"/>
          </a:p>
        </p:txBody>
      </p:sp>
      <p:cxnSp>
        <p:nvCxnSpPr>
          <p:cNvPr id="22" name="Straight Arrow Connector 21"/>
          <p:cNvCxnSpPr/>
          <p:nvPr/>
        </p:nvCxnSpPr>
        <p:spPr>
          <a:xfrm flipV="1">
            <a:off x="5867400" y="3200400"/>
            <a:ext cx="990600" cy="1219200"/>
          </a:xfrm>
          <a:prstGeom prst="straightConnector1">
            <a:avLst/>
          </a:prstGeom>
          <a:ln>
            <a:solidFill>
              <a:srgbClr val="FF00F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Rectangle 23"/>
          <p:cNvSpPr/>
          <p:nvPr/>
        </p:nvSpPr>
        <p:spPr>
          <a:xfrm>
            <a:off x="4343400" y="5105400"/>
            <a:ext cx="250203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V</a:t>
            </a:r>
            <a:r>
              <a:rPr lang="en-US" i="1" baseline="-25000" dirty="0" smtClean="0">
                <a:latin typeface="Times New Roman" pitchFamily="18" charset="0"/>
                <a:cs typeface="Times New Roman" pitchFamily="18" charset="0"/>
              </a:rPr>
              <a:t>AB</a:t>
            </a: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 / V</a:t>
            </a:r>
            <a:r>
              <a:rPr lang="en-US" i="1" baseline="-25000" dirty="0" smtClean="0">
                <a:latin typeface="Times New Roman" pitchFamily="18" charset="0"/>
                <a:cs typeface="Times New Roman" pitchFamily="18" charset="0"/>
              </a:rPr>
              <a:t>AC </a:t>
            </a: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i="1" dirty="0" err="1" smtClean="0">
                <a:latin typeface="Times New Roman" pitchFamily="18" charset="0"/>
                <a:cs typeface="Times New Roman" pitchFamily="18" charset="0"/>
              </a:rPr>
              <a:t>ab</a:t>
            </a: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/ac=AB/AC</a:t>
            </a:r>
            <a:endParaRPr lang="en-US" dirty="0"/>
          </a:p>
        </p:txBody>
      </p:sp>
      <p:sp>
        <p:nvSpPr>
          <p:cNvPr id="25" name="Rectangle 24"/>
          <p:cNvSpPr/>
          <p:nvPr/>
        </p:nvSpPr>
        <p:spPr>
          <a:xfrm>
            <a:off x="4419600" y="5562600"/>
            <a:ext cx="164179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ac=</a:t>
            </a:r>
            <a:r>
              <a:rPr lang="en-US" i="1" dirty="0" err="1" smtClean="0">
                <a:latin typeface="Times New Roman" pitchFamily="18" charset="0"/>
                <a:cs typeface="Times New Roman" pitchFamily="18" charset="0"/>
              </a:rPr>
              <a:t>ab</a:t>
            </a: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 (AC/AB)</a:t>
            </a:r>
            <a:endParaRPr lang="en-US" dirty="0"/>
          </a:p>
        </p:txBody>
      </p:sp>
      <p:sp>
        <p:nvSpPr>
          <p:cNvPr id="26" name="Oval 25"/>
          <p:cNvSpPr/>
          <p:nvPr/>
        </p:nvSpPr>
        <p:spPr>
          <a:xfrm flipH="1" flipV="1">
            <a:off x="5867400" y="3505200"/>
            <a:ext cx="46037" cy="46038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27" name="TextBox 6"/>
          <p:cNvSpPr txBox="1">
            <a:spLocks noChangeArrowheads="1"/>
          </p:cNvSpPr>
          <p:nvPr/>
        </p:nvSpPr>
        <p:spPr bwMode="auto">
          <a:xfrm>
            <a:off x="5486400" y="3429000"/>
            <a:ext cx="45720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dirty="0" smtClean="0"/>
              <a:t>c</a:t>
            </a:r>
            <a:endParaRPr lang="en-US" dirty="0"/>
          </a:p>
        </p:txBody>
      </p:sp>
      <p:cxnSp>
        <p:nvCxnSpPr>
          <p:cNvPr id="28" name="Straight Arrow Connector 27"/>
          <p:cNvCxnSpPr>
            <a:stCxn id="97" idx="3"/>
          </p:cNvCxnSpPr>
          <p:nvPr/>
        </p:nvCxnSpPr>
        <p:spPr>
          <a:xfrm flipV="1">
            <a:off x="5860658" y="3505200"/>
            <a:ext cx="6742" cy="921142"/>
          </a:xfrm>
          <a:prstGeom prst="straightConnector1">
            <a:avLst/>
          </a:prstGeom>
          <a:ln>
            <a:solidFill>
              <a:schemeClr val="accent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Rectangle 29"/>
          <p:cNvSpPr/>
          <p:nvPr/>
        </p:nvSpPr>
        <p:spPr>
          <a:xfrm>
            <a:off x="5791200" y="3657600"/>
            <a:ext cx="42832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V</a:t>
            </a:r>
            <a:r>
              <a:rPr lang="en-US" i="1" baseline="-25000" dirty="0" smtClean="0">
                <a:latin typeface="Times New Roman" pitchFamily="18" charset="0"/>
                <a:cs typeface="Times New Roman" pitchFamily="18" charset="0"/>
              </a:rPr>
              <a:t>C</a:t>
            </a:r>
            <a:endParaRPr lang="en-US" dirty="0"/>
          </a:p>
        </p:txBody>
      </p:sp>
      <p:sp>
        <p:nvSpPr>
          <p:cNvPr id="31" name="Rectangle 30"/>
          <p:cNvSpPr/>
          <p:nvPr/>
        </p:nvSpPr>
        <p:spPr>
          <a:xfrm>
            <a:off x="6658278" y="3429000"/>
            <a:ext cx="43633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V</a:t>
            </a:r>
            <a:r>
              <a:rPr lang="en-US" i="1" baseline="-25000" dirty="0" smtClean="0">
                <a:latin typeface="Times New Roman" pitchFamily="18" charset="0"/>
                <a:cs typeface="Times New Roman" pitchFamily="18" charset="0"/>
              </a:rPr>
              <a:t>D</a:t>
            </a:r>
            <a:endParaRPr lang="en-US" dirty="0"/>
          </a:p>
        </p:txBody>
      </p:sp>
      <p:sp>
        <p:nvSpPr>
          <p:cNvPr id="32" name="Rectangle 31"/>
          <p:cNvSpPr/>
          <p:nvPr/>
        </p:nvSpPr>
        <p:spPr>
          <a:xfrm>
            <a:off x="4495800" y="6107668"/>
            <a:ext cx="232018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l-GR" i="1" dirty="0" smtClean="0">
                <a:latin typeface="Times New Roman" pitchFamily="18" charset="0"/>
                <a:cs typeface="Times New Roman" pitchFamily="18" charset="0"/>
              </a:rPr>
              <a:t>ω</a:t>
            </a:r>
            <a:r>
              <a:rPr lang="en-US" i="1" baseline="-25000" dirty="0" smtClean="0">
                <a:latin typeface="Times New Roman" pitchFamily="18" charset="0"/>
                <a:cs typeface="Times New Roman" pitchFamily="18" charset="0"/>
              </a:rPr>
              <a:t>AB</a:t>
            </a: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=V</a:t>
            </a:r>
            <a:r>
              <a:rPr lang="el-GR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i="1" baseline="-25000" dirty="0" smtClean="0">
                <a:latin typeface="Times New Roman" pitchFamily="18" charset="0"/>
                <a:cs typeface="Times New Roman" pitchFamily="18" charset="0"/>
              </a:rPr>
              <a:t>AB</a:t>
            </a: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 /AB =</a:t>
            </a:r>
            <a:r>
              <a:rPr lang="en-US" i="1" dirty="0" err="1" smtClean="0">
                <a:latin typeface="Times New Roman" pitchFamily="18" charset="0"/>
                <a:cs typeface="Times New Roman" pitchFamily="18" charset="0"/>
              </a:rPr>
              <a:t>ab</a:t>
            </a: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/ AB</a:t>
            </a:r>
            <a:endParaRPr lang="en-US" dirty="0"/>
          </a:p>
        </p:txBody>
      </p:sp>
      <p:sp>
        <p:nvSpPr>
          <p:cNvPr id="33" name="Arc 32"/>
          <p:cNvSpPr/>
          <p:nvPr/>
        </p:nvSpPr>
        <p:spPr>
          <a:xfrm rot="15935289">
            <a:off x="7117598" y="3764798"/>
            <a:ext cx="838200" cy="838200"/>
          </a:xfrm>
          <a:prstGeom prst="arc">
            <a:avLst>
              <a:gd name="adj1" fmla="val 17275635"/>
              <a:gd name="adj2" fmla="val 20234978"/>
            </a:avLst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34" name="TextBox 33"/>
          <p:cNvSpPr txBox="1">
            <a:spLocks noChangeArrowheads="1"/>
          </p:cNvSpPr>
          <p:nvPr/>
        </p:nvSpPr>
        <p:spPr bwMode="auto">
          <a:xfrm>
            <a:off x="6858000" y="3657600"/>
            <a:ext cx="53340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dirty="0"/>
              <a:t> </a:t>
            </a:r>
            <a:r>
              <a:rPr lang="el-GR" i="1" dirty="0" smtClean="0">
                <a:latin typeface="Times New Roman" pitchFamily="18" charset="0"/>
                <a:cs typeface="Times New Roman" pitchFamily="18" charset="0"/>
              </a:rPr>
              <a:t>θ</a:t>
            </a:r>
            <a:endParaRPr lang="en-US" i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1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1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56" dur="50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5" dur="500"/>
                                        <p:tgtEl>
                                          <p:spTgt spid="1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0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>
                      <p:stCondLst>
                        <p:cond delay="indefinite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6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>
                      <p:stCondLst>
                        <p:cond delay="indefinite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" grpId="0"/>
      <p:bldP spid="97" grpId="0" animBg="1"/>
      <p:bldP spid="99" grpId="0"/>
      <p:bldP spid="104" grpId="0"/>
      <p:bldP spid="108" grpId="0"/>
      <p:bldP spid="141" grpId="0"/>
      <p:bldP spid="142" grpId="0"/>
      <p:bldP spid="143" grpId="0"/>
      <p:bldP spid="158" grpId="0"/>
      <p:bldP spid="159" grpId="0"/>
      <p:bldP spid="160" grpId="0"/>
      <p:bldP spid="24" grpId="0"/>
      <p:bldP spid="25" grpId="0"/>
      <p:bldP spid="26" grpId="0" animBg="1"/>
      <p:bldP spid="27" grpId="0"/>
      <p:bldP spid="30" grpId="0"/>
      <p:bldP spid="31" grpId="0"/>
      <p:bldP spid="32" grpId="0"/>
      <p:bldP spid="3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53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990600"/>
          </a:xfrm>
        </p:spPr>
        <p:txBody>
          <a:bodyPr/>
          <a:lstStyle/>
          <a:p>
            <a:pPr eaLnBrk="1" hangingPunct="1">
              <a:defRPr/>
            </a:pPr>
            <a:r>
              <a:rPr lang="en-US" sz="32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Rubbing Velocity at a Pin Joint</a:t>
            </a:r>
          </a:p>
        </p:txBody>
      </p:sp>
      <p:sp>
        <p:nvSpPr>
          <p:cNvPr id="3" name="Rectangle 2"/>
          <p:cNvSpPr/>
          <p:nvPr/>
        </p:nvSpPr>
        <p:spPr>
          <a:xfrm>
            <a:off x="533400" y="838200"/>
            <a:ext cx="80772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The links in a mechanism are mostly connected by means of pin joints. The rubbing velocity is defined as </a:t>
            </a: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the algebraic sum between the angular velocities of the two links which are connected by pin joints, multiplied by the radius of the pin.</a:t>
            </a:r>
            <a:endParaRPr lang="en-US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533400" y="1752600"/>
            <a:ext cx="79248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Consider two links OA and OB connected by a pin joint at O as shown in Fig</a:t>
            </a:r>
            <a:r>
              <a:rPr lang="en-US" i="1" dirty="0" smtClean="0"/>
              <a:t>.</a:t>
            </a:r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 rot="1969312">
            <a:off x="2541744" y="2841264"/>
            <a:ext cx="2392398" cy="211867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/>
          <p:cNvSpPr/>
          <p:nvPr/>
        </p:nvSpPr>
        <p:spPr>
          <a:xfrm rot="20482458">
            <a:off x="4543183" y="3070583"/>
            <a:ext cx="2392398" cy="211867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/>
          <p:cNvSpPr/>
          <p:nvPr/>
        </p:nvSpPr>
        <p:spPr>
          <a:xfrm>
            <a:off x="4495800" y="3354150"/>
            <a:ext cx="304800" cy="3048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2590800" y="2896950"/>
            <a:ext cx="32573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A</a:t>
            </a:r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4419600" y="3735150"/>
            <a:ext cx="35137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O</a:t>
            </a:r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7010400" y="2896950"/>
            <a:ext cx="32573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B</a:t>
            </a:r>
            <a:endParaRPr lang="en-US" dirty="0"/>
          </a:p>
        </p:txBody>
      </p:sp>
      <p:sp>
        <p:nvSpPr>
          <p:cNvPr id="12" name="Curved Down Arrow 11"/>
          <p:cNvSpPr/>
          <p:nvPr/>
        </p:nvSpPr>
        <p:spPr>
          <a:xfrm rot="16788511">
            <a:off x="3230355" y="2673632"/>
            <a:ext cx="838200" cy="457200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3" name="Curved Up Arrow 12"/>
          <p:cNvSpPr/>
          <p:nvPr/>
        </p:nvSpPr>
        <p:spPr>
          <a:xfrm rot="15651790">
            <a:off x="5696400" y="2789284"/>
            <a:ext cx="762000" cy="457200"/>
          </a:xfrm>
          <a:prstGeom prst="curved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4093114" y="2483684"/>
            <a:ext cx="55816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l-GR" sz="2800" i="1" dirty="0" smtClean="0">
                <a:latin typeface="Times New Roman" pitchFamily="18" charset="0"/>
                <a:cs typeface="Times New Roman" pitchFamily="18" charset="0"/>
              </a:rPr>
              <a:t>ω</a:t>
            </a:r>
            <a:r>
              <a:rPr lang="en-US" sz="2800" i="1" baseline="-25000" dirty="0" smtClean="0">
                <a:latin typeface="Times New Roman" pitchFamily="18" charset="0"/>
                <a:cs typeface="Times New Roman" pitchFamily="18" charset="0"/>
              </a:rPr>
              <a:t>1</a:t>
            </a:r>
            <a:endParaRPr lang="en-US" sz="2800" baseline="-25000" dirty="0"/>
          </a:p>
        </p:txBody>
      </p:sp>
      <p:sp>
        <p:nvSpPr>
          <p:cNvPr id="15" name="Rectangle 14"/>
          <p:cNvSpPr/>
          <p:nvPr/>
        </p:nvSpPr>
        <p:spPr>
          <a:xfrm>
            <a:off x="5257800" y="2439750"/>
            <a:ext cx="55816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l-GR" sz="2800" i="1" dirty="0" smtClean="0">
                <a:latin typeface="Times New Roman" pitchFamily="18" charset="0"/>
                <a:cs typeface="Times New Roman" pitchFamily="18" charset="0"/>
              </a:rPr>
              <a:t>ω</a:t>
            </a:r>
            <a:r>
              <a:rPr lang="en-US" sz="2800" i="1" baseline="-25000" dirty="0" smtClean="0">
                <a:latin typeface="Times New Roman" pitchFamily="18" charset="0"/>
                <a:cs typeface="Times New Roman" pitchFamily="18" charset="0"/>
              </a:rPr>
              <a:t>2</a:t>
            </a:r>
          </a:p>
        </p:txBody>
      </p:sp>
      <p:sp>
        <p:nvSpPr>
          <p:cNvPr id="16" name="Rectangle 15"/>
          <p:cNvSpPr/>
          <p:nvPr/>
        </p:nvSpPr>
        <p:spPr>
          <a:xfrm>
            <a:off x="0" y="3810000"/>
            <a:ext cx="9144000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sz="2400" i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ω</a:t>
            </a:r>
            <a:r>
              <a:rPr lang="en-US" dirty="0" smtClean="0"/>
              <a:t>1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= Angular velocity of the link OA or the angular velocity of the point A with respect to O.</a:t>
            </a:r>
          </a:p>
          <a:p>
            <a:r>
              <a:rPr lang="el-GR" sz="2400" i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ω</a:t>
            </a:r>
            <a:r>
              <a:rPr lang="el-GR" sz="2800" i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smtClean="0"/>
              <a:t>2 =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Angular velocity of the link OB or the angular velocity of the point B with respect to O, and</a:t>
            </a:r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r = Radius of the pin.</a:t>
            </a:r>
          </a:p>
        </p:txBody>
      </p:sp>
      <p:sp>
        <p:nvSpPr>
          <p:cNvPr id="17" name="Rectangle 16"/>
          <p:cNvSpPr/>
          <p:nvPr/>
        </p:nvSpPr>
        <p:spPr>
          <a:xfrm>
            <a:off x="838200" y="5334000"/>
            <a:ext cx="6858000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Rubbing velocity at the pin joint O</a:t>
            </a:r>
          </a:p>
          <a:p>
            <a:r>
              <a:rPr lang="en-US" dirty="0" smtClean="0"/>
              <a:t>= (</a:t>
            </a:r>
            <a:r>
              <a:rPr lang="el-GR" sz="2400" i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ω</a:t>
            </a:r>
            <a:r>
              <a:rPr lang="en-US" baseline="-25000" dirty="0" smtClean="0"/>
              <a:t>1</a:t>
            </a:r>
            <a:r>
              <a:rPr lang="en-US" dirty="0" smtClean="0"/>
              <a:t> – </a:t>
            </a:r>
            <a:r>
              <a:rPr lang="el-GR" sz="2400" i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ω</a:t>
            </a:r>
            <a:r>
              <a:rPr lang="en-US" baseline="-25000" dirty="0" smtClean="0"/>
              <a:t>2</a:t>
            </a:r>
            <a:r>
              <a:rPr lang="en-US" dirty="0" smtClean="0"/>
              <a:t>)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r, if the links move in the same direction</a:t>
            </a:r>
          </a:p>
          <a:p>
            <a:r>
              <a:rPr lang="en-US" dirty="0" smtClean="0"/>
              <a:t>= (</a:t>
            </a:r>
            <a:r>
              <a:rPr lang="el-GR" sz="2400" i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ω</a:t>
            </a:r>
            <a:r>
              <a:rPr lang="en-US" baseline="-25000" dirty="0" smtClean="0"/>
              <a:t>1</a:t>
            </a:r>
            <a:r>
              <a:rPr lang="en-US" dirty="0" smtClean="0"/>
              <a:t> + </a:t>
            </a:r>
            <a:r>
              <a:rPr lang="el-GR" sz="2400" i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ω</a:t>
            </a:r>
            <a:r>
              <a:rPr lang="en-US" baseline="-25000" dirty="0" smtClean="0"/>
              <a:t>2</a:t>
            </a:r>
            <a:r>
              <a:rPr lang="en-US" dirty="0" smtClean="0"/>
              <a:t>)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r, if the links move in the opposite direction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3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 animBg="1"/>
      <p:bldP spid="6" grpId="0" animBg="1"/>
      <p:bldP spid="7" grpId="0" animBg="1"/>
      <p:bldP spid="8" grpId="0"/>
      <p:bldP spid="9" grpId="0"/>
      <p:bldP spid="10" grpId="0"/>
      <p:bldP spid="12" grpId="0" animBg="1"/>
      <p:bldP spid="13" grpId="0" animBg="1"/>
      <p:bldP spid="14" grpId="0"/>
      <p:bldP spid="15" grpId="0"/>
      <p:bldP spid="1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838200"/>
          </a:xfrm>
        </p:spPr>
        <p:txBody>
          <a:bodyPr/>
          <a:lstStyle/>
          <a:p>
            <a:pPr eaLnBrk="1" hangingPunct="1">
              <a:defRPr/>
            </a:pPr>
            <a:r>
              <a:rPr lang="en-US" sz="32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Velocities in Slider Crank Mechanism</a:t>
            </a:r>
          </a:p>
        </p:txBody>
      </p:sp>
      <p:sp>
        <p:nvSpPr>
          <p:cNvPr id="7231" name="Rectangle 3"/>
          <p:cNvSpPr>
            <a:spLocks noChangeArrowheads="1"/>
          </p:cNvSpPr>
          <p:nvPr/>
        </p:nvSpPr>
        <p:spPr bwMode="auto">
          <a:xfrm>
            <a:off x="0" y="77152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eaLnBrk="0" hangingPunct="0"/>
            <a:endParaRPr lang="en-US"/>
          </a:p>
        </p:txBody>
      </p:sp>
      <p:sp>
        <p:nvSpPr>
          <p:cNvPr id="7233" name="Rectangle 6"/>
          <p:cNvSpPr>
            <a:spLocks noChangeArrowheads="1"/>
          </p:cNvSpPr>
          <p:nvPr/>
        </p:nvSpPr>
        <p:spPr bwMode="auto">
          <a:xfrm>
            <a:off x="0" y="101917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eaLnBrk="0" hangingPunct="0"/>
            <a:endParaRPr lang="en-US"/>
          </a:p>
        </p:txBody>
      </p:sp>
      <p:sp>
        <p:nvSpPr>
          <p:cNvPr id="7235" name="Rectangle 9"/>
          <p:cNvSpPr>
            <a:spLocks noChangeArrowheads="1"/>
          </p:cNvSpPr>
          <p:nvPr/>
        </p:nvSpPr>
        <p:spPr bwMode="auto">
          <a:xfrm>
            <a:off x="0" y="8953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eaLnBrk="0" hangingPunct="0"/>
            <a:endParaRPr lang="en-US"/>
          </a:p>
        </p:txBody>
      </p:sp>
      <p:sp>
        <p:nvSpPr>
          <p:cNvPr id="7237" name="Rectangle 12"/>
          <p:cNvSpPr>
            <a:spLocks noChangeArrowheads="1"/>
          </p:cNvSpPr>
          <p:nvPr/>
        </p:nvSpPr>
        <p:spPr bwMode="auto">
          <a:xfrm>
            <a:off x="0" y="9334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eaLnBrk="0" hangingPunct="0"/>
            <a:endParaRPr lang="en-US"/>
          </a:p>
        </p:txBody>
      </p:sp>
      <p:sp>
        <p:nvSpPr>
          <p:cNvPr id="7239" name="Rectangle 15"/>
          <p:cNvSpPr>
            <a:spLocks noChangeArrowheads="1"/>
          </p:cNvSpPr>
          <p:nvPr/>
        </p:nvSpPr>
        <p:spPr bwMode="auto">
          <a:xfrm>
            <a:off x="0" y="9334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eaLnBrk="0" hangingPunct="0"/>
            <a:endParaRPr lang="en-US"/>
          </a:p>
        </p:txBody>
      </p:sp>
      <p:sp>
        <p:nvSpPr>
          <p:cNvPr id="7241" name="Rectangle 18"/>
          <p:cNvSpPr>
            <a:spLocks noChangeArrowheads="1"/>
          </p:cNvSpPr>
          <p:nvPr/>
        </p:nvSpPr>
        <p:spPr bwMode="auto">
          <a:xfrm>
            <a:off x="0" y="92392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eaLnBrk="0" hangingPunct="0"/>
            <a:endParaRPr lang="en-US"/>
          </a:p>
        </p:txBody>
      </p:sp>
      <p:sp>
        <p:nvSpPr>
          <p:cNvPr id="7244" name="Rectangle 21"/>
          <p:cNvSpPr>
            <a:spLocks noChangeArrowheads="1"/>
          </p:cNvSpPr>
          <p:nvPr/>
        </p:nvSpPr>
        <p:spPr bwMode="auto">
          <a:xfrm>
            <a:off x="0" y="8953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eaLnBrk="0" hangingPunct="0"/>
            <a:endParaRPr lang="en-US"/>
          </a:p>
        </p:txBody>
      </p:sp>
      <p:sp>
        <p:nvSpPr>
          <p:cNvPr id="7247" name="Rectangle 24"/>
          <p:cNvSpPr>
            <a:spLocks noChangeArrowheads="1"/>
          </p:cNvSpPr>
          <p:nvPr/>
        </p:nvSpPr>
        <p:spPr bwMode="auto">
          <a:xfrm>
            <a:off x="0" y="90487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eaLnBrk="0" hangingPunct="0"/>
            <a:endParaRPr lang="en-US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5800" y="1371600"/>
            <a:ext cx="3867150" cy="2209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5" name="Oval 84"/>
          <p:cNvSpPr/>
          <p:nvPr/>
        </p:nvSpPr>
        <p:spPr>
          <a:xfrm flipH="1" flipV="1">
            <a:off x="5821363" y="4419600"/>
            <a:ext cx="46037" cy="46038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86" name="TextBox 85"/>
          <p:cNvSpPr txBox="1">
            <a:spLocks noChangeArrowheads="1"/>
          </p:cNvSpPr>
          <p:nvPr/>
        </p:nvSpPr>
        <p:spPr bwMode="auto">
          <a:xfrm>
            <a:off x="5638800" y="4572000"/>
            <a:ext cx="3048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dirty="0"/>
              <a:t>o</a:t>
            </a:r>
          </a:p>
        </p:txBody>
      </p:sp>
      <p:cxnSp>
        <p:nvCxnSpPr>
          <p:cNvPr id="90" name="Straight Arrow Connector 89"/>
          <p:cNvCxnSpPr/>
          <p:nvPr/>
        </p:nvCxnSpPr>
        <p:spPr>
          <a:xfrm flipV="1">
            <a:off x="5867400" y="3200400"/>
            <a:ext cx="1600200" cy="1219200"/>
          </a:xfrm>
          <a:prstGeom prst="straightConnector1">
            <a:avLst/>
          </a:prstGeom>
          <a:ln w="19050">
            <a:solidFill>
              <a:srgbClr val="00B0F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9" name="TextBox 98"/>
          <p:cNvSpPr txBox="1">
            <a:spLocks noChangeArrowheads="1"/>
          </p:cNvSpPr>
          <p:nvPr/>
        </p:nvSpPr>
        <p:spPr bwMode="auto">
          <a:xfrm>
            <a:off x="7239000" y="2743200"/>
            <a:ext cx="3048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dirty="0" smtClean="0"/>
              <a:t>b</a:t>
            </a:r>
            <a:endParaRPr lang="en-US" dirty="0"/>
          </a:p>
        </p:txBody>
      </p:sp>
      <p:sp>
        <p:nvSpPr>
          <p:cNvPr id="100" name="Rectangle 99"/>
          <p:cNvSpPr/>
          <p:nvPr/>
        </p:nvSpPr>
        <p:spPr>
          <a:xfrm>
            <a:off x="5943600" y="3352800"/>
            <a:ext cx="98296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V</a:t>
            </a:r>
            <a:r>
              <a:rPr lang="en-US" i="1" baseline="-25000" dirty="0" smtClean="0">
                <a:latin typeface="Times New Roman" pitchFamily="18" charset="0"/>
                <a:cs typeface="Times New Roman" pitchFamily="18" charset="0"/>
              </a:rPr>
              <a:t>B </a:t>
            </a: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el-GR" i="1" dirty="0" smtClean="0">
                <a:latin typeface="Times New Roman" pitchFamily="18" charset="0"/>
                <a:cs typeface="Times New Roman" pitchFamily="18" charset="0"/>
              </a:rPr>
              <a:t>ω </a:t>
            </a: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r</a:t>
            </a:r>
            <a:endParaRPr lang="en-US" dirty="0"/>
          </a:p>
        </p:txBody>
      </p:sp>
      <p:cxnSp>
        <p:nvCxnSpPr>
          <p:cNvPr id="101" name="Straight Arrow Connector 100"/>
          <p:cNvCxnSpPr/>
          <p:nvPr/>
        </p:nvCxnSpPr>
        <p:spPr>
          <a:xfrm>
            <a:off x="7467600" y="3200400"/>
            <a:ext cx="381000" cy="1219200"/>
          </a:xfrm>
          <a:prstGeom prst="straightConnector1">
            <a:avLst/>
          </a:prstGeom>
          <a:ln w="19050">
            <a:solidFill>
              <a:srgbClr val="00B0F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0" name="Straight Arrow Connector 109"/>
          <p:cNvCxnSpPr/>
          <p:nvPr/>
        </p:nvCxnSpPr>
        <p:spPr>
          <a:xfrm>
            <a:off x="5867400" y="4419600"/>
            <a:ext cx="1981200" cy="0"/>
          </a:xfrm>
          <a:prstGeom prst="straightConnector1">
            <a:avLst/>
          </a:prstGeom>
          <a:ln w="19050">
            <a:solidFill>
              <a:srgbClr val="00B0F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6" name="TextBox 115"/>
          <p:cNvSpPr txBox="1">
            <a:spLocks noChangeArrowheads="1"/>
          </p:cNvSpPr>
          <p:nvPr/>
        </p:nvSpPr>
        <p:spPr bwMode="auto">
          <a:xfrm>
            <a:off x="7543800" y="4572000"/>
            <a:ext cx="3048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dirty="0" smtClean="0"/>
              <a:t>a</a:t>
            </a:r>
            <a:endParaRPr lang="en-US" dirty="0"/>
          </a:p>
        </p:txBody>
      </p:sp>
      <p:sp>
        <p:nvSpPr>
          <p:cNvPr id="117" name="Rectangle 116"/>
          <p:cNvSpPr/>
          <p:nvPr/>
        </p:nvSpPr>
        <p:spPr>
          <a:xfrm>
            <a:off x="6324600" y="4495800"/>
            <a:ext cx="40318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V</a:t>
            </a:r>
            <a:r>
              <a:rPr lang="en-US" i="1" baseline="-25000" dirty="0" smtClean="0">
                <a:latin typeface="Times New Roman" pitchFamily="18" charset="0"/>
                <a:cs typeface="Times New Roman" pitchFamily="18" charset="0"/>
              </a:rPr>
              <a:t>A</a:t>
            </a:r>
            <a:endParaRPr lang="en-US" dirty="0"/>
          </a:p>
        </p:txBody>
      </p:sp>
      <p:sp>
        <p:nvSpPr>
          <p:cNvPr id="118" name="Rectangle 117"/>
          <p:cNvSpPr/>
          <p:nvPr/>
        </p:nvSpPr>
        <p:spPr>
          <a:xfrm>
            <a:off x="7848600" y="3505200"/>
            <a:ext cx="49776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V</a:t>
            </a:r>
            <a:r>
              <a:rPr lang="en-US" i="1" baseline="-25000" dirty="0" smtClean="0">
                <a:latin typeface="Times New Roman" pitchFamily="18" charset="0"/>
                <a:cs typeface="Times New Roman" pitchFamily="18" charset="0"/>
              </a:rPr>
              <a:t>AB</a:t>
            </a:r>
            <a:endParaRPr lang="en-US" dirty="0"/>
          </a:p>
        </p:txBody>
      </p:sp>
      <p:sp>
        <p:nvSpPr>
          <p:cNvPr id="119" name="Rectangle 118"/>
          <p:cNvSpPr/>
          <p:nvPr/>
        </p:nvSpPr>
        <p:spPr>
          <a:xfrm>
            <a:off x="4114800" y="5334000"/>
            <a:ext cx="250632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V</a:t>
            </a:r>
            <a:r>
              <a:rPr lang="en-US" i="1" baseline="-25000" dirty="0" smtClean="0">
                <a:latin typeface="Times New Roman" pitchFamily="18" charset="0"/>
                <a:cs typeface="Times New Roman" pitchFamily="18" charset="0"/>
              </a:rPr>
              <a:t>AB</a:t>
            </a: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 / V</a:t>
            </a:r>
            <a:r>
              <a:rPr lang="en-US" i="1" baseline="-25000" dirty="0" smtClean="0">
                <a:latin typeface="Times New Roman" pitchFamily="18" charset="0"/>
                <a:cs typeface="Times New Roman" pitchFamily="18" charset="0"/>
              </a:rPr>
              <a:t>BE </a:t>
            </a: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i="1" dirty="0" err="1" smtClean="0">
                <a:latin typeface="Times New Roman" pitchFamily="18" charset="0"/>
                <a:cs typeface="Times New Roman" pitchFamily="18" charset="0"/>
              </a:rPr>
              <a:t>ab</a:t>
            </a: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/be=AB/BE</a:t>
            </a:r>
            <a:endParaRPr lang="en-US" dirty="0"/>
          </a:p>
        </p:txBody>
      </p:sp>
      <p:sp>
        <p:nvSpPr>
          <p:cNvPr id="120" name="Rectangle 119"/>
          <p:cNvSpPr/>
          <p:nvPr/>
        </p:nvSpPr>
        <p:spPr>
          <a:xfrm>
            <a:off x="4419600" y="5791200"/>
            <a:ext cx="162897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be=</a:t>
            </a:r>
            <a:r>
              <a:rPr lang="en-US" i="1" dirty="0" err="1" smtClean="0">
                <a:latin typeface="Times New Roman" pitchFamily="18" charset="0"/>
                <a:cs typeface="Times New Roman" pitchFamily="18" charset="0"/>
              </a:rPr>
              <a:t>ab</a:t>
            </a: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 (BE/AB)</a:t>
            </a:r>
            <a:endParaRPr lang="en-US" dirty="0"/>
          </a:p>
        </p:txBody>
      </p:sp>
      <p:sp>
        <p:nvSpPr>
          <p:cNvPr id="122" name="Oval 121"/>
          <p:cNvSpPr/>
          <p:nvPr/>
        </p:nvSpPr>
        <p:spPr>
          <a:xfrm flipH="1" flipV="1">
            <a:off x="7573963" y="3581400"/>
            <a:ext cx="46037" cy="46038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23" name="TextBox 122"/>
          <p:cNvSpPr txBox="1">
            <a:spLocks noChangeArrowheads="1"/>
          </p:cNvSpPr>
          <p:nvPr/>
        </p:nvSpPr>
        <p:spPr bwMode="auto">
          <a:xfrm>
            <a:off x="7620000" y="3276600"/>
            <a:ext cx="3048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dirty="0" smtClean="0"/>
              <a:t>e</a:t>
            </a:r>
            <a:endParaRPr lang="en-US" dirty="0"/>
          </a:p>
        </p:txBody>
      </p:sp>
      <p:cxnSp>
        <p:nvCxnSpPr>
          <p:cNvPr id="124" name="Straight Arrow Connector 123"/>
          <p:cNvCxnSpPr>
            <a:stCxn id="85" idx="2"/>
            <a:endCxn id="122" idx="7"/>
          </p:cNvCxnSpPr>
          <p:nvPr/>
        </p:nvCxnSpPr>
        <p:spPr>
          <a:xfrm flipV="1">
            <a:off x="5867400" y="3620696"/>
            <a:ext cx="1713305" cy="821923"/>
          </a:xfrm>
          <a:prstGeom prst="straightConnector1">
            <a:avLst/>
          </a:prstGeom>
          <a:ln w="19050">
            <a:solidFill>
              <a:srgbClr val="FF99F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7" name="Rectangle 126"/>
          <p:cNvSpPr/>
          <p:nvPr/>
        </p:nvSpPr>
        <p:spPr>
          <a:xfrm>
            <a:off x="7010400" y="3886200"/>
            <a:ext cx="42030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V</a:t>
            </a:r>
            <a:r>
              <a:rPr lang="en-US" i="1" baseline="-25000" dirty="0" smtClean="0">
                <a:latin typeface="Times New Roman" pitchFamily="18" charset="0"/>
                <a:cs typeface="Times New Roman" pitchFamily="18" charset="0"/>
              </a:rPr>
              <a:t>E</a:t>
            </a:r>
            <a:endParaRPr lang="en-US" dirty="0"/>
          </a:p>
        </p:txBody>
      </p:sp>
      <p:sp>
        <p:nvSpPr>
          <p:cNvPr id="28" name="Rectangle 27"/>
          <p:cNvSpPr/>
          <p:nvPr/>
        </p:nvSpPr>
        <p:spPr>
          <a:xfrm>
            <a:off x="3657600" y="6248400"/>
            <a:ext cx="232018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l-GR" i="1" dirty="0" smtClean="0">
                <a:latin typeface="Times New Roman" pitchFamily="18" charset="0"/>
                <a:cs typeface="Times New Roman" pitchFamily="18" charset="0"/>
              </a:rPr>
              <a:t>ω</a:t>
            </a:r>
            <a:r>
              <a:rPr lang="en-US" i="1" baseline="-25000" dirty="0" smtClean="0">
                <a:latin typeface="Times New Roman" pitchFamily="18" charset="0"/>
                <a:cs typeface="Times New Roman" pitchFamily="18" charset="0"/>
              </a:rPr>
              <a:t>AB</a:t>
            </a: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=V</a:t>
            </a:r>
            <a:r>
              <a:rPr lang="el-GR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i="1" baseline="-25000" dirty="0" smtClean="0">
                <a:latin typeface="Times New Roman" pitchFamily="18" charset="0"/>
                <a:cs typeface="Times New Roman" pitchFamily="18" charset="0"/>
              </a:rPr>
              <a:t>AB</a:t>
            </a: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 /AB =</a:t>
            </a:r>
            <a:r>
              <a:rPr lang="en-US" i="1" dirty="0" err="1" smtClean="0">
                <a:latin typeface="Times New Roman" pitchFamily="18" charset="0"/>
                <a:cs typeface="Times New Roman" pitchFamily="18" charset="0"/>
              </a:rPr>
              <a:t>ab</a:t>
            </a: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/ AB</a:t>
            </a:r>
            <a:endParaRPr lang="en-US" dirty="0"/>
          </a:p>
        </p:txBody>
      </p:sp>
      <p:sp>
        <p:nvSpPr>
          <p:cNvPr id="29" name="TextBox 79"/>
          <p:cNvSpPr txBox="1"/>
          <p:nvPr/>
        </p:nvSpPr>
        <p:spPr>
          <a:xfrm>
            <a:off x="0" y="0"/>
            <a:ext cx="167640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r>
              <a:rPr lang="en-US" sz="1000" dirty="0" smtClean="0">
                <a:latin typeface="Times New Roman" pitchFamily="18" charset="0"/>
                <a:cs typeface="Times New Roman" pitchFamily="18" charset="0"/>
              </a:rPr>
              <a:t>Prepared by Prof. D.B.Patel</a:t>
            </a:r>
          </a:p>
          <a:p>
            <a:r>
              <a:rPr lang="en-US" sz="1000" dirty="0" smtClean="0">
                <a:latin typeface="Times New Roman" pitchFamily="18" charset="0"/>
                <a:cs typeface="Times New Roman" pitchFamily="18" charset="0"/>
              </a:rPr>
              <a:t>Mechanical Engg. Dept</a:t>
            </a:r>
          </a:p>
          <a:p>
            <a:r>
              <a:rPr lang="en-US" sz="1000" dirty="0" smtClean="0">
                <a:latin typeface="Times New Roman" pitchFamily="18" charset="0"/>
                <a:cs typeface="Times New Roman" pitchFamily="18" charset="0"/>
              </a:rPr>
              <a:t>LE. College, Morbi</a:t>
            </a:r>
            <a:endParaRPr lang="en-US" sz="1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1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1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0" dur="5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0" dur="500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5" dur="500"/>
                                        <p:tgtEl>
                                          <p:spTgt spid="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0" dur="500"/>
                                        <p:tgtEl>
                                          <p:spTgt spid="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5" grpId="0" animBg="1"/>
      <p:bldP spid="86" grpId="0"/>
      <p:bldP spid="99" grpId="0"/>
      <p:bldP spid="100" grpId="0"/>
      <p:bldP spid="116" grpId="0"/>
      <p:bldP spid="117" grpId="0"/>
      <p:bldP spid="118" grpId="0"/>
      <p:bldP spid="119" grpId="0"/>
      <p:bldP spid="120" grpId="0"/>
      <p:bldP spid="122" grpId="0" animBg="1"/>
      <p:bldP spid="123" grpId="0"/>
      <p:bldP spid="127" grpId="0"/>
      <p:bldP spid="28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838200"/>
          </a:xfrm>
        </p:spPr>
        <p:txBody>
          <a:bodyPr/>
          <a:lstStyle/>
          <a:p>
            <a:pPr eaLnBrk="1" hangingPunct="1">
              <a:defRPr/>
            </a:pPr>
            <a:r>
              <a:rPr lang="en-US" sz="320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Velocities in four bar chain Mechanism</a:t>
            </a:r>
            <a:endParaRPr lang="en-US" sz="3200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231" name="Rectangle 3"/>
          <p:cNvSpPr>
            <a:spLocks noChangeArrowheads="1"/>
          </p:cNvSpPr>
          <p:nvPr/>
        </p:nvSpPr>
        <p:spPr bwMode="auto">
          <a:xfrm>
            <a:off x="0" y="77152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eaLnBrk="0" hangingPunct="0"/>
            <a:endParaRPr lang="en-US"/>
          </a:p>
        </p:txBody>
      </p:sp>
      <p:sp>
        <p:nvSpPr>
          <p:cNvPr id="7233" name="Rectangle 6"/>
          <p:cNvSpPr>
            <a:spLocks noChangeArrowheads="1"/>
          </p:cNvSpPr>
          <p:nvPr/>
        </p:nvSpPr>
        <p:spPr bwMode="auto">
          <a:xfrm>
            <a:off x="0" y="101917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eaLnBrk="0" hangingPunct="0"/>
            <a:endParaRPr lang="en-US"/>
          </a:p>
        </p:txBody>
      </p:sp>
      <p:sp>
        <p:nvSpPr>
          <p:cNvPr id="7235" name="Rectangle 9"/>
          <p:cNvSpPr>
            <a:spLocks noChangeArrowheads="1"/>
          </p:cNvSpPr>
          <p:nvPr/>
        </p:nvSpPr>
        <p:spPr bwMode="auto">
          <a:xfrm>
            <a:off x="0" y="8953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eaLnBrk="0" hangingPunct="0"/>
            <a:endParaRPr lang="en-US"/>
          </a:p>
        </p:txBody>
      </p:sp>
      <p:sp>
        <p:nvSpPr>
          <p:cNvPr id="7237" name="Rectangle 12"/>
          <p:cNvSpPr>
            <a:spLocks noChangeArrowheads="1"/>
          </p:cNvSpPr>
          <p:nvPr/>
        </p:nvSpPr>
        <p:spPr bwMode="auto">
          <a:xfrm>
            <a:off x="0" y="9334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eaLnBrk="0" hangingPunct="0"/>
            <a:endParaRPr lang="en-US"/>
          </a:p>
        </p:txBody>
      </p:sp>
      <p:sp>
        <p:nvSpPr>
          <p:cNvPr id="7239" name="Rectangle 15"/>
          <p:cNvSpPr>
            <a:spLocks noChangeArrowheads="1"/>
          </p:cNvSpPr>
          <p:nvPr/>
        </p:nvSpPr>
        <p:spPr bwMode="auto">
          <a:xfrm>
            <a:off x="0" y="9334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eaLnBrk="0" hangingPunct="0"/>
            <a:endParaRPr lang="en-US"/>
          </a:p>
        </p:txBody>
      </p:sp>
      <p:sp>
        <p:nvSpPr>
          <p:cNvPr id="7241" name="Rectangle 18"/>
          <p:cNvSpPr>
            <a:spLocks noChangeArrowheads="1"/>
          </p:cNvSpPr>
          <p:nvPr/>
        </p:nvSpPr>
        <p:spPr bwMode="auto">
          <a:xfrm>
            <a:off x="0" y="92392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eaLnBrk="0" hangingPunct="0"/>
            <a:endParaRPr lang="en-US"/>
          </a:p>
        </p:txBody>
      </p:sp>
      <p:sp>
        <p:nvSpPr>
          <p:cNvPr id="7244" name="Rectangle 21"/>
          <p:cNvSpPr>
            <a:spLocks noChangeArrowheads="1"/>
          </p:cNvSpPr>
          <p:nvPr/>
        </p:nvSpPr>
        <p:spPr bwMode="auto">
          <a:xfrm>
            <a:off x="0" y="8953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eaLnBrk="0" hangingPunct="0"/>
            <a:endParaRPr lang="en-US"/>
          </a:p>
        </p:txBody>
      </p:sp>
      <p:sp>
        <p:nvSpPr>
          <p:cNvPr id="7247" name="Rectangle 24"/>
          <p:cNvSpPr>
            <a:spLocks noChangeArrowheads="1"/>
          </p:cNvSpPr>
          <p:nvPr/>
        </p:nvSpPr>
        <p:spPr bwMode="auto">
          <a:xfrm>
            <a:off x="0" y="90487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eaLnBrk="0" hangingPunct="0"/>
            <a:endParaRPr lang="en-US"/>
          </a:p>
        </p:txBody>
      </p:sp>
      <p:sp>
        <p:nvSpPr>
          <p:cNvPr id="85" name="Oval 84"/>
          <p:cNvSpPr/>
          <p:nvPr/>
        </p:nvSpPr>
        <p:spPr>
          <a:xfrm flipH="1" flipV="1">
            <a:off x="5715000" y="3810000"/>
            <a:ext cx="46037" cy="46038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86" name="TextBox 85"/>
          <p:cNvSpPr txBox="1">
            <a:spLocks noChangeArrowheads="1"/>
          </p:cNvSpPr>
          <p:nvPr/>
        </p:nvSpPr>
        <p:spPr bwMode="auto">
          <a:xfrm>
            <a:off x="5334000" y="3505200"/>
            <a:ext cx="3048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dirty="0" smtClean="0"/>
              <a:t>a</a:t>
            </a:r>
            <a:endParaRPr lang="en-US" dirty="0"/>
          </a:p>
        </p:txBody>
      </p:sp>
      <p:cxnSp>
        <p:nvCxnSpPr>
          <p:cNvPr id="90" name="Straight Arrow Connector 89"/>
          <p:cNvCxnSpPr/>
          <p:nvPr/>
        </p:nvCxnSpPr>
        <p:spPr>
          <a:xfrm>
            <a:off x="5715000" y="3810000"/>
            <a:ext cx="2209800" cy="1371600"/>
          </a:xfrm>
          <a:prstGeom prst="straightConnector1">
            <a:avLst/>
          </a:prstGeom>
          <a:ln w="19050">
            <a:solidFill>
              <a:srgbClr val="00B0F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9" name="TextBox 98"/>
          <p:cNvSpPr txBox="1">
            <a:spLocks noChangeArrowheads="1"/>
          </p:cNvSpPr>
          <p:nvPr/>
        </p:nvSpPr>
        <p:spPr bwMode="auto">
          <a:xfrm>
            <a:off x="8001000" y="5105400"/>
            <a:ext cx="3048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dirty="0" smtClean="0"/>
              <a:t>b</a:t>
            </a:r>
            <a:endParaRPr lang="en-US" dirty="0"/>
          </a:p>
        </p:txBody>
      </p:sp>
      <p:sp>
        <p:nvSpPr>
          <p:cNvPr id="100" name="Rectangle 99"/>
          <p:cNvSpPr/>
          <p:nvPr/>
        </p:nvSpPr>
        <p:spPr>
          <a:xfrm>
            <a:off x="5943600" y="4572000"/>
            <a:ext cx="106041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V</a:t>
            </a:r>
            <a:r>
              <a:rPr lang="en-US" i="1" baseline="-25000" dirty="0" smtClean="0">
                <a:latin typeface="Times New Roman" pitchFamily="18" charset="0"/>
                <a:cs typeface="Times New Roman" pitchFamily="18" charset="0"/>
              </a:rPr>
              <a:t>AB </a:t>
            </a: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el-GR" i="1" dirty="0" smtClean="0">
                <a:latin typeface="Times New Roman" pitchFamily="18" charset="0"/>
                <a:cs typeface="Times New Roman" pitchFamily="18" charset="0"/>
              </a:rPr>
              <a:t>ω </a:t>
            </a: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r</a:t>
            </a:r>
            <a:endParaRPr lang="en-US" dirty="0"/>
          </a:p>
        </p:txBody>
      </p:sp>
      <p:cxnSp>
        <p:nvCxnSpPr>
          <p:cNvPr id="101" name="Straight Arrow Connector 100"/>
          <p:cNvCxnSpPr/>
          <p:nvPr/>
        </p:nvCxnSpPr>
        <p:spPr>
          <a:xfrm flipH="1" flipV="1">
            <a:off x="7543800" y="4114800"/>
            <a:ext cx="381000" cy="1066800"/>
          </a:xfrm>
          <a:prstGeom prst="straightConnector1">
            <a:avLst/>
          </a:prstGeom>
          <a:ln w="19050">
            <a:solidFill>
              <a:srgbClr val="00B0F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0" name="Straight Arrow Connector 109"/>
          <p:cNvCxnSpPr/>
          <p:nvPr/>
        </p:nvCxnSpPr>
        <p:spPr>
          <a:xfrm>
            <a:off x="5715000" y="3810000"/>
            <a:ext cx="1828800" cy="304800"/>
          </a:xfrm>
          <a:prstGeom prst="straightConnector1">
            <a:avLst/>
          </a:prstGeom>
          <a:ln w="19050">
            <a:solidFill>
              <a:srgbClr val="00B0F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6" name="TextBox 115"/>
          <p:cNvSpPr txBox="1">
            <a:spLocks noChangeArrowheads="1"/>
          </p:cNvSpPr>
          <p:nvPr/>
        </p:nvSpPr>
        <p:spPr bwMode="auto">
          <a:xfrm>
            <a:off x="7543800" y="3733800"/>
            <a:ext cx="3048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dirty="0" smtClean="0"/>
              <a:t>c</a:t>
            </a:r>
            <a:endParaRPr lang="en-US" dirty="0"/>
          </a:p>
        </p:txBody>
      </p:sp>
      <p:sp>
        <p:nvSpPr>
          <p:cNvPr id="117" name="Rectangle 116"/>
          <p:cNvSpPr/>
          <p:nvPr/>
        </p:nvSpPr>
        <p:spPr>
          <a:xfrm>
            <a:off x="7924800" y="4343400"/>
            <a:ext cx="53893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V</a:t>
            </a:r>
            <a:r>
              <a:rPr lang="en-US" i="1" baseline="-25000" dirty="0" smtClean="0">
                <a:latin typeface="Times New Roman" pitchFamily="18" charset="0"/>
                <a:cs typeface="Times New Roman" pitchFamily="18" charset="0"/>
              </a:rPr>
              <a:t>CB</a:t>
            </a:r>
            <a:endParaRPr lang="en-US" dirty="0"/>
          </a:p>
        </p:txBody>
      </p:sp>
      <p:sp>
        <p:nvSpPr>
          <p:cNvPr id="127" name="Rectangle 126"/>
          <p:cNvSpPr/>
          <p:nvPr/>
        </p:nvSpPr>
        <p:spPr>
          <a:xfrm>
            <a:off x="6324600" y="3429000"/>
            <a:ext cx="123835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V</a:t>
            </a:r>
            <a:r>
              <a:rPr lang="en-US" i="1" baseline="-25000" dirty="0" smtClean="0">
                <a:latin typeface="Times New Roman" pitchFamily="18" charset="0"/>
                <a:cs typeface="Times New Roman" pitchFamily="18" charset="0"/>
              </a:rPr>
              <a:t>AC   </a:t>
            </a: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or V</a:t>
            </a:r>
            <a:r>
              <a:rPr lang="en-US" i="1" baseline="-25000" dirty="0" smtClean="0">
                <a:latin typeface="Times New Roman" pitchFamily="18" charset="0"/>
                <a:cs typeface="Times New Roman" pitchFamily="18" charset="0"/>
              </a:rPr>
              <a:t>DC</a:t>
            </a:r>
            <a:endParaRPr lang="en-US" dirty="0"/>
          </a:p>
        </p:txBody>
      </p:sp>
      <p:sp>
        <p:nvSpPr>
          <p:cNvPr id="29" name="Rectangle 28"/>
          <p:cNvSpPr/>
          <p:nvPr/>
        </p:nvSpPr>
        <p:spPr>
          <a:xfrm>
            <a:off x="304800" y="762000"/>
            <a:ext cx="83058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In a four bar chain ABCD, AD is fixed and is 150 mm long. The crank AB is 40 mm long and rotates at 120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r.p.m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 clockwise, while the link CD = 80 mm oscillates about D. BC and AD are of equal length. Find the angular velocity of link CD when angle BAD = 60°.</a:t>
            </a:r>
          </a:p>
        </p:txBody>
      </p:sp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8600" y="2609850"/>
            <a:ext cx="4067175" cy="2571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8" name="TextBox 37"/>
          <p:cNvSpPr txBox="1">
            <a:spLocks noChangeArrowheads="1"/>
          </p:cNvSpPr>
          <p:nvPr/>
        </p:nvSpPr>
        <p:spPr bwMode="auto">
          <a:xfrm>
            <a:off x="5105400" y="3505200"/>
            <a:ext cx="3048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dirty="0" smtClean="0"/>
              <a:t>d</a:t>
            </a:r>
            <a:endParaRPr lang="en-US" dirty="0"/>
          </a:p>
        </p:txBody>
      </p:sp>
      <p:sp>
        <p:nvSpPr>
          <p:cNvPr id="24" name="TextBox 79"/>
          <p:cNvSpPr txBox="1"/>
          <p:nvPr/>
        </p:nvSpPr>
        <p:spPr>
          <a:xfrm>
            <a:off x="0" y="6304002"/>
            <a:ext cx="167640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r>
              <a:rPr lang="en-US" sz="1000" dirty="0" smtClean="0">
                <a:latin typeface="Times New Roman" pitchFamily="18" charset="0"/>
                <a:cs typeface="Times New Roman" pitchFamily="18" charset="0"/>
              </a:rPr>
              <a:t>Prepared by Prof. D.B.Patel</a:t>
            </a:r>
          </a:p>
          <a:p>
            <a:r>
              <a:rPr lang="en-US" sz="1000" dirty="0" smtClean="0">
                <a:latin typeface="Times New Roman" pitchFamily="18" charset="0"/>
                <a:cs typeface="Times New Roman" pitchFamily="18" charset="0"/>
              </a:rPr>
              <a:t>Mechanical Engg. Dept</a:t>
            </a:r>
          </a:p>
          <a:p>
            <a:r>
              <a:rPr lang="en-US" sz="1000" dirty="0" smtClean="0">
                <a:latin typeface="Times New Roman" pitchFamily="18" charset="0"/>
                <a:cs typeface="Times New Roman" pitchFamily="18" charset="0"/>
              </a:rPr>
              <a:t>LE. College, Morbi</a:t>
            </a:r>
            <a:endParaRPr lang="en-US" sz="1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" name="Rectangle 24"/>
          <p:cNvSpPr/>
          <p:nvPr/>
        </p:nvSpPr>
        <p:spPr>
          <a:xfrm>
            <a:off x="4267200" y="1752600"/>
            <a:ext cx="43434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>
                <a:latin typeface="Times New Roman" pitchFamily="18" charset="0"/>
                <a:cs typeface="Times New Roman" pitchFamily="18" charset="0"/>
                <a:sym typeface="Symbol"/>
              </a:rPr>
              <a:t>N</a:t>
            </a:r>
            <a:r>
              <a:rPr lang="en-US" baseline="-25000" dirty="0" smtClean="0">
                <a:latin typeface="Times New Roman" pitchFamily="18" charset="0"/>
                <a:cs typeface="Times New Roman" pitchFamily="18" charset="0"/>
                <a:sym typeface="Symbol"/>
              </a:rPr>
              <a:t>BA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  <a:sym typeface="Symbol"/>
              </a:rPr>
              <a:t>=  120   rpm</a:t>
            </a:r>
            <a:endParaRPr lang="en-US" i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l-GR" i="1" dirty="0" smtClean="0">
                <a:latin typeface="Times New Roman" pitchFamily="18" charset="0"/>
                <a:cs typeface="Times New Roman" pitchFamily="18" charset="0"/>
              </a:rPr>
              <a:t>ω</a:t>
            </a:r>
            <a:r>
              <a:rPr lang="en-US" i="1" baseline="-25000" dirty="0" smtClean="0">
                <a:latin typeface="Times New Roman" pitchFamily="18" charset="0"/>
                <a:cs typeface="Times New Roman" pitchFamily="18" charset="0"/>
              </a:rPr>
              <a:t>BA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=2</a:t>
            </a:r>
            <a:r>
              <a:rPr lang="en-US" dirty="0" smtClean="0">
                <a:latin typeface="Times New Roman" pitchFamily="18" charset="0"/>
                <a:cs typeface="Times New Roman" pitchFamily="18" charset="0"/>
                <a:sym typeface="Symbol"/>
              </a:rPr>
              <a:t> N/60 =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dirty="0" smtClean="0">
                <a:latin typeface="Times New Roman" pitchFamily="18" charset="0"/>
                <a:cs typeface="Times New Roman" pitchFamily="18" charset="0"/>
                <a:sym typeface="Symbol"/>
              </a:rPr>
              <a:t> 120/60 =12.57 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  <a:sym typeface="Symbol"/>
              </a:rPr>
              <a:t>rad</a:t>
            </a:r>
            <a:r>
              <a:rPr lang="en-US" dirty="0" smtClean="0">
                <a:latin typeface="Times New Roman" pitchFamily="18" charset="0"/>
                <a:cs typeface="Times New Roman" pitchFamily="18" charset="0"/>
                <a:sym typeface="Symbol"/>
              </a:rPr>
              <a:t>/sec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" name="Rectangle 25"/>
          <p:cNvSpPr/>
          <p:nvPr/>
        </p:nvSpPr>
        <p:spPr>
          <a:xfrm>
            <a:off x="4343400" y="2438400"/>
            <a:ext cx="461376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v</a:t>
            </a:r>
            <a:r>
              <a:rPr lang="en-US" baseline="-25000" dirty="0" err="1" smtClean="0">
                <a:latin typeface="Times New Roman" pitchFamily="18" charset="0"/>
                <a:cs typeface="Times New Roman" pitchFamily="18" charset="0"/>
              </a:rPr>
              <a:t>BA</a:t>
            </a:r>
            <a:r>
              <a:rPr lang="en-US" baseline="-25000" dirty="0" smtClean="0"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=  </a:t>
            </a:r>
            <a:r>
              <a:rPr lang="el-GR" i="1" dirty="0" smtClean="0">
                <a:latin typeface="Times New Roman" pitchFamily="18" charset="0"/>
                <a:cs typeface="Times New Roman" pitchFamily="18" charset="0"/>
              </a:rPr>
              <a:t>ω</a:t>
            </a:r>
            <a:r>
              <a:rPr lang="en-US" i="1" baseline="-25000" dirty="0" smtClean="0">
                <a:latin typeface="Times New Roman" pitchFamily="18" charset="0"/>
                <a:cs typeface="Times New Roman" pitchFamily="18" charset="0"/>
              </a:rPr>
              <a:t>BA</a:t>
            </a: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 ×AB = 12.57 × 0.04 = 0.5028 m/s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 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2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7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1" dur="5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5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1" dur="500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6" grpId="0"/>
      <p:bldP spid="99" grpId="0"/>
      <p:bldP spid="100" grpId="0"/>
      <p:bldP spid="116" grpId="0"/>
      <p:bldP spid="117" grpId="0"/>
      <p:bldP spid="127" grpId="0"/>
      <p:bldP spid="29" grpId="0"/>
      <p:bldP spid="38" grpId="0"/>
      <p:bldP spid="25" grpId="0"/>
      <p:bldP spid="26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7652521</TotalTime>
  <Words>960</Words>
  <Application>Microsoft Office PowerPoint</Application>
  <PresentationFormat>On-screen Show (4:3)</PresentationFormat>
  <Paragraphs>119</Paragraphs>
  <Slides>10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1" baseType="lpstr">
      <vt:lpstr>Office Theme</vt:lpstr>
      <vt:lpstr>Slide 1</vt:lpstr>
      <vt:lpstr>Relative Velocity of Two Bodies Moving in Straight Lines</vt:lpstr>
      <vt:lpstr>Relative Velocity of Two Bodies Moving in Straight Lines</vt:lpstr>
      <vt:lpstr>Motion of a Link</vt:lpstr>
      <vt:lpstr>Motion of a Link</vt:lpstr>
      <vt:lpstr>Slide 6</vt:lpstr>
      <vt:lpstr>Rubbing Velocity at a Pin Joint</vt:lpstr>
      <vt:lpstr>Velocities in Slider Crank Mechanism</vt:lpstr>
      <vt:lpstr>Velocities in four bar chain Mechanism</vt:lpstr>
      <vt:lpstr>Slide 10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MECHANICAL</dc:creator>
  <cp:lastModifiedBy>acer</cp:lastModifiedBy>
  <cp:revision>635</cp:revision>
  <dcterms:created xsi:type="dcterms:W3CDTF">2006-08-16T00:00:00Z</dcterms:created>
  <dcterms:modified xsi:type="dcterms:W3CDTF">2020-10-15T10:18:20Z</dcterms:modified>
  <cp:contentStatus>Final</cp:contentStatus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MarkAsFinal">
    <vt:bool>true</vt:bool>
  </property>
</Properties>
</file>