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1" r:id="rId9"/>
    <p:sldId id="269" r:id="rId10"/>
    <p:sldId id="265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32" autoAdjust="0"/>
    <p:restoredTop sz="90681" autoAdjust="0"/>
  </p:normalViewPr>
  <p:slideViewPr>
    <p:cSldViewPr>
      <p:cViewPr>
        <p:scale>
          <a:sx n="66" d="100"/>
          <a:sy n="66" d="100"/>
        </p:scale>
        <p:origin x="-1662" y="36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1423-5068-4E3A-8AC5-7BD0EE77B000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4D03-2F04-4A8E-BC45-82FD79289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3C162-C26C-4093-9CEB-6CB275D5CB71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97718-7017-4EF9-8E30-D78B90FBD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8836C-A9C2-4207-8CDC-DF6453E92C51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EF5F6-7ACE-47CA-A050-68378631A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95902-EFD7-4C91-BF3B-E09BF8CD1218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7F1F9-DB25-4424-8C41-F656EACA3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3A4A9-4A24-425A-8A27-DEAA80A57079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5A62-FF89-456D-9D45-16AD89BDD8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EC011-1F48-4143-B2E4-3102C873D5B7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141F3-F543-4E8E-9C89-078CBB482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C15FE-C0A8-4224-8FE4-9A8F9BD24825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455FD-D351-475F-8046-58917917F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5D977-E70D-43BA-9FE5-033FE14F88CF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83C08-BBF2-4D69-8367-FDA6A229E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4BA60-DCEC-4F26-9D20-42B308CB8FB3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59E8-0C8D-4D9F-9C66-72AA04B54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EDB67-DD04-4FAA-8F8B-F694507106D0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48516-DA1F-40F1-8ACB-3F783DDAE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5B7E3-AF42-4D0C-9254-F798B24B511B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2B959-7867-41D2-A53C-FB253571AB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B61F82-EC76-4314-8DC3-F8D16B0DEEBE}" type="datetimeFigureOut">
              <a:rPr lang="en-US"/>
              <a:pPr>
                <a:defRPr/>
              </a:pPr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B58C1F-6F02-4A0A-9C1F-A403E525DA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 Black" pitchFamily="34" charset="0"/>
              </a:rPr>
              <a:t>KINEMATICS OF MACHINES (KOM)</a:t>
            </a:r>
            <a:r>
              <a:rPr lang="en-US" sz="280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sz="2800">
                <a:solidFill>
                  <a:schemeClr val="folHlink"/>
                </a:solidFill>
                <a:latin typeface="Arial Black" pitchFamily="34" charset="0"/>
              </a:rPr>
            </a:br>
            <a:endParaRPr lang="en-US" sz="2800">
              <a:latin typeface="Calibri" pitchFamily="34" charset="0"/>
            </a:endParaRPr>
          </a:p>
        </p:txBody>
      </p:sp>
      <p:pic>
        <p:nvPicPr>
          <p:cNvPr id="2051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403475"/>
          </a:xfrm>
          <a:prstGeom prst="rect">
            <a:avLst/>
          </a:prstGeom>
          <a:extLst/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3200" u="none" dirty="0" smtClean="0">
                <a:latin typeface="Arial Black" pitchFamily="34" charset="0"/>
              </a:rPr>
              <a:t>L. E. College, Morbi-2</a:t>
            </a:r>
          </a:p>
          <a:p>
            <a:pPr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Industrial Engineering Department</a:t>
            </a:r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ar-SA" sz="1800" b="1" i="1" u="none" dirty="0" smtClean="0">
              <a:latin typeface="Arial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800" b="1" i="1" u="none" dirty="0" smtClean="0">
                <a:latin typeface="Arial" charset="0"/>
              </a:rPr>
              <a:t>Chapter-02–Velocity and Acceleration Analysis of Mechanisms: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800" b="1" i="1" u="none" dirty="0" smtClean="0">
                <a:latin typeface="Arial" charset="0"/>
              </a:rPr>
              <a:t> </a:t>
            </a:r>
            <a:endParaRPr lang="en-US" sz="1800" dirty="0" smtClean="0"/>
          </a:p>
          <a:p>
            <a:pPr marL="274320" indent="-274320" rtl="1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81400" y="5257800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B.Patel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Morbi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divyesh21dragon@gmail.com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8426" y="2967335"/>
            <a:ext cx="36471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Relative Velocity of Two Bodies</a:t>
            </a:r>
            <a:b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Moving in Straight Lines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219200" y="3352800"/>
            <a:ext cx="1981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828800" y="28194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295400" y="4038600"/>
            <a:ext cx="1371600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62000" y="12954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Consider two bodies A and B moving along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parallel lines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same direction with absolute velocities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such that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&gt; 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as shown in Fig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relative velocity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A with respect to B,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1828800" y="35814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62000" y="2286000"/>
            <a:ext cx="449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Vector difference of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and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                     = 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-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5943600" y="3352800"/>
            <a:ext cx="19812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5943600" y="3352800"/>
            <a:ext cx="1371600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7315200" y="35052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924800" y="35052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943600" y="25908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7315200" y="28956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7924800" y="25146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5943600" y="2667000"/>
            <a:ext cx="19812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6934200" y="2286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5943600" y="3048000"/>
            <a:ext cx="1371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553200" y="2667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5486400" y="31242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7010400" y="3048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7924800" y="30480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7315200" y="3733800"/>
            <a:ext cx="609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7391400" y="3352800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7315200" y="4038600"/>
            <a:ext cx="6096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7391400" y="3657600"/>
            <a:ext cx="533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endParaRPr lang="en-US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914400" y="46482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relative velocity of A with respect to B (i.e. V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may be written in the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vector form as follows :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066800" y="5867400"/>
            <a:ext cx="693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Similarly, the relative velocity of B with respect to A,</a:t>
            </a:r>
          </a:p>
        </p:txBody>
      </p:sp>
      <p:pic>
        <p:nvPicPr>
          <p:cNvPr id="3106" name="Picture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5257800"/>
            <a:ext cx="15811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6296025"/>
            <a:ext cx="15525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2" grpId="0"/>
      <p:bldP spid="56" grpId="0"/>
      <p:bldP spid="69" grpId="0"/>
      <p:bldP spid="72" grpId="0"/>
      <p:bldP spid="73" grpId="0"/>
      <p:bldP spid="74" grpId="0"/>
      <p:bldP spid="75" grpId="0"/>
      <p:bldP spid="79" grpId="0"/>
      <p:bldP spid="81" grpId="0"/>
      <p:bldP spid="84" grpId="0"/>
      <p:bldP spid="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Relative Velocity of Two Bodies</a:t>
            </a:r>
            <a:b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Moving in Straight Lines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1219200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Now consider the body B moving in an inclined direction as shown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 (a).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relative velocity of A with respect to B may be obtained by the law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parallelogram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velocities or triangle law of velocities. Take any fixed point o and draw vector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to represent V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magnitude and direction to some suitable scale. Similarly, draw vector ob to represent V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magnitude and direction to the same scale. Then vector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represents the relative velocity of A with respect to B as shown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 (b).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the similar  way as discussed above, the relative velocity of A with respect to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relative velocity of A with respect to B,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r="49337"/>
          <a:stretch>
            <a:fillRect/>
          </a:stretch>
        </p:blipFill>
        <p:spPr bwMode="auto">
          <a:xfrm>
            <a:off x="1295400" y="3733800"/>
            <a:ext cx="3276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/>
          <a:srcRect l="49485"/>
          <a:stretch>
            <a:fillRect/>
          </a:stretch>
        </p:blipFill>
        <p:spPr bwMode="auto">
          <a:xfrm>
            <a:off x="4648200" y="3733800"/>
            <a:ext cx="326707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10325"/>
            <a:ext cx="45720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038850"/>
            <a:ext cx="45720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Motion of a Link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1219200"/>
            <a:ext cx="838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Consider two points A and B on a rigid link AB, as shown in Fig.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a). Let one of the extremities (B) of the link move relative to A, in a clockwise direction. Since the distance from A to B remains the same, therefore there can be no relative motion between A and B, along the line AB. It is thus obvious, that the relative motion of B with respect to A must be perpendicular to AB.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54864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Velocity of any point on a link with respect to another point on the same link is always perpendicular to the line joining these points on the configuration (or space) diagram.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590800"/>
            <a:ext cx="15430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352800"/>
            <a:ext cx="18097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Motion of a Link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7200" y="12192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relative velocity of B with respect to A (i.e.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is represented by the vector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is perpendicular to the line AB as shown in Fig.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4600" y="2819400"/>
            <a:ext cx="662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 know that the velocity of the point B with respect to 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AB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……..(1)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15430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514600" y="4038600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Similarly, the velocity of any point C on AB with respect to 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AC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……(2)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5103674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From equation (1) and  (2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AB/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ω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AC     →   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 AB/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AC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5562600"/>
            <a:ext cx="2057400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79"/>
          <p:cNvSpPr txBox="1"/>
          <p:nvPr/>
        </p:nvSpPr>
        <p:spPr>
          <a:xfrm>
            <a:off x="746760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Velocity of a Point on a Link by Relative Velocity 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Method</a:t>
            </a:r>
            <a:endParaRPr lang="en-US" sz="3200" dirty="0">
              <a:solidFill>
                <a:srgbClr val="7030A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168" name="Picture 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05000"/>
            <a:ext cx="28426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" name="TextBox 6"/>
          <p:cNvSpPr txBox="1">
            <a:spLocks noChangeArrowheads="1"/>
          </p:cNvSpPr>
          <p:nvPr/>
        </p:nvSpPr>
        <p:spPr bwMode="auto">
          <a:xfrm>
            <a:off x="7620000" y="44958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7" name="Oval 96"/>
          <p:cNvSpPr/>
          <p:nvPr/>
        </p:nvSpPr>
        <p:spPr>
          <a:xfrm flipH="1" flipV="1">
            <a:off x="5821363" y="44196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8" name="Straight Arrow Connector 97"/>
          <p:cNvCxnSpPr/>
          <p:nvPr/>
        </p:nvCxnSpPr>
        <p:spPr>
          <a:xfrm>
            <a:off x="5867400" y="4419600"/>
            <a:ext cx="2005012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5638800" y="45720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103" name="Straight Arrow Connector 102"/>
          <p:cNvCxnSpPr/>
          <p:nvPr/>
        </p:nvCxnSpPr>
        <p:spPr>
          <a:xfrm flipH="1" flipV="1">
            <a:off x="4876800" y="3048000"/>
            <a:ext cx="2971800" cy="1371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4724400" y="2590800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</a:t>
            </a:r>
            <a:endParaRPr lang="en-US" baseline="-25000" dirty="0"/>
          </a:p>
        </p:txBody>
      </p:sp>
      <p:sp>
        <p:nvSpPr>
          <p:cNvPr id="107" name="Arc 106"/>
          <p:cNvSpPr/>
          <p:nvPr/>
        </p:nvSpPr>
        <p:spPr>
          <a:xfrm rot="5929580">
            <a:off x="5164744" y="2531456"/>
            <a:ext cx="838200" cy="838200"/>
          </a:xfrm>
          <a:prstGeom prst="arc">
            <a:avLst>
              <a:gd name="adj1" fmla="val 17289264"/>
              <a:gd name="adj2" fmla="val 21090172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5715000" y="3135312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ϕ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0" name="Straight Arrow Connector 109"/>
          <p:cNvCxnSpPr/>
          <p:nvPr/>
        </p:nvCxnSpPr>
        <p:spPr>
          <a:xfrm flipH="1" flipV="1">
            <a:off x="4876800" y="3048000"/>
            <a:ext cx="990600" cy="13716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 140"/>
          <p:cNvSpPr/>
          <p:nvPr/>
        </p:nvSpPr>
        <p:spPr>
          <a:xfrm>
            <a:off x="6477000" y="4572000"/>
            <a:ext cx="4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/>
          </a:p>
        </p:txBody>
      </p:sp>
      <p:sp>
        <p:nvSpPr>
          <p:cNvPr id="142" name="Rectangle 141"/>
          <p:cNvSpPr/>
          <p:nvPr/>
        </p:nvSpPr>
        <p:spPr>
          <a:xfrm>
            <a:off x="6172200" y="3200400"/>
            <a:ext cx="497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dirty="0"/>
          </a:p>
        </p:txBody>
      </p:sp>
      <p:sp>
        <p:nvSpPr>
          <p:cNvPr id="143" name="Rectangle 142"/>
          <p:cNvSpPr/>
          <p:nvPr/>
        </p:nvSpPr>
        <p:spPr>
          <a:xfrm>
            <a:off x="4724400" y="373380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/>
          </a:p>
        </p:txBody>
      </p:sp>
      <p:cxnSp>
        <p:nvCxnSpPr>
          <p:cNvPr id="145" name="Straight Arrow Connector 144"/>
          <p:cNvCxnSpPr/>
          <p:nvPr/>
        </p:nvCxnSpPr>
        <p:spPr>
          <a:xfrm flipH="1" flipV="1">
            <a:off x="6858000" y="3200400"/>
            <a:ext cx="990600" cy="1219200"/>
          </a:xfrm>
          <a:prstGeom prst="straightConnector1">
            <a:avLst/>
          </a:prstGeom>
          <a:ln>
            <a:solidFill>
              <a:srgbClr val="FF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>
            <a:off x="4876800" y="3048000"/>
            <a:ext cx="1981200" cy="152400"/>
          </a:xfrm>
          <a:prstGeom prst="straightConnector1">
            <a:avLst/>
          </a:prstGeom>
          <a:ln>
            <a:solidFill>
              <a:srgbClr val="FF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6"/>
          <p:cNvSpPr txBox="1">
            <a:spLocks noChangeArrowheads="1"/>
          </p:cNvSpPr>
          <p:nvPr/>
        </p:nvSpPr>
        <p:spPr bwMode="auto">
          <a:xfrm>
            <a:off x="7010400" y="28194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59" name="Rectangle 158"/>
          <p:cNvSpPr/>
          <p:nvPr/>
        </p:nvSpPr>
        <p:spPr>
          <a:xfrm>
            <a:off x="5867400" y="26670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BD</a:t>
            </a:r>
            <a:endParaRPr lang="en-US" dirty="0"/>
          </a:p>
        </p:txBody>
      </p:sp>
      <p:sp>
        <p:nvSpPr>
          <p:cNvPr id="160" name="Rectangle 159"/>
          <p:cNvSpPr/>
          <p:nvPr/>
        </p:nvSpPr>
        <p:spPr>
          <a:xfrm>
            <a:off x="7391400" y="3352800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AD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5867400" y="3200400"/>
            <a:ext cx="990600" cy="1219200"/>
          </a:xfrm>
          <a:prstGeom prst="straightConnector1">
            <a:avLst/>
          </a:prstGeom>
          <a:ln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43400" y="5105400"/>
            <a:ext cx="2502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/ac=AB/AC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419600" y="5562600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ac=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(AC/AB)</a:t>
            </a:r>
            <a:endParaRPr lang="en-US" dirty="0"/>
          </a:p>
        </p:txBody>
      </p:sp>
      <p:sp>
        <p:nvSpPr>
          <p:cNvPr id="26" name="Oval 25"/>
          <p:cNvSpPr/>
          <p:nvPr/>
        </p:nvSpPr>
        <p:spPr>
          <a:xfrm flipH="1" flipV="1">
            <a:off x="5867400" y="35052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5486400" y="34290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97" idx="3"/>
          </p:cNvCxnSpPr>
          <p:nvPr/>
        </p:nvCxnSpPr>
        <p:spPr>
          <a:xfrm flipV="1">
            <a:off x="5860658" y="3505200"/>
            <a:ext cx="6742" cy="921142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791200" y="365760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658278" y="3429000"/>
            <a:ext cx="436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4495800" y="6107668"/>
            <a:ext cx="2320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/AB 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 AB</a:t>
            </a:r>
            <a:endParaRPr lang="en-US" dirty="0"/>
          </a:p>
        </p:txBody>
      </p:sp>
      <p:sp>
        <p:nvSpPr>
          <p:cNvPr id="33" name="Arc 32"/>
          <p:cNvSpPr/>
          <p:nvPr/>
        </p:nvSpPr>
        <p:spPr>
          <a:xfrm rot="15935289">
            <a:off x="7117598" y="3764798"/>
            <a:ext cx="838200" cy="838200"/>
          </a:xfrm>
          <a:prstGeom prst="arc">
            <a:avLst>
              <a:gd name="adj1" fmla="val 17275635"/>
              <a:gd name="adj2" fmla="val 202349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858000" y="3657600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θ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7" grpId="0" animBg="1"/>
      <p:bldP spid="99" grpId="0"/>
      <p:bldP spid="104" grpId="0"/>
      <p:bldP spid="108" grpId="0"/>
      <p:bldP spid="141" grpId="0"/>
      <p:bldP spid="142" grpId="0"/>
      <p:bldP spid="143" grpId="0"/>
      <p:bldP spid="158" grpId="0"/>
      <p:bldP spid="159" grpId="0"/>
      <p:bldP spid="160" grpId="0"/>
      <p:bldP spid="24" grpId="0"/>
      <p:bldP spid="25" grpId="0"/>
      <p:bldP spid="26" grpId="0" animBg="1"/>
      <p:bldP spid="27" grpId="0"/>
      <p:bldP spid="30" grpId="0"/>
      <p:bldP spid="31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Rubbing Velocity at a Pin Joint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8382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links in a mechanism are mostly connected by means of pin joints. The rubbing velocity is defined as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the algebraic sum between the angular velocities of the two links which are connected by pin joints, multiplied by the radius of the pin.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7526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Consider two links OA and OB connected by a pin joint at O as shown in Fig</a:t>
            </a:r>
            <a:r>
              <a:rPr lang="en-US" i="1" dirty="0" smtClean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rot="1969312">
            <a:off x="2541744" y="2841264"/>
            <a:ext cx="2392398" cy="21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20482458">
            <a:off x="4543183" y="3070583"/>
            <a:ext cx="2392398" cy="2118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35415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90800" y="2896950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19600" y="373515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010400" y="2896950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/>
          </a:p>
        </p:txBody>
      </p:sp>
      <p:sp>
        <p:nvSpPr>
          <p:cNvPr id="12" name="Curved Down Arrow 11"/>
          <p:cNvSpPr/>
          <p:nvPr/>
        </p:nvSpPr>
        <p:spPr>
          <a:xfrm rot="16788511">
            <a:off x="3230355" y="2673632"/>
            <a:ext cx="838200" cy="4572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Up Arrow 12"/>
          <p:cNvSpPr/>
          <p:nvPr/>
        </p:nvSpPr>
        <p:spPr>
          <a:xfrm rot="15651790">
            <a:off x="5696400" y="2789284"/>
            <a:ext cx="762000" cy="4572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93114" y="2483684"/>
            <a:ext cx="558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aseline="-25000" dirty="0"/>
          </a:p>
        </p:txBody>
      </p:sp>
      <p:sp>
        <p:nvSpPr>
          <p:cNvPr id="15" name="Rectangle 14"/>
          <p:cNvSpPr/>
          <p:nvPr/>
        </p:nvSpPr>
        <p:spPr>
          <a:xfrm>
            <a:off x="5257800" y="2439750"/>
            <a:ext cx="5581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381000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dirty="0" smtClean="0"/>
              <a:t>1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Angular velocity of the link OA or the angular velocity of the point A with respect to O.</a:t>
            </a:r>
          </a:p>
          <a:p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l-GR" sz="28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2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Angular velocity of the link OB or the angular velocity of the point B with respect to O, and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 = Radius of the pin.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8200" y="5334000"/>
            <a:ext cx="685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Rubbing velocity at the pin joint O</a:t>
            </a:r>
          </a:p>
          <a:p>
            <a:r>
              <a:rPr lang="en-US" dirty="0" smtClean="0"/>
              <a:t>= (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1</a:t>
            </a:r>
            <a:r>
              <a:rPr lang="en-US" dirty="0" smtClean="0"/>
              <a:t> – 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2</a:t>
            </a:r>
            <a:r>
              <a:rPr lang="en-US" dirty="0" smtClean="0"/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r, if the links move in the same direction</a:t>
            </a:r>
          </a:p>
          <a:p>
            <a:r>
              <a:rPr lang="en-US" dirty="0" smtClean="0"/>
              <a:t>= (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1</a:t>
            </a:r>
            <a:r>
              <a:rPr lang="en-US" dirty="0" smtClean="0"/>
              <a:t> + </a:t>
            </a:r>
            <a:r>
              <a:rPr lang="el-GR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baseline="-25000" dirty="0" smtClean="0"/>
              <a:t>2</a:t>
            </a:r>
            <a:r>
              <a:rPr lang="en-US" dirty="0" smtClean="0"/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r, if the links move in the opposite 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Velocities in Slider Crank Mechanism</a:t>
            </a:r>
          </a:p>
        </p:txBody>
      </p:sp>
      <p:sp>
        <p:nvSpPr>
          <p:cNvPr id="7231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3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5" name="Rectangle 9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7" name="Rectangle 12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9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1" name="Rectangle 18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4" name="Rectangle 2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7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38671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Oval 84"/>
          <p:cNvSpPr/>
          <p:nvPr/>
        </p:nvSpPr>
        <p:spPr>
          <a:xfrm flipH="1" flipV="1">
            <a:off x="5821363" y="44196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5638800" y="45720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90" name="Straight Arrow Connector 89"/>
          <p:cNvCxnSpPr/>
          <p:nvPr/>
        </p:nvCxnSpPr>
        <p:spPr>
          <a:xfrm flipV="1">
            <a:off x="5867400" y="3200400"/>
            <a:ext cx="1600200" cy="12192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7239000" y="27432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0" name="Rectangle 99"/>
          <p:cNvSpPr/>
          <p:nvPr/>
        </p:nvSpPr>
        <p:spPr>
          <a:xfrm>
            <a:off x="5943600" y="3352800"/>
            <a:ext cx="982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/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7467600" y="3200400"/>
            <a:ext cx="381000" cy="12192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5867400" y="4419600"/>
            <a:ext cx="1981200" cy="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7543800" y="45720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17" name="Rectangle 116"/>
          <p:cNvSpPr/>
          <p:nvPr/>
        </p:nvSpPr>
        <p:spPr>
          <a:xfrm>
            <a:off x="6324600" y="4495800"/>
            <a:ext cx="403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/>
          </a:p>
        </p:txBody>
      </p:sp>
      <p:sp>
        <p:nvSpPr>
          <p:cNvPr id="118" name="Rectangle 117"/>
          <p:cNvSpPr/>
          <p:nvPr/>
        </p:nvSpPr>
        <p:spPr>
          <a:xfrm>
            <a:off x="7848600" y="3505200"/>
            <a:ext cx="497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4114800" y="5334000"/>
            <a:ext cx="2506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/be=AB/BE</a:t>
            </a:r>
            <a:endParaRPr lang="en-US" dirty="0"/>
          </a:p>
        </p:txBody>
      </p:sp>
      <p:sp>
        <p:nvSpPr>
          <p:cNvPr id="120" name="Rectangle 119"/>
          <p:cNvSpPr/>
          <p:nvPr/>
        </p:nvSpPr>
        <p:spPr>
          <a:xfrm>
            <a:off x="4419600" y="5791200"/>
            <a:ext cx="1628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be=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(BE/AB)</a:t>
            </a:r>
            <a:endParaRPr lang="en-US" dirty="0"/>
          </a:p>
        </p:txBody>
      </p:sp>
      <p:sp>
        <p:nvSpPr>
          <p:cNvPr id="122" name="Oval 121"/>
          <p:cNvSpPr/>
          <p:nvPr/>
        </p:nvSpPr>
        <p:spPr>
          <a:xfrm flipH="1" flipV="1">
            <a:off x="7573963" y="35814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3" name="TextBox 122"/>
          <p:cNvSpPr txBox="1">
            <a:spLocks noChangeArrowheads="1"/>
          </p:cNvSpPr>
          <p:nvPr/>
        </p:nvSpPr>
        <p:spPr bwMode="auto">
          <a:xfrm>
            <a:off x="7620000" y="32766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124" name="Straight Arrow Connector 123"/>
          <p:cNvCxnSpPr>
            <a:stCxn id="85" idx="2"/>
            <a:endCxn id="122" idx="7"/>
          </p:cNvCxnSpPr>
          <p:nvPr/>
        </p:nvCxnSpPr>
        <p:spPr>
          <a:xfrm flipV="1">
            <a:off x="5867400" y="3620696"/>
            <a:ext cx="1713305" cy="821923"/>
          </a:xfrm>
          <a:prstGeom prst="straightConnector1">
            <a:avLst/>
          </a:prstGeom>
          <a:ln w="19050">
            <a:solidFill>
              <a:srgbClr val="FF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7010400" y="388620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657600" y="6248400"/>
            <a:ext cx="2320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/AB 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/ AB</a:t>
            </a:r>
            <a:endParaRPr lang="en-US" dirty="0"/>
          </a:p>
        </p:txBody>
      </p:sp>
      <p:sp>
        <p:nvSpPr>
          <p:cNvPr id="29" name="TextBox 79"/>
          <p:cNvSpPr txBox="1"/>
          <p:nvPr/>
        </p:nvSpPr>
        <p:spPr>
          <a:xfrm>
            <a:off x="0" y="0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/>
      <p:bldP spid="99" grpId="0"/>
      <p:bldP spid="100" grpId="0"/>
      <p:bldP spid="116" grpId="0"/>
      <p:bldP spid="117" grpId="0"/>
      <p:bldP spid="118" grpId="0"/>
      <p:bldP spid="119" grpId="0"/>
      <p:bldP spid="120" grpId="0"/>
      <p:bldP spid="122" grpId="0" animBg="1"/>
      <p:bldP spid="123" grpId="0"/>
      <p:bldP spid="1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Velocities in four bar chain Mechanism</a:t>
            </a:r>
            <a:endParaRPr lang="en-US" sz="3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31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3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5" name="Rectangle 9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7" name="Rectangle 12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39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1" name="Rectangle 18"/>
          <p:cNvSpPr>
            <a:spLocks noChangeArrowheads="1"/>
          </p:cNvSpPr>
          <p:nvPr/>
        </p:nvSpPr>
        <p:spPr bwMode="auto">
          <a:xfrm>
            <a:off x="0" y="923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4" name="Rectangle 21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7247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85" name="Oval 84"/>
          <p:cNvSpPr/>
          <p:nvPr/>
        </p:nvSpPr>
        <p:spPr>
          <a:xfrm flipH="1" flipV="1">
            <a:off x="5715000" y="3810000"/>
            <a:ext cx="46037" cy="460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5334000" y="35052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90" name="Straight Arrow Connector 89"/>
          <p:cNvCxnSpPr/>
          <p:nvPr/>
        </p:nvCxnSpPr>
        <p:spPr>
          <a:xfrm>
            <a:off x="5715000" y="3810000"/>
            <a:ext cx="2209800" cy="13716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>
            <a:spLocks noChangeArrowheads="1"/>
          </p:cNvSpPr>
          <p:nvPr/>
        </p:nvSpPr>
        <p:spPr bwMode="auto">
          <a:xfrm>
            <a:off x="8001000" y="51054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0" name="Rectangle 99"/>
          <p:cNvSpPr/>
          <p:nvPr/>
        </p:nvSpPr>
        <p:spPr>
          <a:xfrm>
            <a:off x="5943600" y="4572000"/>
            <a:ext cx="1060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en-US" dirty="0"/>
          </a:p>
        </p:txBody>
      </p:sp>
      <p:cxnSp>
        <p:nvCxnSpPr>
          <p:cNvPr id="101" name="Straight Arrow Connector 100"/>
          <p:cNvCxnSpPr/>
          <p:nvPr/>
        </p:nvCxnSpPr>
        <p:spPr>
          <a:xfrm flipH="1" flipV="1">
            <a:off x="7543800" y="4114800"/>
            <a:ext cx="381000" cy="10668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5715000" y="3810000"/>
            <a:ext cx="1828800" cy="3048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>
            <a:spLocks noChangeArrowheads="1"/>
          </p:cNvSpPr>
          <p:nvPr/>
        </p:nvSpPr>
        <p:spPr bwMode="auto">
          <a:xfrm>
            <a:off x="7543800" y="37338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17" name="Rectangle 116"/>
          <p:cNvSpPr/>
          <p:nvPr/>
        </p:nvSpPr>
        <p:spPr>
          <a:xfrm>
            <a:off x="7924800" y="4343400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CB</a:t>
            </a:r>
            <a:endParaRPr lang="en-US" dirty="0"/>
          </a:p>
        </p:txBody>
      </p:sp>
      <p:sp>
        <p:nvSpPr>
          <p:cNvPr id="127" name="Rectangle 126"/>
          <p:cNvSpPr/>
          <p:nvPr/>
        </p:nvSpPr>
        <p:spPr>
          <a:xfrm>
            <a:off x="6324600" y="3429000"/>
            <a:ext cx="1238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AC  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or 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DC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04800" y="7620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 a four bar chain ABCD, AD is fixed and is 150 mm long. The crank AB is 40 mm long and rotates at 120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clockwise, while the link CD = 80 mm oscillates about D. BC and AD are of equal length. Find the angular velocity of link CD when angle BAD = 60°.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09850"/>
            <a:ext cx="40671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105400" y="3505200"/>
            <a:ext cx="304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24" name="TextBox 79"/>
          <p:cNvSpPr txBox="1"/>
          <p:nvPr/>
        </p:nvSpPr>
        <p:spPr>
          <a:xfrm>
            <a:off x="0" y="6304002"/>
            <a:ext cx="1676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LE. College, Morbi</a:t>
            </a:r>
            <a:endParaRPr lang="en-US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67200" y="1752600"/>
            <a:ext cx="434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N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=  120   rpm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 N/60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 120/60 =12.57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rad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/>
              </a:rPr>
              <a:t>/sec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343400" y="2438400"/>
            <a:ext cx="4613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aseline="-25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×AB = 12.57 × 0.04 = 0.5028 m/s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99" grpId="0"/>
      <p:bldP spid="100" grpId="0"/>
      <p:bldP spid="116" grpId="0"/>
      <p:bldP spid="117" grpId="0"/>
      <p:bldP spid="127" grpId="0"/>
      <p:bldP spid="29" grpId="0"/>
      <p:bldP spid="38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7652521</TotalTime>
  <Words>959</Words>
  <Application>Microsoft Office PowerPoint</Application>
  <PresentationFormat>On-screen Show (4:3)</PresentationFormat>
  <Paragraphs>119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Relative Velocity of Two Bodies Moving in Straight Lines</vt:lpstr>
      <vt:lpstr>Relative Velocity of Two Bodies Moving in Straight Lines</vt:lpstr>
      <vt:lpstr>Motion of a Link</vt:lpstr>
      <vt:lpstr>Motion of a Link</vt:lpstr>
      <vt:lpstr>Slide 6</vt:lpstr>
      <vt:lpstr>Rubbing Velocity at a Pin Joint</vt:lpstr>
      <vt:lpstr>Velocities in Slider Crank Mechanism</vt:lpstr>
      <vt:lpstr>Velocities in four bar chain Mechanism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MECHANICAL</dc:creator>
  <cp:lastModifiedBy>acer</cp:lastModifiedBy>
  <cp:revision>636</cp:revision>
  <dcterms:created xsi:type="dcterms:W3CDTF">2006-08-16T00:00:00Z</dcterms:created>
  <dcterms:modified xsi:type="dcterms:W3CDTF">2021-09-15T11:04:56Z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