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4" r:id="rId3"/>
    <p:sldId id="275" r:id="rId4"/>
    <p:sldId id="276" r:id="rId5"/>
    <p:sldId id="277" r:id="rId6"/>
    <p:sldId id="278" r:id="rId7"/>
    <p:sldId id="279" r:id="rId8"/>
    <p:sldId id="280" r:id="rId9"/>
    <p:sldId id="281" r:id="rId10"/>
    <p:sldId id="282" r:id="rId11"/>
    <p:sldId id="284" r:id="rId12"/>
    <p:sldId id="285" r:id="rId13"/>
    <p:sldId id="265"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FF99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17" autoAdjust="0"/>
    <p:restoredTop sz="90681" autoAdjust="0"/>
  </p:normalViewPr>
  <p:slideViewPr>
    <p:cSldViewPr>
      <p:cViewPr>
        <p:scale>
          <a:sx n="50" d="100"/>
          <a:sy n="50" d="100"/>
        </p:scale>
        <p:origin x="-2088" y="-354"/>
      </p:cViewPr>
      <p:guideLst>
        <p:guide orient="horz" pos="2160"/>
        <p:guide pos="2880"/>
      </p:guideLst>
    </p:cSldViewPr>
  </p:slideViewPr>
  <p:notesTextViewPr>
    <p:cViewPr>
      <p:scale>
        <a:sx n="75" d="100"/>
        <a:sy n="75"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6A341423-5068-4E3A-8AC5-7BD0EE77B000}" type="datetimeFigureOut">
              <a:rPr lang="en-US"/>
              <a:pPr>
                <a:defRPr/>
              </a:pPr>
              <a:t>10/4/2021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2164D03-2F04-4A8E-BC45-82FD79289947}"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263C162-C26C-4093-9CEB-6CB275D5CB71}" type="datetimeFigureOut">
              <a:rPr lang="en-US"/>
              <a:pPr>
                <a:defRPr/>
              </a:pPr>
              <a:t>10/4/2021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BD97718-7017-4EF9-8E30-D78B90FBD8A3}"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918836C-A9C2-4207-8CDC-DF6453E92C51}" type="datetimeFigureOut">
              <a:rPr lang="en-US"/>
              <a:pPr>
                <a:defRPr/>
              </a:pPr>
              <a:t>10/4/2021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43EF5F6-7ACE-47CA-A050-68378631AB5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EE95902-EFD7-4C91-BF3B-E09BF8CD1218}" type="datetimeFigureOut">
              <a:rPr lang="en-US"/>
              <a:pPr>
                <a:defRPr/>
              </a:pPr>
              <a:t>10/4/2021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057F1F9-DB25-4424-8C41-F656EACA3A36}"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353A4A9-4A24-425A-8A27-DEAA80A57079}" type="datetimeFigureOut">
              <a:rPr lang="en-US"/>
              <a:pPr>
                <a:defRPr/>
              </a:pPr>
              <a:t>10/4/2021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7C25A62-FF89-456D-9D45-16AD89BDD82C}"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39EC011-1F48-4143-B2E4-3102C873D5B7}" type="datetimeFigureOut">
              <a:rPr lang="en-US"/>
              <a:pPr>
                <a:defRPr/>
              </a:pPr>
              <a:t>10/4/2021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EDC141F3-F543-4E8E-9C89-078CBB4822A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32C15FE-C0A8-4224-8FE4-9A8F9BD24825}" type="datetimeFigureOut">
              <a:rPr lang="en-US"/>
              <a:pPr>
                <a:defRPr/>
              </a:pPr>
              <a:t>10/4/2021</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716455FD-D351-475F-8046-58917917F52E}"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435D977-E70D-43BA-9FE5-033FE14F88CF}" type="datetimeFigureOut">
              <a:rPr lang="en-US"/>
              <a:pPr>
                <a:defRPr/>
              </a:pPr>
              <a:t>10/4/2021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A6A83C08-BBF2-4D69-8367-FDA6A229EAC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004BA60-DCEC-4F26-9D20-42B308CB8FB3}" type="datetimeFigureOut">
              <a:rPr lang="en-US"/>
              <a:pPr>
                <a:defRPr/>
              </a:pPr>
              <a:t>10/4/2021</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2F4859E8-0C8D-4D9F-9C66-72AA04B5483C}"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4CEDB67-DD04-4FAA-8F8B-F694507106D0}" type="datetimeFigureOut">
              <a:rPr lang="en-US"/>
              <a:pPr>
                <a:defRPr/>
              </a:pPr>
              <a:t>10/4/2021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D948516-DA1F-40F1-8ACB-3F783DDAE926}"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845B7E3-AF42-4D0C-9254-F798B24B511B}" type="datetimeFigureOut">
              <a:rPr lang="en-US"/>
              <a:pPr>
                <a:defRPr/>
              </a:pPr>
              <a:t>10/4/2021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E7E2B959-7867-41D2-A53C-FB253571AB75}"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EB61F82-EC76-4314-8DC3-F8D16B0DEEBE}" type="datetimeFigureOut">
              <a:rPr lang="en-US"/>
              <a:pPr>
                <a:defRPr/>
              </a:pPr>
              <a:t>10/4/2021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AB58C1F-6F02-4A0A-9C1F-A403E525DAC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txBox="1">
            <a:spLocks/>
          </p:cNvSpPr>
          <p:nvPr/>
        </p:nvSpPr>
        <p:spPr bwMode="auto">
          <a:xfrm>
            <a:off x="914400" y="274638"/>
            <a:ext cx="7772400" cy="1143000"/>
          </a:xfrm>
          <a:prstGeom prst="rect">
            <a:avLst/>
          </a:prstGeom>
          <a:noFill/>
          <a:ln w="9525">
            <a:noFill/>
            <a:miter lim="800000"/>
            <a:headEnd/>
            <a:tailEnd/>
          </a:ln>
        </p:spPr>
        <p:txBody>
          <a:bodyPr anchor="ctr"/>
          <a:lstStyle/>
          <a:p>
            <a:pPr algn="ctr"/>
            <a:r>
              <a:rPr lang="en-US" sz="2800" dirty="0">
                <a:solidFill>
                  <a:srgbClr val="FF0000"/>
                </a:solidFill>
                <a:latin typeface="Arial Black" pitchFamily="34" charset="0"/>
              </a:rPr>
              <a:t>KINEMATICS OF MACHINES (KOM)</a:t>
            </a:r>
            <a:r>
              <a:rPr lang="en-US" sz="2800" dirty="0">
                <a:solidFill>
                  <a:schemeClr val="folHlink"/>
                </a:solidFill>
                <a:latin typeface="Arial Black" pitchFamily="34" charset="0"/>
              </a:rPr>
              <a:t/>
            </a:r>
            <a:br>
              <a:rPr lang="en-US" sz="2800" dirty="0">
                <a:solidFill>
                  <a:schemeClr val="folHlink"/>
                </a:solidFill>
                <a:latin typeface="Arial Black" pitchFamily="34" charset="0"/>
              </a:rPr>
            </a:br>
            <a:endParaRPr lang="en-US" sz="2800" dirty="0">
              <a:latin typeface="Calibri" pitchFamily="34" charset="0"/>
            </a:endParaRPr>
          </a:p>
        </p:txBody>
      </p:sp>
      <p:pic>
        <p:nvPicPr>
          <p:cNvPr id="2051" name="Picture 2" descr="http://www.unidelve.com/uploads/university/1adfcbc33303a7310b22b11cb1dd9905.jpg"/>
          <p:cNvPicPr>
            <a:picLocks noChangeAspect="1" noChangeArrowheads="1"/>
          </p:cNvPicPr>
          <p:nvPr/>
        </p:nvPicPr>
        <p:blipFill>
          <a:blip r:embed="rId2" cstate="print"/>
          <a:srcRect/>
          <a:stretch>
            <a:fillRect/>
          </a:stretch>
        </p:blipFill>
        <p:spPr bwMode="auto">
          <a:xfrm>
            <a:off x="3886200" y="1385888"/>
            <a:ext cx="1590675" cy="1828800"/>
          </a:xfrm>
          <a:prstGeom prst="rect">
            <a:avLst/>
          </a:prstGeom>
          <a:noFill/>
          <a:ln w="9525">
            <a:noFill/>
            <a:miter lim="800000"/>
            <a:headEnd/>
            <a:tailEnd/>
          </a:ln>
        </p:spPr>
      </p:pic>
      <p:sp>
        <p:nvSpPr>
          <p:cNvPr id="6" name="Text Box 5"/>
          <p:cNvSpPr txBox="1">
            <a:spLocks noChangeArrowheads="1"/>
          </p:cNvSpPr>
          <p:nvPr/>
        </p:nvSpPr>
        <p:spPr>
          <a:xfrm>
            <a:off x="1062038" y="3449638"/>
            <a:ext cx="7239000" cy="2736134"/>
          </a:xfrm>
          <a:prstGeom prst="rect">
            <a:avLst/>
          </a:prstGeom>
          <a:extLst/>
        </p:spPr>
        <p:txBody>
          <a:bodyPr>
            <a:spAutoFit/>
          </a:bodyPr>
          <a:lstStyle>
            <a:lvl1pPr marL="0" indent="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1pPr>
            <a:lvl2pPr marL="742950" indent="-28575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2pPr>
            <a:lvl3pPr marL="11430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3pPr>
            <a:lvl4pPr marL="16002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4pPr>
            <a:lvl5pPr marL="20574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5pPr>
            <a:lvl6pPr marL="25146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6pPr>
            <a:lvl7pPr marL="29718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7pPr>
            <a:lvl8pPr marL="34290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8pPr>
            <a:lvl9pPr marL="38862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9pPr>
          </a:lstStyle>
          <a:p>
            <a:pPr eaLnBrk="1" fontAlgn="auto" hangingPunct="1">
              <a:spcBef>
                <a:spcPts val="580"/>
              </a:spcBef>
              <a:spcAft>
                <a:spcPts val="0"/>
              </a:spcAft>
              <a:buFont typeface="Wingdings 2"/>
              <a:buNone/>
              <a:defRPr/>
            </a:pPr>
            <a:r>
              <a:rPr lang="en-US" sz="3200" u="none" dirty="0" smtClean="0">
                <a:latin typeface="Arial Black" pitchFamily="34" charset="0"/>
              </a:rPr>
              <a:t>L. E. College, Morbi-2</a:t>
            </a:r>
          </a:p>
          <a:p>
            <a:pPr eaLnBrk="1" fontAlgn="auto" hangingPunct="1">
              <a:spcBef>
                <a:spcPts val="580"/>
              </a:spcBef>
              <a:spcAft>
                <a:spcPts val="0"/>
              </a:spcAft>
              <a:buFont typeface="Wingdings 2"/>
              <a:buNone/>
              <a:defRPr/>
            </a:pPr>
            <a:r>
              <a:rPr lang="en-US" b="1" u="none" dirty="0" smtClean="0">
                <a:latin typeface="Arial" charset="0"/>
              </a:rPr>
              <a:t>Industrial Engineering Department</a:t>
            </a:r>
          </a:p>
          <a:p>
            <a:pPr marL="274320" indent="-274320" rtl="1" eaLnBrk="1" fontAlgn="auto" hangingPunct="1">
              <a:spcBef>
                <a:spcPts val="580"/>
              </a:spcBef>
              <a:spcAft>
                <a:spcPts val="0"/>
              </a:spcAft>
              <a:buFont typeface="Wingdings 2"/>
              <a:buChar char=""/>
              <a:defRPr/>
            </a:pPr>
            <a:endParaRPr lang="ar-SA" sz="1800" b="1" i="1" u="none" dirty="0" smtClean="0">
              <a:latin typeface="Arial" charset="0"/>
            </a:endParaRPr>
          </a:p>
          <a:p>
            <a:pPr fontAlgn="auto">
              <a:spcAft>
                <a:spcPts val="0"/>
              </a:spcAft>
              <a:defRPr/>
            </a:pPr>
            <a:r>
              <a:rPr lang="en-US" sz="1800" b="1" i="1" u="none" dirty="0" smtClean="0">
                <a:latin typeface="Arial" charset="0"/>
              </a:rPr>
              <a:t>Chapter-02–Velocity and Acceleration Analysis of Mechanisms:</a:t>
            </a:r>
          </a:p>
          <a:p>
            <a:pPr fontAlgn="auto">
              <a:spcAft>
                <a:spcPts val="0"/>
              </a:spcAft>
              <a:defRPr/>
            </a:pPr>
            <a:r>
              <a:rPr lang="en-US" sz="1800" dirty="0" smtClean="0"/>
              <a:t>Instantaneous Centre Method</a:t>
            </a:r>
            <a:endParaRPr lang="en-US" sz="1800" b="1" i="1" u="none" dirty="0" smtClean="0">
              <a:latin typeface="Arial" charset="0"/>
            </a:endParaRPr>
          </a:p>
          <a:p>
            <a:pPr fontAlgn="auto">
              <a:spcAft>
                <a:spcPts val="0"/>
              </a:spcAft>
              <a:defRPr/>
            </a:pPr>
            <a:r>
              <a:rPr lang="en-US" sz="1800" b="1" i="1" u="none" dirty="0" smtClean="0">
                <a:latin typeface="Arial" charset="0"/>
              </a:rPr>
              <a:t> </a:t>
            </a:r>
            <a:endParaRPr lang="en-US" sz="1800" dirty="0" smtClean="0"/>
          </a:p>
          <a:p>
            <a:pPr marL="274320" indent="-274320" rtl="1" eaLnBrk="1" fontAlgn="auto" hangingPunct="1">
              <a:spcBef>
                <a:spcPts val="580"/>
              </a:spcBef>
              <a:spcAft>
                <a:spcPts val="0"/>
              </a:spcAft>
              <a:buFont typeface="Wingdings 2"/>
              <a:buChar char=""/>
              <a:defRPr/>
            </a:pPr>
            <a:endParaRPr lang="en-US" sz="1800" b="1" i="1" u="none" dirty="0">
              <a:latin typeface="Arial" charset="0"/>
            </a:endParaRPr>
          </a:p>
        </p:txBody>
      </p:sp>
      <p:sp>
        <p:nvSpPr>
          <p:cNvPr id="7" name="TextBox 4"/>
          <p:cNvSpPr txBox="1">
            <a:spLocks noChangeArrowheads="1"/>
          </p:cNvSpPr>
          <p:nvPr/>
        </p:nvSpPr>
        <p:spPr bwMode="auto">
          <a:xfrm>
            <a:off x="3238500" y="5613737"/>
            <a:ext cx="2667000" cy="1015663"/>
          </a:xfrm>
          <a:prstGeom prst="rect">
            <a:avLst/>
          </a:prstGeom>
          <a:noFill/>
          <a:ln w="9525">
            <a:noFill/>
            <a:miter lim="800000"/>
            <a:headEnd/>
            <a:tailEnd/>
          </a:ln>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US" sz="1200" dirty="0">
                <a:latin typeface="Times New Roman" pitchFamily="18" charset="0"/>
                <a:cs typeface="Times New Roman" pitchFamily="18" charset="0"/>
              </a:rPr>
              <a:t>Prepared by Prof. </a:t>
            </a:r>
            <a:r>
              <a:rPr lang="en-US" sz="1200" dirty="0" smtClean="0">
                <a:latin typeface="Times New Roman" pitchFamily="18" charset="0"/>
                <a:cs typeface="Times New Roman" pitchFamily="18" charset="0"/>
              </a:rPr>
              <a:t>Divyesh </a:t>
            </a:r>
            <a:r>
              <a:rPr lang="en-US" sz="1200" dirty="0" err="1" smtClean="0">
                <a:latin typeface="Times New Roman" pitchFamily="18" charset="0"/>
                <a:cs typeface="Times New Roman" pitchFamily="18" charset="0"/>
              </a:rPr>
              <a:t>B.Patel</a:t>
            </a:r>
            <a:endParaRPr lang="en-US" sz="1200" dirty="0">
              <a:latin typeface="Times New Roman" pitchFamily="18" charset="0"/>
              <a:cs typeface="Times New Roman" pitchFamily="18" charset="0"/>
            </a:endParaRPr>
          </a:p>
          <a:p>
            <a:pPr algn="ctr"/>
            <a:r>
              <a:rPr lang="en-US" sz="1200" dirty="0">
                <a:latin typeface="Times New Roman" pitchFamily="18" charset="0"/>
                <a:cs typeface="Times New Roman" pitchFamily="18" charset="0"/>
              </a:rPr>
              <a:t>Mechanical Engg. Dept</a:t>
            </a:r>
          </a:p>
          <a:p>
            <a:pPr algn="ctr"/>
            <a:r>
              <a:rPr lang="en-US" sz="1200" dirty="0">
                <a:latin typeface="Times New Roman" pitchFamily="18" charset="0"/>
                <a:cs typeface="Times New Roman" pitchFamily="18" charset="0"/>
              </a:rPr>
              <a:t>LE. College, </a:t>
            </a:r>
            <a:r>
              <a:rPr lang="en-US" sz="1200" dirty="0" smtClean="0">
                <a:latin typeface="Times New Roman" pitchFamily="18" charset="0"/>
                <a:cs typeface="Times New Roman" pitchFamily="18" charset="0"/>
              </a:rPr>
              <a:t>Morbi</a:t>
            </a:r>
          </a:p>
          <a:p>
            <a:pPr algn="ctr"/>
            <a:r>
              <a:rPr lang="en-US" sz="1200" dirty="0" smtClean="0">
                <a:latin typeface="Times New Roman" pitchFamily="18" charset="0"/>
                <a:cs typeface="Times New Roman" pitchFamily="18" charset="0"/>
              </a:rPr>
              <a:t>+919925282644</a:t>
            </a:r>
          </a:p>
          <a:p>
            <a:pPr algn="ctr"/>
            <a:r>
              <a:rPr lang="en-US" sz="1200" dirty="0" smtClean="0">
                <a:latin typeface="Times New Roman" pitchFamily="18" charset="0"/>
                <a:cs typeface="Times New Roman" pitchFamily="18" charset="0"/>
              </a:rPr>
              <a:t>divyesh21dragon@gmail.com</a:t>
            </a:r>
            <a:endParaRPr lang="en-US" sz="1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152400"/>
            <a:ext cx="9144000" cy="990600"/>
          </a:xfrm>
        </p:spPr>
        <p:txBody>
          <a:bodyPr/>
          <a:lstStyle/>
          <a:p>
            <a:r>
              <a:rPr lang="en-US" sz="3200" dirty="0" smtClean="0">
                <a:solidFill>
                  <a:srgbClr val="7030A0"/>
                </a:solidFill>
                <a:latin typeface="Times New Roman" pitchFamily="18" charset="0"/>
                <a:cs typeface="Times New Roman" pitchFamily="18" charset="0"/>
              </a:rPr>
              <a:t>Method of Location of Instantaneous Centers</a:t>
            </a:r>
          </a:p>
        </p:txBody>
      </p:sp>
      <p:cxnSp>
        <p:nvCxnSpPr>
          <p:cNvPr id="9" name="Straight Connector 8"/>
          <p:cNvCxnSpPr/>
          <p:nvPr/>
        </p:nvCxnSpPr>
        <p:spPr>
          <a:xfrm flipV="1">
            <a:off x="2819400" y="5334000"/>
            <a:ext cx="3808151" cy="20661"/>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3200400" y="4876800"/>
            <a:ext cx="3657600" cy="13716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2788920" y="4876800"/>
            <a:ext cx="411480" cy="468868"/>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6781800" y="6172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995160" y="464820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743200" y="53340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p:cNvSpPr txBox="1"/>
          <p:nvPr/>
        </p:nvSpPr>
        <p:spPr>
          <a:xfrm>
            <a:off x="6705600" y="5867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72" name="TextBox 71"/>
          <p:cNvSpPr txBox="1"/>
          <p:nvPr/>
        </p:nvSpPr>
        <p:spPr>
          <a:xfrm>
            <a:off x="3124200" y="4495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endParaRPr lang="en-US" baseline="-25000" dirty="0">
              <a:latin typeface="Times New Roman" pitchFamily="18" charset="0"/>
              <a:cs typeface="Times New Roman" pitchFamily="18" charset="0"/>
            </a:endParaRPr>
          </a:p>
        </p:txBody>
      </p:sp>
      <p:cxnSp>
        <p:nvCxnSpPr>
          <p:cNvPr id="69" name="Straight Connector 68"/>
          <p:cNvCxnSpPr>
            <a:stCxn id="52" idx="7"/>
            <a:endCxn id="145" idx="1"/>
          </p:cNvCxnSpPr>
          <p:nvPr/>
        </p:nvCxnSpPr>
        <p:spPr>
          <a:xfrm flipV="1">
            <a:off x="2821249" y="5332151"/>
            <a:ext cx="3211942" cy="152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endCxn id="52" idx="0"/>
          </p:cNvCxnSpPr>
          <p:nvPr/>
        </p:nvCxnSpPr>
        <p:spPr>
          <a:xfrm flipH="1">
            <a:off x="2788920" y="3505200"/>
            <a:ext cx="1630680" cy="18288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066800" y="1600200"/>
            <a:ext cx="1600200" cy="16002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828800" y="15849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2514600" y="1981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51460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112776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838200" y="1752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sp>
        <p:nvSpPr>
          <p:cNvPr id="107" name="TextBox 106"/>
          <p:cNvSpPr txBox="1"/>
          <p:nvPr/>
        </p:nvSpPr>
        <p:spPr>
          <a:xfrm>
            <a:off x="1676400" y="1143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p:txBody>
      </p:sp>
      <p:sp>
        <p:nvSpPr>
          <p:cNvPr id="108" name="TextBox 107"/>
          <p:cNvSpPr txBox="1"/>
          <p:nvPr/>
        </p:nvSpPr>
        <p:spPr>
          <a:xfrm>
            <a:off x="2667000" y="18288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p:txBody>
      </p:sp>
      <p:sp>
        <p:nvSpPr>
          <p:cNvPr id="109" name="TextBox 108"/>
          <p:cNvSpPr txBox="1"/>
          <p:nvPr/>
        </p:nvSpPr>
        <p:spPr>
          <a:xfrm>
            <a:off x="2590800" y="2743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p:txBody>
      </p:sp>
      <p:sp>
        <p:nvSpPr>
          <p:cNvPr id="111" name="TextBox 110"/>
          <p:cNvSpPr txBox="1"/>
          <p:nvPr/>
        </p:nvSpPr>
        <p:spPr>
          <a:xfrm>
            <a:off x="4876800" y="762000"/>
            <a:ext cx="4267200" cy="2400657"/>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p>
          <a:p>
            <a:r>
              <a:rPr lang="en-US" baseline="-25000"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24</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25</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26</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35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36 </a:t>
            </a:r>
          </a:p>
          <a:p>
            <a:endParaRPr lang="en-US" baseline="-250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46</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dirty="0" smtClean="0">
              <a:latin typeface="Times New Roman" pitchFamily="18" charset="0"/>
              <a:cs typeface="Times New Roman" pitchFamily="18" charset="0"/>
            </a:endParaRPr>
          </a:p>
        </p:txBody>
      </p:sp>
      <p:sp>
        <p:nvSpPr>
          <p:cNvPr id="112" name="Rectangle 111"/>
          <p:cNvSpPr/>
          <p:nvPr/>
        </p:nvSpPr>
        <p:spPr>
          <a:xfrm>
            <a:off x="4876800" y="17526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p:cNvSpPr/>
          <p:nvPr/>
        </p:nvSpPr>
        <p:spPr>
          <a:xfrm>
            <a:off x="67056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48768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48768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cxnSp>
        <p:nvCxnSpPr>
          <p:cNvPr id="117" name="Straight Connector 116"/>
          <p:cNvCxnSpPr>
            <a:stCxn id="91" idx="4"/>
            <a:endCxn id="104" idx="1"/>
          </p:cNvCxnSpPr>
          <p:nvPr/>
        </p:nvCxnSpPr>
        <p:spPr>
          <a:xfrm>
            <a:off x="1874520" y="1676400"/>
            <a:ext cx="653471" cy="1080191"/>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12192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122" name="TextBox 121"/>
          <p:cNvSpPr txBox="1"/>
          <p:nvPr/>
        </p:nvSpPr>
        <p:spPr>
          <a:xfrm>
            <a:off x="21336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123" name="TextBox 122"/>
          <p:cNvSpPr txBox="1"/>
          <p:nvPr/>
        </p:nvSpPr>
        <p:spPr>
          <a:xfrm>
            <a:off x="25908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124" name="TextBox 123"/>
          <p:cNvSpPr txBox="1"/>
          <p:nvPr/>
        </p:nvSpPr>
        <p:spPr>
          <a:xfrm>
            <a:off x="7620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125" name="TextBox 124"/>
          <p:cNvSpPr txBox="1"/>
          <p:nvPr/>
        </p:nvSpPr>
        <p:spPr>
          <a:xfrm>
            <a:off x="42672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24</a:t>
            </a:r>
            <a:endParaRPr lang="en-US" baseline="-25000" dirty="0">
              <a:latin typeface="Times New Roman" pitchFamily="18" charset="0"/>
              <a:cs typeface="Times New Roman" pitchFamily="18" charset="0"/>
            </a:endParaRPr>
          </a:p>
        </p:txBody>
      </p:sp>
      <p:sp>
        <p:nvSpPr>
          <p:cNvPr id="66" name="Rectangle 65"/>
          <p:cNvSpPr/>
          <p:nvPr/>
        </p:nvSpPr>
        <p:spPr>
          <a:xfrm>
            <a:off x="4876800" y="2819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48768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24384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O</a:t>
            </a:r>
            <a:endParaRPr lang="en-US" baseline="-25000" dirty="0">
              <a:latin typeface="Times New Roman" pitchFamily="18" charset="0"/>
              <a:cs typeface="Times New Roman" pitchFamily="18" charset="0"/>
            </a:endParaRPr>
          </a:p>
        </p:txBody>
      </p:sp>
      <p:sp>
        <p:nvSpPr>
          <p:cNvPr id="79" name="TextBox 78"/>
          <p:cNvSpPr txBox="1"/>
          <p:nvPr/>
        </p:nvSpPr>
        <p:spPr>
          <a:xfrm>
            <a:off x="31242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80" name="TextBox 79"/>
          <p:cNvSpPr txBox="1"/>
          <p:nvPr/>
        </p:nvSpPr>
        <p:spPr>
          <a:xfrm>
            <a:off x="24384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81" name="TextBox 80"/>
          <p:cNvSpPr txBox="1"/>
          <p:nvPr/>
        </p:nvSpPr>
        <p:spPr>
          <a:xfrm>
            <a:off x="6400800" y="6172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98" name="Rectangle 97"/>
          <p:cNvSpPr/>
          <p:nvPr/>
        </p:nvSpPr>
        <p:spPr>
          <a:xfrm>
            <a:off x="6705600" y="4572000"/>
            <a:ext cx="533400" cy="3810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p:cNvCxnSpPr/>
          <p:nvPr/>
        </p:nvCxnSpPr>
        <p:spPr>
          <a:xfrm rot="5400000" flipH="1">
            <a:off x="2438400" y="51054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flipH="1">
            <a:off x="2438400" y="51816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flipV="1">
            <a:off x="5257800" y="4419600"/>
            <a:ext cx="1600200" cy="1828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H="1" flipV="1">
            <a:off x="5257800" y="4419600"/>
            <a:ext cx="1752600" cy="304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119" name="Round Same Side Corner Rectangle 118"/>
          <p:cNvSpPr/>
          <p:nvPr/>
        </p:nvSpPr>
        <p:spPr>
          <a:xfrm rot="5400000">
            <a:off x="27051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7" name="Straight Connector 126"/>
          <p:cNvCxnSpPr/>
          <p:nvPr/>
        </p:nvCxnSpPr>
        <p:spPr>
          <a:xfrm rot="5400000" flipH="1">
            <a:off x="2438400" y="52578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rot="5400000" flipH="1">
            <a:off x="2438400" y="53340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p:cNvSpPr/>
          <p:nvPr/>
        </p:nvSpPr>
        <p:spPr>
          <a:xfrm>
            <a:off x="3185160" y="48615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5181600" y="43434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1" name="Straight Connector 130"/>
          <p:cNvCxnSpPr/>
          <p:nvPr/>
        </p:nvCxnSpPr>
        <p:spPr>
          <a:xfrm>
            <a:off x="6096000" y="4724400"/>
            <a:ext cx="1295400" cy="0"/>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rot="16416691" flipH="1">
            <a:off x="6329248" y="52624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rot="16416691" flipH="1">
            <a:off x="6329249" y="53386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8" name="Round Same Side Corner Rectangle 137"/>
          <p:cNvSpPr/>
          <p:nvPr/>
        </p:nvSpPr>
        <p:spPr>
          <a:xfrm rot="16416691">
            <a:off x="59817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9" name="Straight Connector 138"/>
          <p:cNvCxnSpPr/>
          <p:nvPr/>
        </p:nvCxnSpPr>
        <p:spPr>
          <a:xfrm rot="16416691" flipH="1">
            <a:off x="6329249" y="54910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rot="16416691" flipH="1">
            <a:off x="6329249" y="5414849"/>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5" name="Oval 144"/>
          <p:cNvSpPr/>
          <p:nvPr/>
        </p:nvSpPr>
        <p:spPr>
          <a:xfrm>
            <a:off x="6019800" y="531876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p:cNvSpPr txBox="1"/>
          <p:nvPr/>
        </p:nvSpPr>
        <p:spPr>
          <a:xfrm>
            <a:off x="59436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147" name="TextBox 146"/>
          <p:cNvSpPr txBox="1"/>
          <p:nvPr/>
        </p:nvSpPr>
        <p:spPr>
          <a:xfrm>
            <a:off x="5181600" y="3962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48" name="TextBox 147"/>
          <p:cNvSpPr txBox="1"/>
          <p:nvPr/>
        </p:nvSpPr>
        <p:spPr>
          <a:xfrm>
            <a:off x="57912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49" name="TextBox 148"/>
          <p:cNvSpPr txBox="1"/>
          <p:nvPr/>
        </p:nvSpPr>
        <p:spPr>
          <a:xfrm>
            <a:off x="6705600" y="4114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sp>
        <p:nvSpPr>
          <p:cNvPr id="150" name="TextBox 149"/>
          <p:cNvSpPr txBox="1"/>
          <p:nvPr/>
        </p:nvSpPr>
        <p:spPr>
          <a:xfrm>
            <a:off x="70104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83" name="Rectangle 82"/>
          <p:cNvSpPr/>
          <p:nvPr/>
        </p:nvSpPr>
        <p:spPr>
          <a:xfrm>
            <a:off x="8458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1066800" y="20421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1905000" y="3124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4724400" y="4343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116" name="TextBox 115"/>
          <p:cNvSpPr txBox="1"/>
          <p:nvPr/>
        </p:nvSpPr>
        <p:spPr>
          <a:xfrm>
            <a:off x="7162800" y="4419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E</a:t>
            </a:r>
            <a:endParaRPr lang="en-US" baseline="-25000" dirty="0">
              <a:latin typeface="Times New Roman" pitchFamily="18" charset="0"/>
              <a:cs typeface="Times New Roman" pitchFamily="18" charset="0"/>
            </a:endParaRPr>
          </a:p>
        </p:txBody>
      </p:sp>
      <p:sp>
        <p:nvSpPr>
          <p:cNvPr id="132" name="TextBox 131"/>
          <p:cNvSpPr txBox="1"/>
          <p:nvPr/>
        </p:nvSpPr>
        <p:spPr>
          <a:xfrm>
            <a:off x="1905000" y="3200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5</a:t>
            </a:r>
            <a:endParaRPr lang="en-US" dirty="0">
              <a:latin typeface="Times New Roman" pitchFamily="18" charset="0"/>
              <a:cs typeface="Times New Roman" pitchFamily="18" charset="0"/>
            </a:endParaRPr>
          </a:p>
        </p:txBody>
      </p:sp>
      <p:sp>
        <p:nvSpPr>
          <p:cNvPr id="133" name="TextBox 132"/>
          <p:cNvSpPr txBox="1"/>
          <p:nvPr/>
        </p:nvSpPr>
        <p:spPr>
          <a:xfrm>
            <a:off x="838200" y="2819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a:t>
            </a:r>
            <a:endParaRPr lang="en-US" dirty="0">
              <a:latin typeface="Times New Roman" pitchFamily="18" charset="0"/>
              <a:cs typeface="Times New Roman" pitchFamily="18" charset="0"/>
            </a:endParaRPr>
          </a:p>
        </p:txBody>
      </p:sp>
      <p:cxnSp>
        <p:nvCxnSpPr>
          <p:cNvPr id="141" name="Straight Connector 140"/>
          <p:cNvCxnSpPr>
            <a:stCxn id="91" idx="6"/>
            <a:endCxn id="103" idx="1"/>
          </p:cNvCxnSpPr>
          <p:nvPr/>
        </p:nvCxnSpPr>
        <p:spPr>
          <a:xfrm>
            <a:off x="1920240" y="1630680"/>
            <a:ext cx="607751" cy="363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03" idx="5"/>
            <a:endCxn id="104" idx="7"/>
          </p:cNvCxnSpPr>
          <p:nvPr/>
        </p:nvCxnSpPr>
        <p:spPr>
          <a:xfrm>
            <a:off x="2592649" y="2059249"/>
            <a:ext cx="0" cy="6973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a:stCxn id="104" idx="3"/>
            <a:endCxn id="86" idx="6"/>
          </p:cNvCxnSpPr>
          <p:nvPr/>
        </p:nvCxnSpPr>
        <p:spPr>
          <a:xfrm flipH="1">
            <a:off x="1996440" y="2821249"/>
            <a:ext cx="53155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86" idx="2"/>
            <a:endCxn id="105" idx="5"/>
          </p:cNvCxnSpPr>
          <p:nvPr/>
        </p:nvCxnSpPr>
        <p:spPr>
          <a:xfrm flipH="1" flipV="1">
            <a:off x="1205809" y="2821249"/>
            <a:ext cx="69919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Straight Connector 154"/>
          <p:cNvCxnSpPr>
            <a:stCxn id="105" idx="1"/>
            <a:endCxn id="85" idx="4"/>
          </p:cNvCxnSpPr>
          <p:nvPr/>
        </p:nvCxnSpPr>
        <p:spPr>
          <a:xfrm flipH="1" flipV="1">
            <a:off x="1112520" y="2133600"/>
            <a:ext cx="28631" cy="6229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3" name="Straight Connector 162"/>
          <p:cNvCxnSpPr>
            <a:stCxn id="85" idx="7"/>
            <a:endCxn id="91" idx="2"/>
          </p:cNvCxnSpPr>
          <p:nvPr/>
        </p:nvCxnSpPr>
        <p:spPr>
          <a:xfrm flipV="1">
            <a:off x="1144849" y="1630680"/>
            <a:ext cx="683951" cy="424871"/>
          </a:xfrm>
          <a:prstGeom prst="line">
            <a:avLst/>
          </a:prstGeom>
        </p:spPr>
        <p:style>
          <a:lnRef idx="1">
            <a:schemeClr val="accent1"/>
          </a:lnRef>
          <a:fillRef idx="0">
            <a:schemeClr val="accent1"/>
          </a:fillRef>
          <a:effectRef idx="0">
            <a:schemeClr val="accent1"/>
          </a:effectRef>
          <a:fontRef idx="minor">
            <a:schemeClr val="tx1"/>
          </a:fontRef>
        </p:style>
      </p:cxnSp>
      <p:sp>
        <p:nvSpPr>
          <p:cNvPr id="164" name="TextBox 163"/>
          <p:cNvSpPr txBox="1"/>
          <p:nvPr/>
        </p:nvSpPr>
        <p:spPr>
          <a:xfrm>
            <a:off x="2286000" y="2895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65" name="TextBox 164"/>
          <p:cNvSpPr txBox="1"/>
          <p:nvPr/>
        </p:nvSpPr>
        <p:spPr>
          <a:xfrm>
            <a:off x="1295400" y="2971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cxnSp>
        <p:nvCxnSpPr>
          <p:cNvPr id="166" name="Straight Connector 165"/>
          <p:cNvCxnSpPr>
            <a:stCxn id="85" idx="5"/>
            <a:endCxn id="104" idx="2"/>
          </p:cNvCxnSpPr>
          <p:nvPr/>
        </p:nvCxnSpPr>
        <p:spPr>
          <a:xfrm>
            <a:off x="1144849" y="2120209"/>
            <a:ext cx="1369751" cy="668711"/>
          </a:xfrm>
          <a:prstGeom prst="line">
            <a:avLst/>
          </a:prstGeom>
        </p:spPr>
        <p:style>
          <a:lnRef idx="1">
            <a:schemeClr val="accent1"/>
          </a:lnRef>
          <a:fillRef idx="0">
            <a:schemeClr val="accent1"/>
          </a:fillRef>
          <a:effectRef idx="0">
            <a:schemeClr val="accent1"/>
          </a:effectRef>
          <a:fontRef idx="minor">
            <a:schemeClr val="tx1"/>
          </a:fontRef>
        </p:style>
      </p:cxnSp>
      <p:sp>
        <p:nvSpPr>
          <p:cNvPr id="170" name="TextBox 169"/>
          <p:cNvSpPr txBox="1"/>
          <p:nvPr/>
        </p:nvSpPr>
        <p:spPr>
          <a:xfrm>
            <a:off x="1600200" y="2133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56" name="Rectangle 155"/>
          <p:cNvSpPr/>
          <p:nvPr/>
        </p:nvSpPr>
        <p:spPr>
          <a:xfrm>
            <a:off x="57912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Connector 98"/>
          <p:cNvCxnSpPr>
            <a:stCxn id="85" idx="6"/>
            <a:endCxn id="103" idx="2"/>
          </p:cNvCxnSpPr>
          <p:nvPr/>
        </p:nvCxnSpPr>
        <p:spPr>
          <a:xfrm flipV="1">
            <a:off x="1158240" y="2026920"/>
            <a:ext cx="1356360" cy="6096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a:stCxn id="49" idx="2"/>
            <a:endCxn id="129" idx="6"/>
          </p:cNvCxnSpPr>
          <p:nvPr/>
        </p:nvCxnSpPr>
        <p:spPr>
          <a:xfrm flipH="1" flipV="1">
            <a:off x="3276600" y="4907280"/>
            <a:ext cx="3505200" cy="13106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a:endCxn id="49" idx="1"/>
          </p:cNvCxnSpPr>
          <p:nvPr/>
        </p:nvCxnSpPr>
        <p:spPr>
          <a:xfrm>
            <a:off x="4419600" y="3505200"/>
            <a:ext cx="2375591" cy="268039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4419600" y="3352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13</a:t>
            </a:r>
            <a:endParaRPr lang="en-US" baseline="-25000" dirty="0">
              <a:latin typeface="Times New Roman" pitchFamily="18" charset="0"/>
              <a:cs typeface="Times New Roman" pitchFamily="18" charset="0"/>
            </a:endParaRPr>
          </a:p>
        </p:txBody>
      </p:sp>
      <p:sp>
        <p:nvSpPr>
          <p:cNvPr id="178" name="Rectangle 177"/>
          <p:cNvSpPr/>
          <p:nvPr/>
        </p:nvSpPr>
        <p:spPr>
          <a:xfrm>
            <a:off x="5791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Connector 83"/>
          <p:cNvCxnSpPr>
            <a:stCxn id="105" idx="7"/>
            <a:endCxn id="104" idx="2"/>
          </p:cNvCxnSpPr>
          <p:nvPr/>
        </p:nvCxnSpPr>
        <p:spPr>
          <a:xfrm>
            <a:off x="1205809" y="2756591"/>
            <a:ext cx="1308791" cy="32329"/>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stCxn id="130" idx="5"/>
            <a:endCxn id="50" idx="3"/>
          </p:cNvCxnSpPr>
          <p:nvPr/>
        </p:nvCxnSpPr>
        <p:spPr>
          <a:xfrm>
            <a:off x="5259649" y="4421449"/>
            <a:ext cx="1748902" cy="3048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7016675" y="2590800"/>
            <a:ext cx="69925" cy="38862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7315200" y="35814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cxnSp>
        <p:nvCxnSpPr>
          <p:cNvPr id="157" name="Straight Connector 156"/>
          <p:cNvCxnSpPr/>
          <p:nvPr/>
        </p:nvCxnSpPr>
        <p:spPr>
          <a:xfrm>
            <a:off x="6019800" y="3276600"/>
            <a:ext cx="24205" cy="20574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58" name="TextBox 157"/>
          <p:cNvSpPr txBox="1"/>
          <p:nvPr/>
        </p:nvSpPr>
        <p:spPr>
          <a:xfrm>
            <a:off x="5943600" y="35814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sp>
        <p:nvSpPr>
          <p:cNvPr id="159" name="TextBox 158"/>
          <p:cNvSpPr txBox="1"/>
          <p:nvPr/>
        </p:nvSpPr>
        <p:spPr>
          <a:xfrm>
            <a:off x="6019800" y="4191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46</a:t>
            </a:r>
            <a:endParaRPr lang="en-US" baseline="-25000" dirty="0">
              <a:latin typeface="Times New Roman" pitchFamily="18" charset="0"/>
              <a:cs typeface="Times New Roman" pitchFamily="18" charset="0"/>
            </a:endParaRPr>
          </a:p>
        </p:txBody>
      </p:sp>
      <p:sp>
        <p:nvSpPr>
          <p:cNvPr id="160" name="Rectangle 159"/>
          <p:cNvSpPr/>
          <p:nvPr/>
        </p:nvSpPr>
        <p:spPr>
          <a:xfrm>
            <a:off x="57912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Connector 92"/>
          <p:cNvCxnSpPr>
            <a:stCxn id="86" idx="0"/>
            <a:endCxn id="85" idx="4"/>
          </p:cNvCxnSpPr>
          <p:nvPr/>
        </p:nvCxnSpPr>
        <p:spPr>
          <a:xfrm flipH="1" flipV="1">
            <a:off x="1112520" y="2133600"/>
            <a:ext cx="838200" cy="990600"/>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a:stCxn id="130" idx="5"/>
          </p:cNvCxnSpPr>
          <p:nvPr/>
        </p:nvCxnSpPr>
        <p:spPr>
          <a:xfrm>
            <a:off x="5259649" y="4421449"/>
            <a:ext cx="1826951" cy="205555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62" name="TextBox 161"/>
          <p:cNvSpPr txBox="1"/>
          <p:nvPr/>
        </p:nvSpPr>
        <p:spPr>
          <a:xfrm>
            <a:off x="7239000" y="6248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15</a:t>
            </a:r>
            <a:endParaRPr lang="en-US" baseline="-25000" dirty="0">
              <a:latin typeface="Times New Roman" pitchFamily="18" charset="0"/>
              <a:cs typeface="Times New Roman" pitchFamily="18" charset="0"/>
            </a:endParaRPr>
          </a:p>
        </p:txBody>
      </p:sp>
      <p:sp>
        <p:nvSpPr>
          <p:cNvPr id="167" name="Rectangle 166"/>
          <p:cNvSpPr/>
          <p:nvPr/>
        </p:nvSpPr>
        <p:spPr>
          <a:xfrm>
            <a:off x="76200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p:cNvCxnSpPr>
            <a:stCxn id="86" idx="0"/>
            <a:endCxn id="91" idx="4"/>
          </p:cNvCxnSpPr>
          <p:nvPr/>
        </p:nvCxnSpPr>
        <p:spPr>
          <a:xfrm flipH="1" flipV="1">
            <a:off x="1874520" y="1676400"/>
            <a:ext cx="76200" cy="1447800"/>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a:endCxn id="162" idx="2"/>
          </p:cNvCxnSpPr>
          <p:nvPr/>
        </p:nvCxnSpPr>
        <p:spPr>
          <a:xfrm>
            <a:off x="2819400" y="5410200"/>
            <a:ext cx="4762500" cy="1207532"/>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1219200" y="3581400"/>
            <a:ext cx="533400" cy="1219200"/>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H="1" flipV="1">
            <a:off x="457200" y="4724400"/>
            <a:ext cx="12954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flipV="1">
            <a:off x="457200" y="3581400"/>
            <a:ext cx="762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flipV="1">
            <a:off x="457200" y="3886200"/>
            <a:ext cx="0" cy="838200"/>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flipV="1">
            <a:off x="457200" y="3581400"/>
            <a:ext cx="762000" cy="1143000"/>
          </a:xfrm>
          <a:prstGeom prst="line">
            <a:avLst/>
          </a:prstGeom>
          <a:ln w="15875">
            <a:solidFill>
              <a:srgbClr val="FF00FF"/>
            </a:solidFill>
            <a:prstDash val="sysDot"/>
          </a:ln>
        </p:spPr>
        <p:style>
          <a:lnRef idx="1">
            <a:schemeClr val="accent1"/>
          </a:lnRef>
          <a:fillRef idx="0">
            <a:schemeClr val="accent1"/>
          </a:fillRef>
          <a:effectRef idx="0">
            <a:schemeClr val="accent1"/>
          </a:effectRef>
          <a:fontRef idx="minor">
            <a:schemeClr val="tx1"/>
          </a:fontRef>
        </p:style>
      </p:cxnSp>
      <p:sp>
        <p:nvSpPr>
          <p:cNvPr id="186" name="TextBox 185"/>
          <p:cNvSpPr txBox="1"/>
          <p:nvPr/>
        </p:nvSpPr>
        <p:spPr>
          <a:xfrm>
            <a:off x="1600200" y="3810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24</a:t>
            </a:r>
            <a:endParaRPr lang="en-US" baseline="-25000" dirty="0">
              <a:latin typeface="Times New Roman" pitchFamily="18" charset="0"/>
              <a:cs typeface="Times New Roman" pitchFamily="18" charset="0"/>
            </a:endParaRPr>
          </a:p>
        </p:txBody>
      </p:sp>
      <p:sp>
        <p:nvSpPr>
          <p:cNvPr id="187" name="TextBox 186"/>
          <p:cNvSpPr txBox="1"/>
          <p:nvPr/>
        </p:nvSpPr>
        <p:spPr>
          <a:xfrm>
            <a:off x="457200" y="3429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188" name="TextBox 187"/>
          <p:cNvSpPr txBox="1"/>
          <p:nvPr/>
        </p:nvSpPr>
        <p:spPr>
          <a:xfrm>
            <a:off x="76200" y="4267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189" name="TextBox 188"/>
          <p:cNvSpPr txBox="1"/>
          <p:nvPr/>
        </p:nvSpPr>
        <p:spPr>
          <a:xfrm>
            <a:off x="8382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46</a:t>
            </a:r>
            <a:endParaRPr lang="en-US" baseline="-25000" dirty="0">
              <a:latin typeface="Times New Roman" pitchFamily="18" charset="0"/>
              <a:cs typeface="Times New Roman" pitchFamily="18" charset="0"/>
            </a:endParaRPr>
          </a:p>
        </p:txBody>
      </p:sp>
      <p:cxnSp>
        <p:nvCxnSpPr>
          <p:cNvPr id="190" name="Straight Connector 189"/>
          <p:cNvCxnSpPr>
            <a:stCxn id="130" idx="3"/>
          </p:cNvCxnSpPr>
          <p:nvPr/>
        </p:nvCxnSpPr>
        <p:spPr>
          <a:xfrm flipH="1">
            <a:off x="4114800" y="4421449"/>
            <a:ext cx="1080191" cy="129355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95" name="TextBox 194"/>
          <p:cNvSpPr txBox="1"/>
          <p:nvPr/>
        </p:nvSpPr>
        <p:spPr>
          <a:xfrm>
            <a:off x="1066800" y="3276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196" name="TextBox 195"/>
          <p:cNvSpPr txBox="1"/>
          <p:nvPr/>
        </p:nvSpPr>
        <p:spPr>
          <a:xfrm>
            <a:off x="1524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a:t>
            </a:r>
            <a:endParaRPr lang="en-US" baseline="-25000" dirty="0">
              <a:latin typeface="Times New Roman" pitchFamily="18" charset="0"/>
              <a:cs typeface="Times New Roman" pitchFamily="18" charset="0"/>
            </a:endParaRPr>
          </a:p>
        </p:txBody>
      </p:sp>
      <p:sp>
        <p:nvSpPr>
          <p:cNvPr id="197" name="TextBox 196"/>
          <p:cNvSpPr txBox="1"/>
          <p:nvPr/>
        </p:nvSpPr>
        <p:spPr>
          <a:xfrm>
            <a:off x="1828800" y="4648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baseline="-25000" dirty="0">
              <a:latin typeface="Times New Roman" pitchFamily="18" charset="0"/>
              <a:cs typeface="Times New Roman" pitchFamily="18" charset="0"/>
            </a:endParaRPr>
          </a:p>
        </p:txBody>
      </p:sp>
      <p:sp>
        <p:nvSpPr>
          <p:cNvPr id="198" name="TextBox 197"/>
          <p:cNvSpPr txBox="1"/>
          <p:nvPr/>
        </p:nvSpPr>
        <p:spPr>
          <a:xfrm>
            <a:off x="152400" y="3810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199" name="TextBox 198"/>
          <p:cNvSpPr txBox="1"/>
          <p:nvPr/>
        </p:nvSpPr>
        <p:spPr>
          <a:xfrm>
            <a:off x="3962400" y="5715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25</a:t>
            </a:r>
            <a:endParaRPr lang="en-US" baseline="-25000" dirty="0">
              <a:latin typeface="Times New Roman" pitchFamily="18" charset="0"/>
              <a:cs typeface="Times New Roman" pitchFamily="18" charset="0"/>
            </a:endParaRPr>
          </a:p>
        </p:txBody>
      </p:sp>
      <p:sp>
        <p:nvSpPr>
          <p:cNvPr id="200" name="Rectangle 199"/>
          <p:cNvSpPr/>
          <p:nvPr/>
        </p:nvSpPr>
        <p:spPr>
          <a:xfrm>
            <a:off x="67056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8" name="Straight Connector 117"/>
          <p:cNvCxnSpPr>
            <a:stCxn id="105" idx="7"/>
            <a:endCxn id="91" idx="3"/>
          </p:cNvCxnSpPr>
          <p:nvPr/>
        </p:nvCxnSpPr>
        <p:spPr>
          <a:xfrm flipV="1">
            <a:off x="1205809" y="1663009"/>
            <a:ext cx="636382" cy="1093582"/>
          </a:xfrm>
          <a:prstGeom prst="line">
            <a:avLst/>
          </a:prstGeom>
          <a:ln w="15875">
            <a:solidFill>
              <a:srgbClr val="FF00FF"/>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2667000" y="1143000"/>
            <a:ext cx="152400" cy="49530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flipH="1">
            <a:off x="2819400" y="4572000"/>
            <a:ext cx="3200402" cy="15240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83" name="TextBox 182"/>
          <p:cNvSpPr txBox="1"/>
          <p:nvPr/>
        </p:nvSpPr>
        <p:spPr>
          <a:xfrm>
            <a:off x="2819400" y="35052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sp>
        <p:nvSpPr>
          <p:cNvPr id="194" name="TextBox 193"/>
          <p:cNvSpPr txBox="1"/>
          <p:nvPr/>
        </p:nvSpPr>
        <p:spPr>
          <a:xfrm>
            <a:off x="2590800" y="61076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26</a:t>
            </a:r>
            <a:endParaRPr lang="en-US" baseline="-25000" dirty="0">
              <a:latin typeface="Times New Roman" pitchFamily="18" charset="0"/>
              <a:cs typeface="Times New Roman" pitchFamily="18" charset="0"/>
            </a:endParaRPr>
          </a:p>
        </p:txBody>
      </p:sp>
      <p:sp>
        <p:nvSpPr>
          <p:cNvPr id="201" name="Rectangle 200"/>
          <p:cNvSpPr/>
          <p:nvPr/>
        </p:nvSpPr>
        <p:spPr>
          <a:xfrm>
            <a:off x="76200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extBox 79"/>
          <p:cNvSpPr txBox="1"/>
          <p:nvPr/>
        </p:nvSpPr>
        <p:spPr>
          <a:xfrm>
            <a:off x="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wipe(up)">
                                      <p:cBhvr>
                                        <p:cTn id="7" dur="5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7"/>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5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68"/>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4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6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9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9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9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9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88"/>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86"/>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89"/>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5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179"/>
                                        </p:tgtEl>
                                        <p:attrNameLst>
                                          <p:attrName>style.visibility</p:attrName>
                                        </p:attrNameLst>
                                      </p:cBhvr>
                                      <p:to>
                                        <p:strVal val="visible"/>
                                      </p:to>
                                    </p:set>
                                    <p:animEffect transition="in" filter="wipe(up)">
                                      <p:cBhvr>
                                        <p:cTn id="40" dur="500"/>
                                        <p:tgtEl>
                                          <p:spTgt spid="179"/>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8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180"/>
                                        </p:tgtEl>
                                        <p:attrNameLst>
                                          <p:attrName>style.visibility</p:attrName>
                                        </p:attrNameLst>
                                      </p:cBhvr>
                                      <p:to>
                                        <p:strVal val="visible"/>
                                      </p:to>
                                    </p:set>
                                    <p:animEffect transition="in" filter="wipe(up)">
                                      <p:cBhvr>
                                        <p:cTn id="49" dur="500"/>
                                        <p:tgtEl>
                                          <p:spTgt spid="180"/>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94"/>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p:bldP spid="187" grpId="0"/>
      <p:bldP spid="188" grpId="0"/>
      <p:bldP spid="189" grpId="0"/>
      <p:bldP spid="195" grpId="0"/>
      <p:bldP spid="196" grpId="0"/>
      <p:bldP spid="197" grpId="0"/>
      <p:bldP spid="198" grpId="0"/>
      <p:bldP spid="183" grpId="0"/>
      <p:bldP spid="194" grpId="0"/>
      <p:bldP spid="20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152400"/>
            <a:ext cx="9144000" cy="990600"/>
          </a:xfrm>
        </p:spPr>
        <p:txBody>
          <a:bodyPr/>
          <a:lstStyle/>
          <a:p>
            <a:r>
              <a:rPr lang="en-US" sz="3200" dirty="0" smtClean="0">
                <a:solidFill>
                  <a:srgbClr val="7030A0"/>
                </a:solidFill>
                <a:latin typeface="Times New Roman" pitchFamily="18" charset="0"/>
                <a:cs typeface="Times New Roman" pitchFamily="18" charset="0"/>
              </a:rPr>
              <a:t>Method of Location of Instantaneous Centers</a:t>
            </a:r>
          </a:p>
        </p:txBody>
      </p:sp>
      <p:cxnSp>
        <p:nvCxnSpPr>
          <p:cNvPr id="9" name="Straight Connector 8"/>
          <p:cNvCxnSpPr/>
          <p:nvPr/>
        </p:nvCxnSpPr>
        <p:spPr>
          <a:xfrm flipV="1">
            <a:off x="2819400" y="5334000"/>
            <a:ext cx="3808151" cy="20661"/>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3200400" y="4876800"/>
            <a:ext cx="3657600" cy="13716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2788920" y="4876800"/>
            <a:ext cx="411480" cy="468868"/>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6781800" y="6172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995160" y="464820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743200" y="53340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p:cNvSpPr txBox="1"/>
          <p:nvPr/>
        </p:nvSpPr>
        <p:spPr>
          <a:xfrm>
            <a:off x="6705600" y="5867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72" name="TextBox 71"/>
          <p:cNvSpPr txBox="1"/>
          <p:nvPr/>
        </p:nvSpPr>
        <p:spPr>
          <a:xfrm>
            <a:off x="3124200" y="4495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endParaRPr lang="en-US" baseline="-25000" dirty="0">
              <a:latin typeface="Times New Roman" pitchFamily="18" charset="0"/>
              <a:cs typeface="Times New Roman" pitchFamily="18" charset="0"/>
            </a:endParaRPr>
          </a:p>
        </p:txBody>
      </p:sp>
      <p:cxnSp>
        <p:nvCxnSpPr>
          <p:cNvPr id="69" name="Straight Connector 68"/>
          <p:cNvCxnSpPr>
            <a:stCxn id="52" idx="7"/>
            <a:endCxn id="145" idx="1"/>
          </p:cNvCxnSpPr>
          <p:nvPr/>
        </p:nvCxnSpPr>
        <p:spPr>
          <a:xfrm flipV="1">
            <a:off x="2821249" y="5332151"/>
            <a:ext cx="3211942" cy="152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endCxn id="52" idx="0"/>
          </p:cNvCxnSpPr>
          <p:nvPr/>
        </p:nvCxnSpPr>
        <p:spPr>
          <a:xfrm flipH="1">
            <a:off x="2788920" y="3505200"/>
            <a:ext cx="1630680" cy="18288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066800" y="1600200"/>
            <a:ext cx="1600200" cy="16002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828800" y="15849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2514600" y="1981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51460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112776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838200" y="1752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sp>
        <p:nvSpPr>
          <p:cNvPr id="107" name="TextBox 106"/>
          <p:cNvSpPr txBox="1"/>
          <p:nvPr/>
        </p:nvSpPr>
        <p:spPr>
          <a:xfrm>
            <a:off x="1676400" y="1143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p:txBody>
      </p:sp>
      <p:sp>
        <p:nvSpPr>
          <p:cNvPr id="108" name="TextBox 107"/>
          <p:cNvSpPr txBox="1"/>
          <p:nvPr/>
        </p:nvSpPr>
        <p:spPr>
          <a:xfrm>
            <a:off x="2667000" y="18288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p:txBody>
      </p:sp>
      <p:sp>
        <p:nvSpPr>
          <p:cNvPr id="109" name="TextBox 108"/>
          <p:cNvSpPr txBox="1"/>
          <p:nvPr/>
        </p:nvSpPr>
        <p:spPr>
          <a:xfrm>
            <a:off x="2590800" y="2743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p:txBody>
      </p:sp>
      <p:sp>
        <p:nvSpPr>
          <p:cNvPr id="111" name="TextBox 110"/>
          <p:cNvSpPr txBox="1"/>
          <p:nvPr/>
        </p:nvSpPr>
        <p:spPr>
          <a:xfrm>
            <a:off x="4876800" y="762000"/>
            <a:ext cx="4267200" cy="2400657"/>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p>
          <a:p>
            <a:r>
              <a:rPr lang="en-US" baseline="-25000"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24</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25</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26</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35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36 </a:t>
            </a:r>
          </a:p>
          <a:p>
            <a:endParaRPr lang="en-US" baseline="-250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46</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dirty="0" smtClean="0">
              <a:latin typeface="Times New Roman" pitchFamily="18" charset="0"/>
              <a:cs typeface="Times New Roman" pitchFamily="18" charset="0"/>
            </a:endParaRPr>
          </a:p>
        </p:txBody>
      </p:sp>
      <p:sp>
        <p:nvSpPr>
          <p:cNvPr id="112" name="Rectangle 111"/>
          <p:cNvSpPr/>
          <p:nvPr/>
        </p:nvSpPr>
        <p:spPr>
          <a:xfrm>
            <a:off x="4876800" y="17526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p:cNvSpPr/>
          <p:nvPr/>
        </p:nvSpPr>
        <p:spPr>
          <a:xfrm>
            <a:off x="67056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48768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48768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cxnSp>
        <p:nvCxnSpPr>
          <p:cNvPr id="117" name="Straight Connector 116"/>
          <p:cNvCxnSpPr>
            <a:stCxn id="91" idx="4"/>
            <a:endCxn id="104" idx="1"/>
          </p:cNvCxnSpPr>
          <p:nvPr/>
        </p:nvCxnSpPr>
        <p:spPr>
          <a:xfrm>
            <a:off x="1874520" y="1676400"/>
            <a:ext cx="653471" cy="1080191"/>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12192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122" name="TextBox 121"/>
          <p:cNvSpPr txBox="1"/>
          <p:nvPr/>
        </p:nvSpPr>
        <p:spPr>
          <a:xfrm>
            <a:off x="21336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123" name="TextBox 122"/>
          <p:cNvSpPr txBox="1"/>
          <p:nvPr/>
        </p:nvSpPr>
        <p:spPr>
          <a:xfrm>
            <a:off x="25908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124" name="TextBox 123"/>
          <p:cNvSpPr txBox="1"/>
          <p:nvPr/>
        </p:nvSpPr>
        <p:spPr>
          <a:xfrm>
            <a:off x="7620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125" name="TextBox 124"/>
          <p:cNvSpPr txBox="1"/>
          <p:nvPr/>
        </p:nvSpPr>
        <p:spPr>
          <a:xfrm>
            <a:off x="42672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24</a:t>
            </a:r>
            <a:endParaRPr lang="en-US" baseline="-25000" dirty="0">
              <a:latin typeface="Times New Roman" pitchFamily="18" charset="0"/>
              <a:cs typeface="Times New Roman" pitchFamily="18" charset="0"/>
            </a:endParaRPr>
          </a:p>
        </p:txBody>
      </p:sp>
      <p:sp>
        <p:nvSpPr>
          <p:cNvPr id="66" name="Rectangle 65"/>
          <p:cNvSpPr/>
          <p:nvPr/>
        </p:nvSpPr>
        <p:spPr>
          <a:xfrm>
            <a:off x="4876800" y="2819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48768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24384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O</a:t>
            </a:r>
            <a:endParaRPr lang="en-US" baseline="-25000" dirty="0">
              <a:latin typeface="Times New Roman" pitchFamily="18" charset="0"/>
              <a:cs typeface="Times New Roman" pitchFamily="18" charset="0"/>
            </a:endParaRPr>
          </a:p>
        </p:txBody>
      </p:sp>
      <p:sp>
        <p:nvSpPr>
          <p:cNvPr id="79" name="TextBox 78"/>
          <p:cNvSpPr txBox="1"/>
          <p:nvPr/>
        </p:nvSpPr>
        <p:spPr>
          <a:xfrm>
            <a:off x="31242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80" name="TextBox 79"/>
          <p:cNvSpPr txBox="1"/>
          <p:nvPr/>
        </p:nvSpPr>
        <p:spPr>
          <a:xfrm>
            <a:off x="24384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81" name="TextBox 80"/>
          <p:cNvSpPr txBox="1"/>
          <p:nvPr/>
        </p:nvSpPr>
        <p:spPr>
          <a:xfrm>
            <a:off x="6400800" y="6172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98" name="Rectangle 97"/>
          <p:cNvSpPr/>
          <p:nvPr/>
        </p:nvSpPr>
        <p:spPr>
          <a:xfrm>
            <a:off x="6705600" y="4572000"/>
            <a:ext cx="533400" cy="3810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p:cNvCxnSpPr/>
          <p:nvPr/>
        </p:nvCxnSpPr>
        <p:spPr>
          <a:xfrm rot="5400000" flipH="1">
            <a:off x="2438400" y="51054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flipH="1">
            <a:off x="2438400" y="51816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flipV="1">
            <a:off x="5257800" y="4419600"/>
            <a:ext cx="1600200" cy="1828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H="1" flipV="1">
            <a:off x="5257800" y="4419600"/>
            <a:ext cx="1752600" cy="304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119" name="Round Same Side Corner Rectangle 118"/>
          <p:cNvSpPr/>
          <p:nvPr/>
        </p:nvSpPr>
        <p:spPr>
          <a:xfrm rot="5400000">
            <a:off x="27051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7" name="Straight Connector 126"/>
          <p:cNvCxnSpPr/>
          <p:nvPr/>
        </p:nvCxnSpPr>
        <p:spPr>
          <a:xfrm rot="5400000" flipH="1">
            <a:off x="2438400" y="52578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rot="5400000" flipH="1">
            <a:off x="2438400" y="53340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p:cNvSpPr/>
          <p:nvPr/>
        </p:nvSpPr>
        <p:spPr>
          <a:xfrm>
            <a:off x="3185160" y="48615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5181600" y="43434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1" name="Straight Connector 130"/>
          <p:cNvCxnSpPr/>
          <p:nvPr/>
        </p:nvCxnSpPr>
        <p:spPr>
          <a:xfrm>
            <a:off x="6096000" y="4724400"/>
            <a:ext cx="1295400" cy="0"/>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rot="16416691" flipH="1">
            <a:off x="6329248" y="52624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rot="16416691" flipH="1">
            <a:off x="6329249" y="53386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8" name="Round Same Side Corner Rectangle 137"/>
          <p:cNvSpPr/>
          <p:nvPr/>
        </p:nvSpPr>
        <p:spPr>
          <a:xfrm rot="16416691">
            <a:off x="59817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9" name="Straight Connector 138"/>
          <p:cNvCxnSpPr/>
          <p:nvPr/>
        </p:nvCxnSpPr>
        <p:spPr>
          <a:xfrm rot="16416691" flipH="1">
            <a:off x="6329249" y="54910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rot="16416691" flipH="1">
            <a:off x="6329249" y="5414849"/>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5" name="Oval 144"/>
          <p:cNvSpPr/>
          <p:nvPr/>
        </p:nvSpPr>
        <p:spPr>
          <a:xfrm>
            <a:off x="6019800" y="531876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p:cNvSpPr txBox="1"/>
          <p:nvPr/>
        </p:nvSpPr>
        <p:spPr>
          <a:xfrm>
            <a:off x="59436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147" name="TextBox 146"/>
          <p:cNvSpPr txBox="1"/>
          <p:nvPr/>
        </p:nvSpPr>
        <p:spPr>
          <a:xfrm>
            <a:off x="5181600" y="3962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48" name="TextBox 147"/>
          <p:cNvSpPr txBox="1"/>
          <p:nvPr/>
        </p:nvSpPr>
        <p:spPr>
          <a:xfrm>
            <a:off x="57912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49" name="TextBox 148"/>
          <p:cNvSpPr txBox="1"/>
          <p:nvPr/>
        </p:nvSpPr>
        <p:spPr>
          <a:xfrm>
            <a:off x="6705600" y="4114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sp>
        <p:nvSpPr>
          <p:cNvPr id="150" name="TextBox 149"/>
          <p:cNvSpPr txBox="1"/>
          <p:nvPr/>
        </p:nvSpPr>
        <p:spPr>
          <a:xfrm>
            <a:off x="70104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83" name="Rectangle 82"/>
          <p:cNvSpPr/>
          <p:nvPr/>
        </p:nvSpPr>
        <p:spPr>
          <a:xfrm>
            <a:off x="8458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1066800" y="20421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1905000" y="3124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4724400" y="4343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116" name="TextBox 115"/>
          <p:cNvSpPr txBox="1"/>
          <p:nvPr/>
        </p:nvSpPr>
        <p:spPr>
          <a:xfrm>
            <a:off x="7162800" y="4419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E</a:t>
            </a:r>
            <a:endParaRPr lang="en-US" baseline="-25000" dirty="0">
              <a:latin typeface="Times New Roman" pitchFamily="18" charset="0"/>
              <a:cs typeface="Times New Roman" pitchFamily="18" charset="0"/>
            </a:endParaRPr>
          </a:p>
        </p:txBody>
      </p:sp>
      <p:sp>
        <p:nvSpPr>
          <p:cNvPr id="132" name="TextBox 131"/>
          <p:cNvSpPr txBox="1"/>
          <p:nvPr/>
        </p:nvSpPr>
        <p:spPr>
          <a:xfrm>
            <a:off x="1905000" y="3200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5</a:t>
            </a:r>
            <a:endParaRPr lang="en-US" dirty="0">
              <a:latin typeface="Times New Roman" pitchFamily="18" charset="0"/>
              <a:cs typeface="Times New Roman" pitchFamily="18" charset="0"/>
            </a:endParaRPr>
          </a:p>
        </p:txBody>
      </p:sp>
      <p:sp>
        <p:nvSpPr>
          <p:cNvPr id="133" name="TextBox 132"/>
          <p:cNvSpPr txBox="1"/>
          <p:nvPr/>
        </p:nvSpPr>
        <p:spPr>
          <a:xfrm>
            <a:off x="838200" y="2819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a:t>
            </a:r>
            <a:endParaRPr lang="en-US" dirty="0">
              <a:latin typeface="Times New Roman" pitchFamily="18" charset="0"/>
              <a:cs typeface="Times New Roman" pitchFamily="18" charset="0"/>
            </a:endParaRPr>
          </a:p>
        </p:txBody>
      </p:sp>
      <p:cxnSp>
        <p:nvCxnSpPr>
          <p:cNvPr id="141" name="Straight Connector 140"/>
          <p:cNvCxnSpPr>
            <a:stCxn id="91" idx="6"/>
            <a:endCxn id="103" idx="1"/>
          </p:cNvCxnSpPr>
          <p:nvPr/>
        </p:nvCxnSpPr>
        <p:spPr>
          <a:xfrm>
            <a:off x="1920240" y="1630680"/>
            <a:ext cx="607751" cy="363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03" idx="5"/>
            <a:endCxn id="104" idx="7"/>
          </p:cNvCxnSpPr>
          <p:nvPr/>
        </p:nvCxnSpPr>
        <p:spPr>
          <a:xfrm>
            <a:off x="2592649" y="2059249"/>
            <a:ext cx="0" cy="6973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a:stCxn id="104" idx="3"/>
            <a:endCxn id="86" idx="6"/>
          </p:cNvCxnSpPr>
          <p:nvPr/>
        </p:nvCxnSpPr>
        <p:spPr>
          <a:xfrm flipH="1">
            <a:off x="1996440" y="2821249"/>
            <a:ext cx="53155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86" idx="2"/>
            <a:endCxn id="105" idx="5"/>
          </p:cNvCxnSpPr>
          <p:nvPr/>
        </p:nvCxnSpPr>
        <p:spPr>
          <a:xfrm flipH="1" flipV="1">
            <a:off x="1205809" y="2821249"/>
            <a:ext cx="69919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Straight Connector 154"/>
          <p:cNvCxnSpPr>
            <a:stCxn id="105" idx="1"/>
            <a:endCxn id="85" idx="4"/>
          </p:cNvCxnSpPr>
          <p:nvPr/>
        </p:nvCxnSpPr>
        <p:spPr>
          <a:xfrm flipH="1" flipV="1">
            <a:off x="1112520" y="2133600"/>
            <a:ext cx="28631" cy="6229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3" name="Straight Connector 162"/>
          <p:cNvCxnSpPr>
            <a:stCxn id="85" idx="7"/>
            <a:endCxn id="91" idx="2"/>
          </p:cNvCxnSpPr>
          <p:nvPr/>
        </p:nvCxnSpPr>
        <p:spPr>
          <a:xfrm flipV="1">
            <a:off x="1144849" y="1630680"/>
            <a:ext cx="683951" cy="424871"/>
          </a:xfrm>
          <a:prstGeom prst="line">
            <a:avLst/>
          </a:prstGeom>
        </p:spPr>
        <p:style>
          <a:lnRef idx="1">
            <a:schemeClr val="accent1"/>
          </a:lnRef>
          <a:fillRef idx="0">
            <a:schemeClr val="accent1"/>
          </a:fillRef>
          <a:effectRef idx="0">
            <a:schemeClr val="accent1"/>
          </a:effectRef>
          <a:fontRef idx="minor">
            <a:schemeClr val="tx1"/>
          </a:fontRef>
        </p:style>
      </p:cxnSp>
      <p:sp>
        <p:nvSpPr>
          <p:cNvPr id="164" name="TextBox 163"/>
          <p:cNvSpPr txBox="1"/>
          <p:nvPr/>
        </p:nvSpPr>
        <p:spPr>
          <a:xfrm>
            <a:off x="2286000" y="2895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65" name="TextBox 164"/>
          <p:cNvSpPr txBox="1"/>
          <p:nvPr/>
        </p:nvSpPr>
        <p:spPr>
          <a:xfrm>
            <a:off x="1295400" y="2971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cxnSp>
        <p:nvCxnSpPr>
          <p:cNvPr id="166" name="Straight Connector 165"/>
          <p:cNvCxnSpPr>
            <a:stCxn id="85" idx="5"/>
            <a:endCxn id="104" idx="2"/>
          </p:cNvCxnSpPr>
          <p:nvPr/>
        </p:nvCxnSpPr>
        <p:spPr>
          <a:xfrm>
            <a:off x="1144849" y="2120209"/>
            <a:ext cx="1369751" cy="668711"/>
          </a:xfrm>
          <a:prstGeom prst="line">
            <a:avLst/>
          </a:prstGeom>
        </p:spPr>
        <p:style>
          <a:lnRef idx="1">
            <a:schemeClr val="accent1"/>
          </a:lnRef>
          <a:fillRef idx="0">
            <a:schemeClr val="accent1"/>
          </a:fillRef>
          <a:effectRef idx="0">
            <a:schemeClr val="accent1"/>
          </a:effectRef>
          <a:fontRef idx="minor">
            <a:schemeClr val="tx1"/>
          </a:fontRef>
        </p:style>
      </p:cxnSp>
      <p:sp>
        <p:nvSpPr>
          <p:cNvPr id="170" name="TextBox 169"/>
          <p:cNvSpPr txBox="1"/>
          <p:nvPr/>
        </p:nvSpPr>
        <p:spPr>
          <a:xfrm>
            <a:off x="1600200" y="2133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56" name="Rectangle 155"/>
          <p:cNvSpPr/>
          <p:nvPr/>
        </p:nvSpPr>
        <p:spPr>
          <a:xfrm>
            <a:off x="57912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Connector 98"/>
          <p:cNvCxnSpPr>
            <a:stCxn id="85" idx="6"/>
            <a:endCxn id="103" idx="2"/>
          </p:cNvCxnSpPr>
          <p:nvPr/>
        </p:nvCxnSpPr>
        <p:spPr>
          <a:xfrm flipV="1">
            <a:off x="1158240" y="2026920"/>
            <a:ext cx="1356360" cy="6096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a:stCxn id="49" idx="2"/>
            <a:endCxn id="129" idx="6"/>
          </p:cNvCxnSpPr>
          <p:nvPr/>
        </p:nvCxnSpPr>
        <p:spPr>
          <a:xfrm flipH="1" flipV="1">
            <a:off x="3276600" y="4907280"/>
            <a:ext cx="3505200" cy="13106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a:endCxn id="49" idx="1"/>
          </p:cNvCxnSpPr>
          <p:nvPr/>
        </p:nvCxnSpPr>
        <p:spPr>
          <a:xfrm>
            <a:off x="4419600" y="3505200"/>
            <a:ext cx="2375591" cy="268039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4419600" y="3352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13</a:t>
            </a:r>
            <a:endParaRPr lang="en-US" baseline="-25000" dirty="0">
              <a:latin typeface="Times New Roman" pitchFamily="18" charset="0"/>
              <a:cs typeface="Times New Roman" pitchFamily="18" charset="0"/>
            </a:endParaRPr>
          </a:p>
        </p:txBody>
      </p:sp>
      <p:sp>
        <p:nvSpPr>
          <p:cNvPr id="178" name="Rectangle 177"/>
          <p:cNvSpPr/>
          <p:nvPr/>
        </p:nvSpPr>
        <p:spPr>
          <a:xfrm>
            <a:off x="5791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Connector 83"/>
          <p:cNvCxnSpPr>
            <a:stCxn id="105" idx="7"/>
            <a:endCxn id="104" idx="2"/>
          </p:cNvCxnSpPr>
          <p:nvPr/>
        </p:nvCxnSpPr>
        <p:spPr>
          <a:xfrm>
            <a:off x="1205809" y="2756591"/>
            <a:ext cx="1308791" cy="32329"/>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stCxn id="130" idx="5"/>
            <a:endCxn id="50" idx="3"/>
          </p:cNvCxnSpPr>
          <p:nvPr/>
        </p:nvCxnSpPr>
        <p:spPr>
          <a:xfrm>
            <a:off x="5259649" y="4421449"/>
            <a:ext cx="1748902" cy="3048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7016675" y="2590800"/>
            <a:ext cx="69925" cy="38862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7315200" y="35814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cxnSp>
        <p:nvCxnSpPr>
          <p:cNvPr id="157" name="Straight Connector 156"/>
          <p:cNvCxnSpPr/>
          <p:nvPr/>
        </p:nvCxnSpPr>
        <p:spPr>
          <a:xfrm>
            <a:off x="6019800" y="3276600"/>
            <a:ext cx="24205" cy="20574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58" name="TextBox 157"/>
          <p:cNvSpPr txBox="1"/>
          <p:nvPr/>
        </p:nvSpPr>
        <p:spPr>
          <a:xfrm>
            <a:off x="5943600" y="35814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sp>
        <p:nvSpPr>
          <p:cNvPr id="159" name="TextBox 158"/>
          <p:cNvSpPr txBox="1"/>
          <p:nvPr/>
        </p:nvSpPr>
        <p:spPr>
          <a:xfrm>
            <a:off x="6019800" y="4191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46</a:t>
            </a:r>
            <a:endParaRPr lang="en-US" baseline="-25000" dirty="0">
              <a:latin typeface="Times New Roman" pitchFamily="18" charset="0"/>
              <a:cs typeface="Times New Roman" pitchFamily="18" charset="0"/>
            </a:endParaRPr>
          </a:p>
        </p:txBody>
      </p:sp>
      <p:sp>
        <p:nvSpPr>
          <p:cNvPr id="160" name="Rectangle 159"/>
          <p:cNvSpPr/>
          <p:nvPr/>
        </p:nvSpPr>
        <p:spPr>
          <a:xfrm>
            <a:off x="57912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Connector 92"/>
          <p:cNvCxnSpPr>
            <a:stCxn id="86" idx="0"/>
            <a:endCxn id="85" idx="4"/>
          </p:cNvCxnSpPr>
          <p:nvPr/>
        </p:nvCxnSpPr>
        <p:spPr>
          <a:xfrm flipH="1" flipV="1">
            <a:off x="1112520" y="2133600"/>
            <a:ext cx="838200" cy="990600"/>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a:stCxn id="130" idx="5"/>
          </p:cNvCxnSpPr>
          <p:nvPr/>
        </p:nvCxnSpPr>
        <p:spPr>
          <a:xfrm>
            <a:off x="5259649" y="4421449"/>
            <a:ext cx="1826951" cy="205555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62" name="TextBox 161"/>
          <p:cNvSpPr txBox="1"/>
          <p:nvPr/>
        </p:nvSpPr>
        <p:spPr>
          <a:xfrm>
            <a:off x="7239000" y="6248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15</a:t>
            </a:r>
            <a:endParaRPr lang="en-US" baseline="-25000" dirty="0">
              <a:latin typeface="Times New Roman" pitchFamily="18" charset="0"/>
              <a:cs typeface="Times New Roman" pitchFamily="18" charset="0"/>
            </a:endParaRPr>
          </a:p>
        </p:txBody>
      </p:sp>
      <p:sp>
        <p:nvSpPr>
          <p:cNvPr id="167" name="Rectangle 166"/>
          <p:cNvSpPr/>
          <p:nvPr/>
        </p:nvSpPr>
        <p:spPr>
          <a:xfrm>
            <a:off x="76200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p:cNvCxnSpPr>
            <a:stCxn id="86" idx="0"/>
            <a:endCxn id="91" idx="4"/>
          </p:cNvCxnSpPr>
          <p:nvPr/>
        </p:nvCxnSpPr>
        <p:spPr>
          <a:xfrm flipH="1" flipV="1">
            <a:off x="1874520" y="1676400"/>
            <a:ext cx="76200" cy="1447800"/>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a:endCxn id="162" idx="2"/>
          </p:cNvCxnSpPr>
          <p:nvPr/>
        </p:nvCxnSpPr>
        <p:spPr>
          <a:xfrm>
            <a:off x="2819400" y="5410200"/>
            <a:ext cx="4762500" cy="1207532"/>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1752600" y="3974068"/>
            <a:ext cx="0" cy="902732"/>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H="1">
            <a:off x="533400" y="4876800"/>
            <a:ext cx="1219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a:off x="533400" y="3962400"/>
            <a:ext cx="1219200" cy="116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flipV="1">
            <a:off x="533400" y="3962400"/>
            <a:ext cx="0" cy="914400"/>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flipV="1">
            <a:off x="533400" y="3974068"/>
            <a:ext cx="1219200" cy="902732"/>
          </a:xfrm>
          <a:prstGeom prst="line">
            <a:avLst/>
          </a:prstGeom>
          <a:ln w="15875">
            <a:solidFill>
              <a:srgbClr val="FF00FF"/>
            </a:solidFill>
            <a:prstDash val="sysDot"/>
          </a:ln>
        </p:spPr>
        <p:style>
          <a:lnRef idx="1">
            <a:schemeClr val="accent1"/>
          </a:lnRef>
          <a:fillRef idx="0">
            <a:schemeClr val="accent1"/>
          </a:fillRef>
          <a:effectRef idx="0">
            <a:schemeClr val="accent1"/>
          </a:effectRef>
          <a:fontRef idx="minor">
            <a:schemeClr val="tx1"/>
          </a:fontRef>
        </p:style>
      </p:cxnSp>
      <p:sp>
        <p:nvSpPr>
          <p:cNvPr id="186" name="TextBox 185"/>
          <p:cNvSpPr txBox="1"/>
          <p:nvPr/>
        </p:nvSpPr>
        <p:spPr>
          <a:xfrm>
            <a:off x="1828800" y="4038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187" name="TextBox 186"/>
          <p:cNvSpPr txBox="1"/>
          <p:nvPr/>
        </p:nvSpPr>
        <p:spPr>
          <a:xfrm>
            <a:off x="914400" y="3581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13</a:t>
            </a:r>
            <a:endParaRPr lang="en-US" baseline="-25000" dirty="0">
              <a:latin typeface="Times New Roman" pitchFamily="18" charset="0"/>
              <a:cs typeface="Times New Roman" pitchFamily="18" charset="0"/>
            </a:endParaRPr>
          </a:p>
        </p:txBody>
      </p:sp>
      <p:sp>
        <p:nvSpPr>
          <p:cNvPr id="188" name="TextBox 187"/>
          <p:cNvSpPr txBox="1"/>
          <p:nvPr/>
        </p:nvSpPr>
        <p:spPr>
          <a:xfrm>
            <a:off x="152400" y="4191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189" name="TextBox 188"/>
          <p:cNvSpPr txBox="1"/>
          <p:nvPr/>
        </p:nvSpPr>
        <p:spPr>
          <a:xfrm>
            <a:off x="914400" y="4953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46</a:t>
            </a:r>
            <a:endParaRPr lang="en-US" baseline="-25000" dirty="0">
              <a:latin typeface="Times New Roman" pitchFamily="18" charset="0"/>
              <a:cs typeface="Times New Roman" pitchFamily="18" charset="0"/>
            </a:endParaRPr>
          </a:p>
        </p:txBody>
      </p:sp>
      <p:cxnSp>
        <p:nvCxnSpPr>
          <p:cNvPr id="190" name="Straight Connector 189"/>
          <p:cNvCxnSpPr>
            <a:stCxn id="130" idx="3"/>
          </p:cNvCxnSpPr>
          <p:nvPr/>
        </p:nvCxnSpPr>
        <p:spPr>
          <a:xfrm flipH="1">
            <a:off x="4114800" y="4421449"/>
            <a:ext cx="1080191" cy="129355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95" name="TextBox 194"/>
          <p:cNvSpPr txBox="1"/>
          <p:nvPr/>
        </p:nvSpPr>
        <p:spPr>
          <a:xfrm>
            <a:off x="1752600" y="3657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a:t>
            </a:r>
            <a:endParaRPr lang="en-US" baseline="-25000" dirty="0">
              <a:latin typeface="Times New Roman" pitchFamily="18" charset="0"/>
              <a:cs typeface="Times New Roman" pitchFamily="18" charset="0"/>
            </a:endParaRPr>
          </a:p>
        </p:txBody>
      </p:sp>
      <p:sp>
        <p:nvSpPr>
          <p:cNvPr id="196" name="TextBox 195"/>
          <p:cNvSpPr txBox="1"/>
          <p:nvPr/>
        </p:nvSpPr>
        <p:spPr>
          <a:xfrm>
            <a:off x="2286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a:t>
            </a:r>
            <a:endParaRPr lang="en-US" baseline="-25000" dirty="0">
              <a:latin typeface="Times New Roman" pitchFamily="18" charset="0"/>
              <a:cs typeface="Times New Roman" pitchFamily="18" charset="0"/>
            </a:endParaRPr>
          </a:p>
        </p:txBody>
      </p:sp>
      <p:sp>
        <p:nvSpPr>
          <p:cNvPr id="197" name="TextBox 196"/>
          <p:cNvSpPr txBox="1"/>
          <p:nvPr/>
        </p:nvSpPr>
        <p:spPr>
          <a:xfrm>
            <a:off x="16764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baseline="-25000" dirty="0">
              <a:latin typeface="Times New Roman" pitchFamily="18" charset="0"/>
              <a:cs typeface="Times New Roman" pitchFamily="18" charset="0"/>
            </a:endParaRPr>
          </a:p>
        </p:txBody>
      </p:sp>
      <p:sp>
        <p:nvSpPr>
          <p:cNvPr id="198" name="TextBox 197"/>
          <p:cNvSpPr txBox="1"/>
          <p:nvPr/>
        </p:nvSpPr>
        <p:spPr>
          <a:xfrm>
            <a:off x="152400" y="3657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199" name="TextBox 198"/>
          <p:cNvSpPr txBox="1"/>
          <p:nvPr/>
        </p:nvSpPr>
        <p:spPr>
          <a:xfrm>
            <a:off x="3962400" y="5715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25</a:t>
            </a:r>
            <a:endParaRPr lang="en-US" baseline="-25000" dirty="0">
              <a:latin typeface="Times New Roman" pitchFamily="18" charset="0"/>
              <a:cs typeface="Times New Roman" pitchFamily="18" charset="0"/>
            </a:endParaRPr>
          </a:p>
        </p:txBody>
      </p:sp>
      <p:sp>
        <p:nvSpPr>
          <p:cNvPr id="200" name="Rectangle 199"/>
          <p:cNvSpPr/>
          <p:nvPr/>
        </p:nvSpPr>
        <p:spPr>
          <a:xfrm>
            <a:off x="67056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8" name="Straight Connector 117"/>
          <p:cNvCxnSpPr>
            <a:stCxn id="105" idx="7"/>
            <a:endCxn id="91" idx="3"/>
          </p:cNvCxnSpPr>
          <p:nvPr/>
        </p:nvCxnSpPr>
        <p:spPr>
          <a:xfrm flipV="1">
            <a:off x="1205809" y="1663009"/>
            <a:ext cx="636382" cy="1093582"/>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2667000" y="1143000"/>
            <a:ext cx="152400" cy="49530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flipH="1">
            <a:off x="2819400" y="4572000"/>
            <a:ext cx="3200402" cy="15240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83" name="TextBox 182"/>
          <p:cNvSpPr txBox="1"/>
          <p:nvPr/>
        </p:nvSpPr>
        <p:spPr>
          <a:xfrm>
            <a:off x="2819400" y="35052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sp>
        <p:nvSpPr>
          <p:cNvPr id="194" name="TextBox 193"/>
          <p:cNvSpPr txBox="1"/>
          <p:nvPr/>
        </p:nvSpPr>
        <p:spPr>
          <a:xfrm>
            <a:off x="2590800" y="61076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26</a:t>
            </a:r>
            <a:endParaRPr lang="en-US" baseline="-25000" dirty="0">
              <a:latin typeface="Times New Roman" pitchFamily="18" charset="0"/>
              <a:cs typeface="Times New Roman" pitchFamily="18" charset="0"/>
            </a:endParaRPr>
          </a:p>
        </p:txBody>
      </p:sp>
      <p:sp>
        <p:nvSpPr>
          <p:cNvPr id="201" name="Rectangle 200"/>
          <p:cNvSpPr/>
          <p:nvPr/>
        </p:nvSpPr>
        <p:spPr>
          <a:xfrm>
            <a:off x="76200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3" name="Straight Connector 212"/>
          <p:cNvCxnSpPr>
            <a:stCxn id="145" idx="0"/>
            <a:endCxn id="129" idx="6"/>
          </p:cNvCxnSpPr>
          <p:nvPr/>
        </p:nvCxnSpPr>
        <p:spPr>
          <a:xfrm flipH="1" flipV="1">
            <a:off x="3276600" y="4907280"/>
            <a:ext cx="2788920" cy="41148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flipH="1" flipV="1">
            <a:off x="3581400" y="2590800"/>
            <a:ext cx="3505200" cy="38862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224" name="TextBox 223"/>
          <p:cNvSpPr txBox="1"/>
          <p:nvPr/>
        </p:nvSpPr>
        <p:spPr>
          <a:xfrm>
            <a:off x="61722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35</a:t>
            </a:r>
            <a:endParaRPr lang="en-US" baseline="-25000" dirty="0">
              <a:latin typeface="Times New Roman" pitchFamily="18" charset="0"/>
              <a:cs typeface="Times New Roman" pitchFamily="18" charset="0"/>
            </a:endParaRPr>
          </a:p>
        </p:txBody>
      </p:sp>
      <p:cxnSp>
        <p:nvCxnSpPr>
          <p:cNvPr id="137" name="Straight Connector 136"/>
          <p:cNvCxnSpPr>
            <a:stCxn id="105" idx="6"/>
            <a:endCxn id="103" idx="3"/>
          </p:cNvCxnSpPr>
          <p:nvPr/>
        </p:nvCxnSpPr>
        <p:spPr>
          <a:xfrm flipV="1">
            <a:off x="1219200" y="2059249"/>
            <a:ext cx="1308791" cy="729671"/>
          </a:xfrm>
          <a:prstGeom prst="line">
            <a:avLst/>
          </a:prstGeom>
          <a:ln w="15875">
            <a:solidFill>
              <a:srgbClr val="FF00FF"/>
            </a:solidFill>
            <a:prstDash val="sysDot"/>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a:stCxn id="177" idx="1"/>
          </p:cNvCxnSpPr>
          <p:nvPr/>
        </p:nvCxnSpPr>
        <p:spPr>
          <a:xfrm flipV="1">
            <a:off x="4419600" y="1219200"/>
            <a:ext cx="0" cy="2318266"/>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a:stCxn id="49" idx="0"/>
          </p:cNvCxnSpPr>
          <p:nvPr/>
        </p:nvCxnSpPr>
        <p:spPr>
          <a:xfrm flipH="1" flipV="1">
            <a:off x="4419600" y="1219200"/>
            <a:ext cx="2407920" cy="49530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209" name="TextBox 208"/>
          <p:cNvSpPr txBox="1"/>
          <p:nvPr/>
        </p:nvSpPr>
        <p:spPr>
          <a:xfrm>
            <a:off x="3429000" y="19050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sp>
        <p:nvSpPr>
          <p:cNvPr id="210" name="TextBox 209"/>
          <p:cNvSpPr txBox="1"/>
          <p:nvPr/>
        </p:nvSpPr>
        <p:spPr>
          <a:xfrm>
            <a:off x="3962400" y="838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36</a:t>
            </a:r>
            <a:endParaRPr lang="en-US" baseline="-25000" dirty="0">
              <a:latin typeface="Times New Roman" pitchFamily="18" charset="0"/>
              <a:cs typeface="Times New Roman" pitchFamily="18" charset="0"/>
            </a:endParaRPr>
          </a:p>
        </p:txBody>
      </p:sp>
      <p:sp>
        <p:nvSpPr>
          <p:cNvPr id="211" name="Rectangle 210"/>
          <p:cNvSpPr/>
          <p:nvPr/>
        </p:nvSpPr>
        <p:spPr>
          <a:xfrm>
            <a:off x="6705600" y="17526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extBox 79"/>
          <p:cNvSpPr txBox="1"/>
          <p:nvPr/>
        </p:nvSpPr>
        <p:spPr>
          <a:xfrm>
            <a:off x="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wipe(up)">
                                      <p:cBhvr>
                                        <p:cTn id="7" dur="500"/>
                                        <p:tgtEl>
                                          <p:spTgt spid="13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7"/>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5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68"/>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4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6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9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9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9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9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88"/>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86"/>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89"/>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5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69"/>
                                        </p:tgtEl>
                                        <p:attrNameLst>
                                          <p:attrName>style.visibility</p:attrName>
                                        </p:attrNameLst>
                                      </p:cBhvr>
                                      <p:to>
                                        <p:strVal val="visible"/>
                                      </p:to>
                                    </p:set>
                                    <p:animEffect transition="in" filter="wipe(down)">
                                      <p:cBhvr>
                                        <p:cTn id="40" dur="500"/>
                                        <p:tgtEl>
                                          <p:spTgt spid="169"/>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0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71"/>
                                        </p:tgtEl>
                                        <p:attrNameLst>
                                          <p:attrName>style.visibility</p:attrName>
                                        </p:attrNameLst>
                                      </p:cBhvr>
                                      <p:to>
                                        <p:strVal val="visible"/>
                                      </p:to>
                                    </p:set>
                                    <p:animEffect transition="in" filter="wipe(down)">
                                      <p:cBhvr>
                                        <p:cTn id="49" dur="500"/>
                                        <p:tgtEl>
                                          <p:spTgt spid="171"/>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10"/>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p:bldP spid="187" grpId="0"/>
      <p:bldP spid="188" grpId="0"/>
      <p:bldP spid="189" grpId="0"/>
      <p:bldP spid="195" grpId="0"/>
      <p:bldP spid="196" grpId="0"/>
      <p:bldP spid="197" grpId="0"/>
      <p:bldP spid="198" grpId="0"/>
      <p:bldP spid="209" grpId="0"/>
      <p:bldP spid="210" grpId="0"/>
      <p:bldP spid="2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152400"/>
            <a:ext cx="9144000" cy="990600"/>
          </a:xfrm>
        </p:spPr>
        <p:txBody>
          <a:bodyPr/>
          <a:lstStyle/>
          <a:p>
            <a:r>
              <a:rPr lang="en-US" sz="3200" dirty="0" smtClean="0">
                <a:solidFill>
                  <a:srgbClr val="7030A0"/>
                </a:solidFill>
                <a:latin typeface="Times New Roman" pitchFamily="18" charset="0"/>
                <a:cs typeface="Times New Roman" pitchFamily="18" charset="0"/>
              </a:rPr>
              <a:t>Method of Location of Instantaneous Centers</a:t>
            </a:r>
          </a:p>
        </p:txBody>
      </p:sp>
      <p:cxnSp>
        <p:nvCxnSpPr>
          <p:cNvPr id="9" name="Straight Connector 8"/>
          <p:cNvCxnSpPr/>
          <p:nvPr/>
        </p:nvCxnSpPr>
        <p:spPr>
          <a:xfrm flipV="1">
            <a:off x="2819400" y="5334000"/>
            <a:ext cx="3808151" cy="20661"/>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3200400" y="4876800"/>
            <a:ext cx="3657600" cy="13716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2788920" y="4876800"/>
            <a:ext cx="411480" cy="468868"/>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6781800" y="6172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995160" y="464820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743200" y="53340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p:cNvSpPr txBox="1"/>
          <p:nvPr/>
        </p:nvSpPr>
        <p:spPr>
          <a:xfrm>
            <a:off x="6705600" y="5867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72" name="TextBox 71"/>
          <p:cNvSpPr txBox="1"/>
          <p:nvPr/>
        </p:nvSpPr>
        <p:spPr>
          <a:xfrm>
            <a:off x="3124200" y="4495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endParaRPr lang="en-US" baseline="-25000" dirty="0">
              <a:latin typeface="Times New Roman" pitchFamily="18" charset="0"/>
              <a:cs typeface="Times New Roman" pitchFamily="18" charset="0"/>
            </a:endParaRPr>
          </a:p>
        </p:txBody>
      </p:sp>
      <p:cxnSp>
        <p:nvCxnSpPr>
          <p:cNvPr id="69" name="Straight Connector 68"/>
          <p:cNvCxnSpPr>
            <a:stCxn id="52" idx="7"/>
            <a:endCxn id="145" idx="1"/>
          </p:cNvCxnSpPr>
          <p:nvPr/>
        </p:nvCxnSpPr>
        <p:spPr>
          <a:xfrm flipV="1">
            <a:off x="2821249" y="5332151"/>
            <a:ext cx="3211942" cy="152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endCxn id="52" idx="0"/>
          </p:cNvCxnSpPr>
          <p:nvPr/>
        </p:nvCxnSpPr>
        <p:spPr>
          <a:xfrm flipH="1">
            <a:off x="2788920" y="3505200"/>
            <a:ext cx="1630680" cy="18288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066800" y="1600200"/>
            <a:ext cx="1600200" cy="16002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828800" y="15849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2514600" y="1981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51460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112776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838200" y="1752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sp>
        <p:nvSpPr>
          <p:cNvPr id="107" name="TextBox 106"/>
          <p:cNvSpPr txBox="1"/>
          <p:nvPr/>
        </p:nvSpPr>
        <p:spPr>
          <a:xfrm>
            <a:off x="1676400" y="1143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p:txBody>
      </p:sp>
      <p:sp>
        <p:nvSpPr>
          <p:cNvPr id="108" name="TextBox 107"/>
          <p:cNvSpPr txBox="1"/>
          <p:nvPr/>
        </p:nvSpPr>
        <p:spPr>
          <a:xfrm>
            <a:off x="2667000" y="18288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p:txBody>
      </p:sp>
      <p:sp>
        <p:nvSpPr>
          <p:cNvPr id="109" name="TextBox 108"/>
          <p:cNvSpPr txBox="1"/>
          <p:nvPr/>
        </p:nvSpPr>
        <p:spPr>
          <a:xfrm>
            <a:off x="2590800" y="2743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p:txBody>
      </p:sp>
      <p:sp>
        <p:nvSpPr>
          <p:cNvPr id="111" name="TextBox 110"/>
          <p:cNvSpPr txBox="1"/>
          <p:nvPr/>
        </p:nvSpPr>
        <p:spPr>
          <a:xfrm>
            <a:off x="4876800" y="762000"/>
            <a:ext cx="4267200" cy="2400657"/>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p>
          <a:p>
            <a:r>
              <a:rPr lang="en-US" baseline="-25000"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24</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25</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26</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35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36 </a:t>
            </a:r>
          </a:p>
          <a:p>
            <a:endParaRPr lang="en-US" baseline="-250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46</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dirty="0" smtClean="0">
              <a:latin typeface="Times New Roman" pitchFamily="18" charset="0"/>
              <a:cs typeface="Times New Roman" pitchFamily="18" charset="0"/>
            </a:endParaRPr>
          </a:p>
        </p:txBody>
      </p:sp>
      <p:sp>
        <p:nvSpPr>
          <p:cNvPr id="112" name="Rectangle 111"/>
          <p:cNvSpPr/>
          <p:nvPr/>
        </p:nvSpPr>
        <p:spPr>
          <a:xfrm>
            <a:off x="4876800" y="17526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p:cNvSpPr/>
          <p:nvPr/>
        </p:nvSpPr>
        <p:spPr>
          <a:xfrm>
            <a:off x="67056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48768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48768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cxnSp>
        <p:nvCxnSpPr>
          <p:cNvPr id="117" name="Straight Connector 116"/>
          <p:cNvCxnSpPr>
            <a:stCxn id="91" idx="4"/>
            <a:endCxn id="104" idx="1"/>
          </p:cNvCxnSpPr>
          <p:nvPr/>
        </p:nvCxnSpPr>
        <p:spPr>
          <a:xfrm>
            <a:off x="1874520" y="1676400"/>
            <a:ext cx="653471" cy="1080191"/>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12192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122" name="TextBox 121"/>
          <p:cNvSpPr txBox="1"/>
          <p:nvPr/>
        </p:nvSpPr>
        <p:spPr>
          <a:xfrm>
            <a:off x="21336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123" name="TextBox 122"/>
          <p:cNvSpPr txBox="1"/>
          <p:nvPr/>
        </p:nvSpPr>
        <p:spPr>
          <a:xfrm>
            <a:off x="25908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124" name="TextBox 123"/>
          <p:cNvSpPr txBox="1"/>
          <p:nvPr/>
        </p:nvSpPr>
        <p:spPr>
          <a:xfrm>
            <a:off x="7620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125" name="TextBox 124"/>
          <p:cNvSpPr txBox="1"/>
          <p:nvPr/>
        </p:nvSpPr>
        <p:spPr>
          <a:xfrm>
            <a:off x="42672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24</a:t>
            </a:r>
            <a:endParaRPr lang="en-US" baseline="-25000" dirty="0">
              <a:latin typeface="Times New Roman" pitchFamily="18" charset="0"/>
              <a:cs typeface="Times New Roman" pitchFamily="18" charset="0"/>
            </a:endParaRPr>
          </a:p>
        </p:txBody>
      </p:sp>
      <p:sp>
        <p:nvSpPr>
          <p:cNvPr id="66" name="Rectangle 65"/>
          <p:cNvSpPr/>
          <p:nvPr/>
        </p:nvSpPr>
        <p:spPr>
          <a:xfrm>
            <a:off x="4876800" y="2819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48768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24384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O</a:t>
            </a:r>
            <a:endParaRPr lang="en-US" baseline="-25000" dirty="0">
              <a:latin typeface="Times New Roman" pitchFamily="18" charset="0"/>
              <a:cs typeface="Times New Roman" pitchFamily="18" charset="0"/>
            </a:endParaRPr>
          </a:p>
        </p:txBody>
      </p:sp>
      <p:sp>
        <p:nvSpPr>
          <p:cNvPr id="79" name="TextBox 78"/>
          <p:cNvSpPr txBox="1"/>
          <p:nvPr/>
        </p:nvSpPr>
        <p:spPr>
          <a:xfrm>
            <a:off x="31242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80" name="TextBox 79"/>
          <p:cNvSpPr txBox="1"/>
          <p:nvPr/>
        </p:nvSpPr>
        <p:spPr>
          <a:xfrm>
            <a:off x="24384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81" name="TextBox 80"/>
          <p:cNvSpPr txBox="1"/>
          <p:nvPr/>
        </p:nvSpPr>
        <p:spPr>
          <a:xfrm>
            <a:off x="6400800" y="6172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98" name="Rectangle 97"/>
          <p:cNvSpPr/>
          <p:nvPr/>
        </p:nvSpPr>
        <p:spPr>
          <a:xfrm>
            <a:off x="6705600" y="4572000"/>
            <a:ext cx="533400" cy="3810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p:cNvCxnSpPr/>
          <p:nvPr/>
        </p:nvCxnSpPr>
        <p:spPr>
          <a:xfrm rot="5400000" flipH="1">
            <a:off x="2438400" y="51054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flipH="1">
            <a:off x="2438400" y="51816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flipV="1">
            <a:off x="5257800" y="4419600"/>
            <a:ext cx="1600200" cy="1828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H="1" flipV="1">
            <a:off x="5257800" y="4419600"/>
            <a:ext cx="1752600" cy="304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119" name="Round Same Side Corner Rectangle 118"/>
          <p:cNvSpPr/>
          <p:nvPr/>
        </p:nvSpPr>
        <p:spPr>
          <a:xfrm rot="5400000">
            <a:off x="27051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7" name="Straight Connector 126"/>
          <p:cNvCxnSpPr/>
          <p:nvPr/>
        </p:nvCxnSpPr>
        <p:spPr>
          <a:xfrm rot="5400000" flipH="1">
            <a:off x="2438400" y="52578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rot="5400000" flipH="1">
            <a:off x="2438400" y="53340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p:cNvSpPr/>
          <p:nvPr/>
        </p:nvSpPr>
        <p:spPr>
          <a:xfrm>
            <a:off x="3185160" y="48615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5181600" y="43434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1" name="Straight Connector 130"/>
          <p:cNvCxnSpPr/>
          <p:nvPr/>
        </p:nvCxnSpPr>
        <p:spPr>
          <a:xfrm>
            <a:off x="6096000" y="4724400"/>
            <a:ext cx="1295400" cy="0"/>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rot="16416691" flipH="1">
            <a:off x="6329248" y="52624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rot="16416691" flipH="1">
            <a:off x="6329249" y="53386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8" name="Round Same Side Corner Rectangle 137"/>
          <p:cNvSpPr/>
          <p:nvPr/>
        </p:nvSpPr>
        <p:spPr>
          <a:xfrm rot="16416691">
            <a:off x="59817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9" name="Straight Connector 138"/>
          <p:cNvCxnSpPr/>
          <p:nvPr/>
        </p:nvCxnSpPr>
        <p:spPr>
          <a:xfrm rot="16416691" flipH="1">
            <a:off x="6329249" y="54910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rot="16416691" flipH="1">
            <a:off x="6329249" y="5414849"/>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5" name="Oval 144"/>
          <p:cNvSpPr/>
          <p:nvPr/>
        </p:nvSpPr>
        <p:spPr>
          <a:xfrm>
            <a:off x="6019800" y="531876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p:cNvSpPr txBox="1"/>
          <p:nvPr/>
        </p:nvSpPr>
        <p:spPr>
          <a:xfrm>
            <a:off x="59436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147" name="TextBox 146"/>
          <p:cNvSpPr txBox="1"/>
          <p:nvPr/>
        </p:nvSpPr>
        <p:spPr>
          <a:xfrm>
            <a:off x="5181600" y="3962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48" name="TextBox 147"/>
          <p:cNvSpPr txBox="1"/>
          <p:nvPr/>
        </p:nvSpPr>
        <p:spPr>
          <a:xfrm>
            <a:off x="57912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49" name="TextBox 148"/>
          <p:cNvSpPr txBox="1"/>
          <p:nvPr/>
        </p:nvSpPr>
        <p:spPr>
          <a:xfrm>
            <a:off x="6705600" y="4114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sp>
        <p:nvSpPr>
          <p:cNvPr id="150" name="TextBox 149"/>
          <p:cNvSpPr txBox="1"/>
          <p:nvPr/>
        </p:nvSpPr>
        <p:spPr>
          <a:xfrm>
            <a:off x="70104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83" name="Rectangle 82"/>
          <p:cNvSpPr/>
          <p:nvPr/>
        </p:nvSpPr>
        <p:spPr>
          <a:xfrm>
            <a:off x="8458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1066800" y="20421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1905000" y="3124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4724400" y="4343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116" name="TextBox 115"/>
          <p:cNvSpPr txBox="1"/>
          <p:nvPr/>
        </p:nvSpPr>
        <p:spPr>
          <a:xfrm>
            <a:off x="7162800" y="4419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E</a:t>
            </a:r>
            <a:endParaRPr lang="en-US" baseline="-25000" dirty="0">
              <a:latin typeface="Times New Roman" pitchFamily="18" charset="0"/>
              <a:cs typeface="Times New Roman" pitchFamily="18" charset="0"/>
            </a:endParaRPr>
          </a:p>
        </p:txBody>
      </p:sp>
      <p:sp>
        <p:nvSpPr>
          <p:cNvPr id="132" name="TextBox 131"/>
          <p:cNvSpPr txBox="1"/>
          <p:nvPr/>
        </p:nvSpPr>
        <p:spPr>
          <a:xfrm>
            <a:off x="1905000" y="3200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5</a:t>
            </a:r>
            <a:endParaRPr lang="en-US" dirty="0">
              <a:latin typeface="Times New Roman" pitchFamily="18" charset="0"/>
              <a:cs typeface="Times New Roman" pitchFamily="18" charset="0"/>
            </a:endParaRPr>
          </a:p>
        </p:txBody>
      </p:sp>
      <p:sp>
        <p:nvSpPr>
          <p:cNvPr id="133" name="TextBox 132"/>
          <p:cNvSpPr txBox="1"/>
          <p:nvPr/>
        </p:nvSpPr>
        <p:spPr>
          <a:xfrm>
            <a:off x="838200" y="2819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a:t>
            </a:r>
            <a:endParaRPr lang="en-US" dirty="0">
              <a:latin typeface="Times New Roman" pitchFamily="18" charset="0"/>
              <a:cs typeface="Times New Roman" pitchFamily="18" charset="0"/>
            </a:endParaRPr>
          </a:p>
        </p:txBody>
      </p:sp>
      <p:cxnSp>
        <p:nvCxnSpPr>
          <p:cNvPr id="141" name="Straight Connector 140"/>
          <p:cNvCxnSpPr>
            <a:stCxn id="91" idx="6"/>
            <a:endCxn id="103" idx="1"/>
          </p:cNvCxnSpPr>
          <p:nvPr/>
        </p:nvCxnSpPr>
        <p:spPr>
          <a:xfrm>
            <a:off x="1920240" y="1630680"/>
            <a:ext cx="607751" cy="363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03" idx="5"/>
            <a:endCxn id="104" idx="7"/>
          </p:cNvCxnSpPr>
          <p:nvPr/>
        </p:nvCxnSpPr>
        <p:spPr>
          <a:xfrm>
            <a:off x="2592649" y="2059249"/>
            <a:ext cx="0" cy="6973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a:stCxn id="104" idx="3"/>
            <a:endCxn id="86" idx="6"/>
          </p:cNvCxnSpPr>
          <p:nvPr/>
        </p:nvCxnSpPr>
        <p:spPr>
          <a:xfrm flipH="1">
            <a:off x="1996440" y="2821249"/>
            <a:ext cx="53155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86" idx="2"/>
            <a:endCxn id="105" idx="5"/>
          </p:cNvCxnSpPr>
          <p:nvPr/>
        </p:nvCxnSpPr>
        <p:spPr>
          <a:xfrm flipH="1" flipV="1">
            <a:off x="1205809" y="2821249"/>
            <a:ext cx="69919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Straight Connector 154"/>
          <p:cNvCxnSpPr>
            <a:stCxn id="105" idx="1"/>
            <a:endCxn id="85" idx="4"/>
          </p:cNvCxnSpPr>
          <p:nvPr/>
        </p:nvCxnSpPr>
        <p:spPr>
          <a:xfrm flipH="1" flipV="1">
            <a:off x="1112520" y="2133600"/>
            <a:ext cx="28631" cy="6229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3" name="Straight Connector 162"/>
          <p:cNvCxnSpPr>
            <a:stCxn id="85" idx="7"/>
            <a:endCxn id="91" idx="2"/>
          </p:cNvCxnSpPr>
          <p:nvPr/>
        </p:nvCxnSpPr>
        <p:spPr>
          <a:xfrm flipV="1">
            <a:off x="1144849" y="1630680"/>
            <a:ext cx="683951" cy="424871"/>
          </a:xfrm>
          <a:prstGeom prst="line">
            <a:avLst/>
          </a:prstGeom>
        </p:spPr>
        <p:style>
          <a:lnRef idx="1">
            <a:schemeClr val="accent1"/>
          </a:lnRef>
          <a:fillRef idx="0">
            <a:schemeClr val="accent1"/>
          </a:fillRef>
          <a:effectRef idx="0">
            <a:schemeClr val="accent1"/>
          </a:effectRef>
          <a:fontRef idx="minor">
            <a:schemeClr val="tx1"/>
          </a:fontRef>
        </p:style>
      </p:cxnSp>
      <p:sp>
        <p:nvSpPr>
          <p:cNvPr id="164" name="TextBox 163"/>
          <p:cNvSpPr txBox="1"/>
          <p:nvPr/>
        </p:nvSpPr>
        <p:spPr>
          <a:xfrm>
            <a:off x="2286000" y="2895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65" name="TextBox 164"/>
          <p:cNvSpPr txBox="1"/>
          <p:nvPr/>
        </p:nvSpPr>
        <p:spPr>
          <a:xfrm>
            <a:off x="1295400" y="2971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cxnSp>
        <p:nvCxnSpPr>
          <p:cNvPr id="166" name="Straight Connector 165"/>
          <p:cNvCxnSpPr>
            <a:stCxn id="85" idx="5"/>
            <a:endCxn id="104" idx="2"/>
          </p:cNvCxnSpPr>
          <p:nvPr/>
        </p:nvCxnSpPr>
        <p:spPr>
          <a:xfrm>
            <a:off x="1144849" y="2120209"/>
            <a:ext cx="1369751" cy="668711"/>
          </a:xfrm>
          <a:prstGeom prst="line">
            <a:avLst/>
          </a:prstGeom>
        </p:spPr>
        <p:style>
          <a:lnRef idx="1">
            <a:schemeClr val="accent1"/>
          </a:lnRef>
          <a:fillRef idx="0">
            <a:schemeClr val="accent1"/>
          </a:fillRef>
          <a:effectRef idx="0">
            <a:schemeClr val="accent1"/>
          </a:effectRef>
          <a:fontRef idx="minor">
            <a:schemeClr val="tx1"/>
          </a:fontRef>
        </p:style>
      </p:cxnSp>
      <p:sp>
        <p:nvSpPr>
          <p:cNvPr id="170" name="TextBox 169"/>
          <p:cNvSpPr txBox="1"/>
          <p:nvPr/>
        </p:nvSpPr>
        <p:spPr>
          <a:xfrm>
            <a:off x="1600200" y="2133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56" name="Rectangle 155"/>
          <p:cNvSpPr/>
          <p:nvPr/>
        </p:nvSpPr>
        <p:spPr>
          <a:xfrm>
            <a:off x="57912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Connector 98"/>
          <p:cNvCxnSpPr>
            <a:stCxn id="85" idx="6"/>
            <a:endCxn id="103" idx="2"/>
          </p:cNvCxnSpPr>
          <p:nvPr/>
        </p:nvCxnSpPr>
        <p:spPr>
          <a:xfrm flipV="1">
            <a:off x="1158240" y="2026920"/>
            <a:ext cx="1356360" cy="6096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a:stCxn id="49" idx="2"/>
            <a:endCxn id="129" idx="6"/>
          </p:cNvCxnSpPr>
          <p:nvPr/>
        </p:nvCxnSpPr>
        <p:spPr>
          <a:xfrm flipH="1" flipV="1">
            <a:off x="3276600" y="4907280"/>
            <a:ext cx="3505200" cy="13106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a:endCxn id="49" idx="1"/>
          </p:cNvCxnSpPr>
          <p:nvPr/>
        </p:nvCxnSpPr>
        <p:spPr>
          <a:xfrm>
            <a:off x="4419600" y="3505200"/>
            <a:ext cx="2375591" cy="268039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4419600" y="3352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13</a:t>
            </a:r>
            <a:endParaRPr lang="en-US" baseline="-25000" dirty="0">
              <a:latin typeface="Times New Roman" pitchFamily="18" charset="0"/>
              <a:cs typeface="Times New Roman" pitchFamily="18" charset="0"/>
            </a:endParaRPr>
          </a:p>
        </p:txBody>
      </p:sp>
      <p:sp>
        <p:nvSpPr>
          <p:cNvPr id="178" name="Rectangle 177"/>
          <p:cNvSpPr/>
          <p:nvPr/>
        </p:nvSpPr>
        <p:spPr>
          <a:xfrm>
            <a:off x="5791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Connector 83"/>
          <p:cNvCxnSpPr>
            <a:stCxn id="105" idx="7"/>
            <a:endCxn id="104" idx="2"/>
          </p:cNvCxnSpPr>
          <p:nvPr/>
        </p:nvCxnSpPr>
        <p:spPr>
          <a:xfrm>
            <a:off x="1205809" y="2756591"/>
            <a:ext cx="1308791" cy="32329"/>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stCxn id="130" idx="5"/>
            <a:endCxn id="50" idx="3"/>
          </p:cNvCxnSpPr>
          <p:nvPr/>
        </p:nvCxnSpPr>
        <p:spPr>
          <a:xfrm>
            <a:off x="5259649" y="4421449"/>
            <a:ext cx="1748902" cy="3048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7016675" y="2590800"/>
            <a:ext cx="69925" cy="38862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7315200" y="35814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cxnSp>
        <p:nvCxnSpPr>
          <p:cNvPr id="157" name="Straight Connector 156"/>
          <p:cNvCxnSpPr/>
          <p:nvPr/>
        </p:nvCxnSpPr>
        <p:spPr>
          <a:xfrm>
            <a:off x="6019800" y="3276600"/>
            <a:ext cx="24205" cy="20574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58" name="TextBox 157"/>
          <p:cNvSpPr txBox="1"/>
          <p:nvPr/>
        </p:nvSpPr>
        <p:spPr>
          <a:xfrm>
            <a:off x="5943600" y="35814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sp>
        <p:nvSpPr>
          <p:cNvPr id="159" name="TextBox 158"/>
          <p:cNvSpPr txBox="1"/>
          <p:nvPr/>
        </p:nvSpPr>
        <p:spPr>
          <a:xfrm>
            <a:off x="6019800" y="4191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46</a:t>
            </a:r>
            <a:endParaRPr lang="en-US" baseline="-25000" dirty="0">
              <a:latin typeface="Times New Roman" pitchFamily="18" charset="0"/>
              <a:cs typeface="Times New Roman" pitchFamily="18" charset="0"/>
            </a:endParaRPr>
          </a:p>
        </p:txBody>
      </p:sp>
      <p:sp>
        <p:nvSpPr>
          <p:cNvPr id="160" name="Rectangle 159"/>
          <p:cNvSpPr/>
          <p:nvPr/>
        </p:nvSpPr>
        <p:spPr>
          <a:xfrm>
            <a:off x="57912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Connector 92"/>
          <p:cNvCxnSpPr>
            <a:stCxn id="86" idx="0"/>
            <a:endCxn id="85" idx="4"/>
          </p:cNvCxnSpPr>
          <p:nvPr/>
        </p:nvCxnSpPr>
        <p:spPr>
          <a:xfrm flipH="1" flipV="1">
            <a:off x="1112520" y="2133600"/>
            <a:ext cx="838200" cy="990600"/>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a:stCxn id="130" idx="5"/>
          </p:cNvCxnSpPr>
          <p:nvPr/>
        </p:nvCxnSpPr>
        <p:spPr>
          <a:xfrm>
            <a:off x="5259649" y="4421449"/>
            <a:ext cx="1826951" cy="205555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62" name="TextBox 161"/>
          <p:cNvSpPr txBox="1"/>
          <p:nvPr/>
        </p:nvSpPr>
        <p:spPr>
          <a:xfrm>
            <a:off x="7239000" y="6248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15</a:t>
            </a:r>
            <a:endParaRPr lang="en-US" baseline="-25000" dirty="0">
              <a:latin typeface="Times New Roman" pitchFamily="18" charset="0"/>
              <a:cs typeface="Times New Roman" pitchFamily="18" charset="0"/>
            </a:endParaRPr>
          </a:p>
        </p:txBody>
      </p:sp>
      <p:sp>
        <p:nvSpPr>
          <p:cNvPr id="167" name="Rectangle 166"/>
          <p:cNvSpPr/>
          <p:nvPr/>
        </p:nvSpPr>
        <p:spPr>
          <a:xfrm>
            <a:off x="76200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p:cNvCxnSpPr>
            <a:stCxn id="86" idx="0"/>
            <a:endCxn id="91" idx="4"/>
          </p:cNvCxnSpPr>
          <p:nvPr/>
        </p:nvCxnSpPr>
        <p:spPr>
          <a:xfrm flipH="1" flipV="1">
            <a:off x="1874520" y="1676400"/>
            <a:ext cx="76200" cy="1447800"/>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a:endCxn id="162" idx="2"/>
          </p:cNvCxnSpPr>
          <p:nvPr/>
        </p:nvCxnSpPr>
        <p:spPr>
          <a:xfrm>
            <a:off x="2819400" y="5410200"/>
            <a:ext cx="4762500" cy="1207532"/>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1828800" y="3833336"/>
            <a:ext cx="0" cy="902732"/>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H="1">
            <a:off x="1066800" y="4736068"/>
            <a:ext cx="76200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flipV="1">
            <a:off x="304800" y="3821668"/>
            <a:ext cx="15240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flipH="1" flipV="1">
            <a:off x="304800" y="4736068"/>
            <a:ext cx="762000" cy="457200"/>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flipV="1">
            <a:off x="1066800" y="3833336"/>
            <a:ext cx="762000" cy="1359932"/>
          </a:xfrm>
          <a:prstGeom prst="line">
            <a:avLst/>
          </a:prstGeom>
          <a:ln w="15875">
            <a:solidFill>
              <a:srgbClr val="FF00FF"/>
            </a:solidFill>
            <a:prstDash val="sysDot"/>
          </a:ln>
        </p:spPr>
        <p:style>
          <a:lnRef idx="1">
            <a:schemeClr val="accent1"/>
          </a:lnRef>
          <a:fillRef idx="0">
            <a:schemeClr val="accent1"/>
          </a:fillRef>
          <a:effectRef idx="0">
            <a:schemeClr val="accent1"/>
          </a:effectRef>
          <a:fontRef idx="minor">
            <a:schemeClr val="tx1"/>
          </a:fontRef>
        </p:style>
      </p:cxnSp>
      <p:sp>
        <p:nvSpPr>
          <p:cNvPr id="186" name="TextBox 185"/>
          <p:cNvSpPr txBox="1"/>
          <p:nvPr/>
        </p:nvSpPr>
        <p:spPr>
          <a:xfrm>
            <a:off x="1828800" y="4038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187" name="TextBox 186"/>
          <p:cNvSpPr txBox="1"/>
          <p:nvPr/>
        </p:nvSpPr>
        <p:spPr>
          <a:xfrm>
            <a:off x="685800" y="3886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36</a:t>
            </a:r>
            <a:endParaRPr lang="en-US" baseline="-25000" dirty="0">
              <a:latin typeface="Times New Roman" pitchFamily="18" charset="0"/>
              <a:cs typeface="Times New Roman" pitchFamily="18" charset="0"/>
            </a:endParaRPr>
          </a:p>
        </p:txBody>
      </p:sp>
      <p:sp>
        <p:nvSpPr>
          <p:cNvPr id="188" name="TextBox 187"/>
          <p:cNvSpPr txBox="1"/>
          <p:nvPr/>
        </p:nvSpPr>
        <p:spPr>
          <a:xfrm>
            <a:off x="304800" y="4953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sp>
        <p:nvSpPr>
          <p:cNvPr id="189" name="TextBox 188"/>
          <p:cNvSpPr txBox="1"/>
          <p:nvPr/>
        </p:nvSpPr>
        <p:spPr>
          <a:xfrm>
            <a:off x="1447800" y="5029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cxnSp>
        <p:nvCxnSpPr>
          <p:cNvPr id="190" name="Straight Connector 189"/>
          <p:cNvCxnSpPr>
            <a:stCxn id="130" idx="3"/>
          </p:cNvCxnSpPr>
          <p:nvPr/>
        </p:nvCxnSpPr>
        <p:spPr>
          <a:xfrm flipH="1">
            <a:off x="4114800" y="4421449"/>
            <a:ext cx="1080191" cy="129355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95" name="TextBox 194"/>
          <p:cNvSpPr txBox="1"/>
          <p:nvPr/>
        </p:nvSpPr>
        <p:spPr>
          <a:xfrm>
            <a:off x="1905000" y="3581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a:t>
            </a:r>
            <a:endParaRPr lang="en-US" baseline="-25000" dirty="0">
              <a:latin typeface="Times New Roman" pitchFamily="18" charset="0"/>
              <a:cs typeface="Times New Roman" pitchFamily="18" charset="0"/>
            </a:endParaRPr>
          </a:p>
        </p:txBody>
      </p:sp>
      <p:sp>
        <p:nvSpPr>
          <p:cNvPr id="196" name="TextBox 195"/>
          <p:cNvSpPr txBox="1"/>
          <p:nvPr/>
        </p:nvSpPr>
        <p:spPr>
          <a:xfrm>
            <a:off x="914400" y="5257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5</a:t>
            </a:r>
            <a:endParaRPr lang="en-US" baseline="-25000" dirty="0">
              <a:latin typeface="Times New Roman" pitchFamily="18" charset="0"/>
              <a:cs typeface="Times New Roman" pitchFamily="18" charset="0"/>
            </a:endParaRPr>
          </a:p>
        </p:txBody>
      </p:sp>
      <p:sp>
        <p:nvSpPr>
          <p:cNvPr id="197" name="TextBox 196"/>
          <p:cNvSpPr txBox="1"/>
          <p:nvPr/>
        </p:nvSpPr>
        <p:spPr>
          <a:xfrm>
            <a:off x="1905000" y="4648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baseline="-25000" dirty="0">
              <a:latin typeface="Times New Roman" pitchFamily="18" charset="0"/>
              <a:cs typeface="Times New Roman" pitchFamily="18" charset="0"/>
            </a:endParaRPr>
          </a:p>
        </p:txBody>
      </p:sp>
      <p:sp>
        <p:nvSpPr>
          <p:cNvPr id="198" name="TextBox 197"/>
          <p:cNvSpPr txBox="1"/>
          <p:nvPr/>
        </p:nvSpPr>
        <p:spPr>
          <a:xfrm>
            <a:off x="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a:t>
            </a:r>
            <a:endParaRPr lang="en-US" baseline="-25000" dirty="0">
              <a:latin typeface="Times New Roman" pitchFamily="18" charset="0"/>
              <a:cs typeface="Times New Roman" pitchFamily="18" charset="0"/>
            </a:endParaRPr>
          </a:p>
        </p:txBody>
      </p:sp>
      <p:sp>
        <p:nvSpPr>
          <p:cNvPr id="199" name="TextBox 198"/>
          <p:cNvSpPr txBox="1"/>
          <p:nvPr/>
        </p:nvSpPr>
        <p:spPr>
          <a:xfrm>
            <a:off x="3962400" y="5715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25</a:t>
            </a:r>
            <a:endParaRPr lang="en-US" baseline="-25000" dirty="0">
              <a:latin typeface="Times New Roman" pitchFamily="18" charset="0"/>
              <a:cs typeface="Times New Roman" pitchFamily="18" charset="0"/>
            </a:endParaRPr>
          </a:p>
        </p:txBody>
      </p:sp>
      <p:sp>
        <p:nvSpPr>
          <p:cNvPr id="200" name="Rectangle 199"/>
          <p:cNvSpPr/>
          <p:nvPr/>
        </p:nvSpPr>
        <p:spPr>
          <a:xfrm>
            <a:off x="67056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8" name="Straight Connector 117"/>
          <p:cNvCxnSpPr>
            <a:stCxn id="105" idx="7"/>
            <a:endCxn id="91" idx="3"/>
          </p:cNvCxnSpPr>
          <p:nvPr/>
        </p:nvCxnSpPr>
        <p:spPr>
          <a:xfrm flipV="1">
            <a:off x="1205809" y="1663009"/>
            <a:ext cx="636382" cy="1093582"/>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2667000" y="1143000"/>
            <a:ext cx="152400" cy="49530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flipH="1">
            <a:off x="2819400" y="4572000"/>
            <a:ext cx="3200402" cy="15240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83" name="TextBox 182"/>
          <p:cNvSpPr txBox="1"/>
          <p:nvPr/>
        </p:nvSpPr>
        <p:spPr>
          <a:xfrm>
            <a:off x="2819400" y="35052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sp>
        <p:nvSpPr>
          <p:cNvPr id="194" name="TextBox 193"/>
          <p:cNvSpPr txBox="1"/>
          <p:nvPr/>
        </p:nvSpPr>
        <p:spPr>
          <a:xfrm>
            <a:off x="2590800" y="61076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26</a:t>
            </a:r>
            <a:endParaRPr lang="en-US" baseline="-25000" dirty="0">
              <a:latin typeface="Times New Roman" pitchFamily="18" charset="0"/>
              <a:cs typeface="Times New Roman" pitchFamily="18" charset="0"/>
            </a:endParaRPr>
          </a:p>
        </p:txBody>
      </p:sp>
      <p:sp>
        <p:nvSpPr>
          <p:cNvPr id="201" name="Rectangle 200"/>
          <p:cNvSpPr/>
          <p:nvPr/>
        </p:nvSpPr>
        <p:spPr>
          <a:xfrm>
            <a:off x="76200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3" name="Straight Connector 212"/>
          <p:cNvCxnSpPr>
            <a:stCxn id="145" idx="0"/>
            <a:endCxn id="129" idx="6"/>
          </p:cNvCxnSpPr>
          <p:nvPr/>
        </p:nvCxnSpPr>
        <p:spPr>
          <a:xfrm flipH="1" flipV="1">
            <a:off x="3276600" y="4907280"/>
            <a:ext cx="2788920" cy="41148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flipH="1" flipV="1">
            <a:off x="3581400" y="2590800"/>
            <a:ext cx="3505200" cy="38862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224" name="TextBox 223"/>
          <p:cNvSpPr txBox="1"/>
          <p:nvPr/>
        </p:nvSpPr>
        <p:spPr>
          <a:xfrm>
            <a:off x="61722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35</a:t>
            </a:r>
            <a:endParaRPr lang="en-US" baseline="-25000" dirty="0">
              <a:latin typeface="Times New Roman" pitchFamily="18" charset="0"/>
              <a:cs typeface="Times New Roman" pitchFamily="18" charset="0"/>
            </a:endParaRPr>
          </a:p>
        </p:txBody>
      </p:sp>
      <p:cxnSp>
        <p:nvCxnSpPr>
          <p:cNvPr id="137" name="Straight Connector 136"/>
          <p:cNvCxnSpPr>
            <a:stCxn id="105" idx="6"/>
            <a:endCxn id="103" idx="3"/>
          </p:cNvCxnSpPr>
          <p:nvPr/>
        </p:nvCxnSpPr>
        <p:spPr>
          <a:xfrm flipV="1">
            <a:off x="1219200" y="2059249"/>
            <a:ext cx="1308791" cy="729671"/>
          </a:xfrm>
          <a:prstGeom prst="line">
            <a:avLst/>
          </a:prstGeom>
          <a:ln w="12700">
            <a:solidFill>
              <a:srgbClr val="0070C0"/>
            </a:solidFill>
            <a:prstDash val="solid"/>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a:stCxn id="177" idx="1"/>
          </p:cNvCxnSpPr>
          <p:nvPr/>
        </p:nvCxnSpPr>
        <p:spPr>
          <a:xfrm flipV="1">
            <a:off x="4419600" y="1219200"/>
            <a:ext cx="0" cy="2318266"/>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flipH="1" flipV="1">
            <a:off x="4419600" y="1219200"/>
            <a:ext cx="2407920" cy="49530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209" name="TextBox 208"/>
          <p:cNvSpPr txBox="1"/>
          <p:nvPr/>
        </p:nvSpPr>
        <p:spPr>
          <a:xfrm>
            <a:off x="3429000" y="19050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sp>
        <p:nvSpPr>
          <p:cNvPr id="210" name="TextBox 209"/>
          <p:cNvSpPr txBox="1"/>
          <p:nvPr/>
        </p:nvSpPr>
        <p:spPr>
          <a:xfrm>
            <a:off x="3962400" y="838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36</a:t>
            </a:r>
            <a:endParaRPr lang="en-US" baseline="-25000" dirty="0">
              <a:latin typeface="Times New Roman" pitchFamily="18" charset="0"/>
              <a:cs typeface="Times New Roman" pitchFamily="18" charset="0"/>
            </a:endParaRPr>
          </a:p>
        </p:txBody>
      </p:sp>
      <p:sp>
        <p:nvSpPr>
          <p:cNvPr id="211" name="Rectangle 210"/>
          <p:cNvSpPr/>
          <p:nvPr/>
        </p:nvSpPr>
        <p:spPr>
          <a:xfrm>
            <a:off x="5791200" y="17526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6" name="Straight Connector 135"/>
          <p:cNvCxnSpPr>
            <a:stCxn id="145" idx="1"/>
          </p:cNvCxnSpPr>
          <p:nvPr/>
        </p:nvCxnSpPr>
        <p:spPr>
          <a:xfrm flipH="1" flipV="1">
            <a:off x="1447800" y="228600"/>
            <a:ext cx="4585391" cy="510355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a:stCxn id="50" idx="1"/>
          </p:cNvCxnSpPr>
          <p:nvPr/>
        </p:nvCxnSpPr>
        <p:spPr>
          <a:xfrm flipH="1" flipV="1">
            <a:off x="3505200" y="0"/>
            <a:ext cx="3503351" cy="466159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a:stCxn id="86" idx="0"/>
            <a:endCxn id="103" idx="4"/>
          </p:cNvCxnSpPr>
          <p:nvPr/>
        </p:nvCxnSpPr>
        <p:spPr>
          <a:xfrm flipV="1">
            <a:off x="1950720" y="2072640"/>
            <a:ext cx="609600" cy="1051560"/>
          </a:xfrm>
          <a:prstGeom prst="line">
            <a:avLst/>
          </a:prstGeom>
          <a:ln w="15875">
            <a:solidFill>
              <a:srgbClr val="FF00FF"/>
            </a:solidFill>
            <a:prstDash val="sysDot"/>
          </a:ln>
        </p:spPr>
        <p:style>
          <a:lnRef idx="1">
            <a:schemeClr val="accent1"/>
          </a:lnRef>
          <a:fillRef idx="0">
            <a:schemeClr val="accent1"/>
          </a:fillRef>
          <a:effectRef idx="0">
            <a:schemeClr val="accent1"/>
          </a:effectRef>
          <a:fontRef idx="minor">
            <a:schemeClr val="tx1"/>
          </a:fontRef>
        </p:style>
      </p:cxnSp>
      <p:sp>
        <p:nvSpPr>
          <p:cNvPr id="221" name="Rectangle 220"/>
          <p:cNvSpPr/>
          <p:nvPr/>
        </p:nvSpPr>
        <p:spPr>
          <a:xfrm>
            <a:off x="6705600" y="17526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TextBox 79"/>
          <p:cNvSpPr txBox="1"/>
          <p:nvPr/>
        </p:nvSpPr>
        <p:spPr>
          <a:xfrm>
            <a:off x="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73"/>
                                        </p:tgtEl>
                                        <p:attrNameLst>
                                          <p:attrName>style.visibility</p:attrName>
                                        </p:attrNameLst>
                                      </p:cBhvr>
                                      <p:to>
                                        <p:strVal val="visible"/>
                                      </p:to>
                                    </p:set>
                                    <p:animEffect transition="in" filter="wipe(up)">
                                      <p:cBhvr>
                                        <p:cTn id="7" dur="500"/>
                                        <p:tgtEl>
                                          <p:spTgt spid="17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7"/>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5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68"/>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4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6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9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9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9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9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88"/>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86"/>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89"/>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5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36"/>
                                        </p:tgtEl>
                                        <p:attrNameLst>
                                          <p:attrName>style.visibility</p:attrName>
                                        </p:attrNameLst>
                                      </p:cBhvr>
                                      <p:to>
                                        <p:strVal val="visible"/>
                                      </p:to>
                                    </p:set>
                                    <p:animEffect transition="in" filter="wipe(down)">
                                      <p:cBhvr>
                                        <p:cTn id="40" dur="500"/>
                                        <p:tgtEl>
                                          <p:spTgt spid="13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72"/>
                                        </p:tgtEl>
                                        <p:attrNameLst>
                                          <p:attrName>style.visibility</p:attrName>
                                        </p:attrNameLst>
                                      </p:cBhvr>
                                      <p:to>
                                        <p:strVal val="visible"/>
                                      </p:to>
                                    </p:set>
                                    <p:animEffect transition="in" filter="wipe(down)">
                                      <p:cBhvr>
                                        <p:cTn id="45" dur="500"/>
                                        <p:tgtEl>
                                          <p:spTgt spid="172"/>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p:bldP spid="187" grpId="0"/>
      <p:bldP spid="188" grpId="0"/>
      <p:bldP spid="189" grpId="0"/>
      <p:bldP spid="195" grpId="0"/>
      <p:bldP spid="196" grpId="0"/>
      <p:bldP spid="197" grpId="0"/>
      <p:bldP spid="198" grpId="0"/>
      <p:bldP spid="2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48426" y="2967335"/>
            <a:ext cx="3647152" cy="923330"/>
          </a:xfrm>
          <a:prstGeom prst="rect">
            <a:avLst/>
          </a:prstGeom>
          <a:noFill/>
        </p:spPr>
        <p:txBody>
          <a:bodyPr wrap="none">
            <a:spAutoFit/>
          </a:bodyPr>
          <a:lstStyle/>
          <a:p>
            <a:pPr algn="ctr">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Thank you</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152400"/>
            <a:ext cx="9144000" cy="990600"/>
          </a:xfrm>
        </p:spPr>
        <p:txBody>
          <a:bodyPr/>
          <a:lstStyle/>
          <a:p>
            <a:r>
              <a:rPr lang="en-US" sz="3200" dirty="0" smtClean="0">
                <a:solidFill>
                  <a:srgbClr val="7030A0"/>
                </a:solidFill>
                <a:latin typeface="Times New Roman" pitchFamily="18" charset="0"/>
                <a:cs typeface="Times New Roman" pitchFamily="18" charset="0"/>
              </a:rPr>
              <a:t>Method of Location of Instantaneous Centers</a:t>
            </a:r>
          </a:p>
        </p:txBody>
      </p:sp>
      <p:cxnSp>
        <p:nvCxnSpPr>
          <p:cNvPr id="9" name="Straight Connector 8"/>
          <p:cNvCxnSpPr>
            <a:stCxn id="52" idx="5"/>
            <a:endCxn id="50" idx="2"/>
          </p:cNvCxnSpPr>
          <p:nvPr/>
        </p:nvCxnSpPr>
        <p:spPr>
          <a:xfrm flipV="1">
            <a:off x="4192849" y="6153388"/>
            <a:ext cx="3046151" cy="32329"/>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52" idx="7"/>
            <a:endCxn id="51" idx="3"/>
          </p:cNvCxnSpPr>
          <p:nvPr/>
        </p:nvCxnSpPr>
        <p:spPr>
          <a:xfrm flipV="1">
            <a:off x="4192849" y="4939609"/>
            <a:ext cx="1002142" cy="118145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49" idx="2"/>
            <a:endCxn id="51" idx="7"/>
          </p:cNvCxnSpPr>
          <p:nvPr/>
        </p:nvCxnSpPr>
        <p:spPr>
          <a:xfrm flipH="1">
            <a:off x="5259649" y="4400788"/>
            <a:ext cx="1750751" cy="474163"/>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49" idx="4"/>
            <a:endCxn id="50" idx="0"/>
          </p:cNvCxnSpPr>
          <p:nvPr/>
        </p:nvCxnSpPr>
        <p:spPr>
          <a:xfrm>
            <a:off x="7056120" y="4446508"/>
            <a:ext cx="228600" cy="166116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42672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44196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45720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47244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50292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51816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53340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54864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48768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57912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59436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60960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62484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56388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65532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67056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68580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70104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6400800" y="61838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5715000" y="5791200"/>
            <a:ext cx="838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600</a:t>
            </a:r>
            <a:endParaRPr lang="en-US" dirty="0">
              <a:latin typeface="Times New Roman" pitchFamily="18" charset="0"/>
              <a:cs typeface="Times New Roman" pitchFamily="18" charset="0"/>
            </a:endParaRPr>
          </a:p>
        </p:txBody>
      </p:sp>
      <p:sp>
        <p:nvSpPr>
          <p:cNvPr id="46" name="TextBox 45"/>
          <p:cNvSpPr txBox="1"/>
          <p:nvPr/>
        </p:nvSpPr>
        <p:spPr>
          <a:xfrm>
            <a:off x="4343400" y="5181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300</a:t>
            </a:r>
            <a:endParaRPr lang="en-US" dirty="0">
              <a:latin typeface="Times New Roman" pitchFamily="18" charset="0"/>
              <a:cs typeface="Times New Roman" pitchFamily="18" charset="0"/>
            </a:endParaRPr>
          </a:p>
        </p:txBody>
      </p:sp>
      <p:sp>
        <p:nvSpPr>
          <p:cNvPr id="47" name="TextBox 46"/>
          <p:cNvSpPr txBox="1"/>
          <p:nvPr/>
        </p:nvSpPr>
        <p:spPr>
          <a:xfrm>
            <a:off x="6096000" y="4114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360</a:t>
            </a:r>
            <a:endParaRPr lang="en-US" dirty="0">
              <a:latin typeface="Times New Roman" pitchFamily="18" charset="0"/>
              <a:cs typeface="Times New Roman" pitchFamily="18" charset="0"/>
            </a:endParaRPr>
          </a:p>
        </p:txBody>
      </p:sp>
      <p:sp>
        <p:nvSpPr>
          <p:cNvPr id="48" name="TextBox 47"/>
          <p:cNvSpPr txBox="1"/>
          <p:nvPr/>
        </p:nvSpPr>
        <p:spPr>
          <a:xfrm>
            <a:off x="7239000" y="5105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360</a:t>
            </a:r>
            <a:endParaRPr lang="en-US" dirty="0">
              <a:latin typeface="Times New Roman" pitchFamily="18" charset="0"/>
              <a:cs typeface="Times New Roman" pitchFamily="18" charset="0"/>
            </a:endParaRPr>
          </a:p>
        </p:txBody>
      </p:sp>
      <p:sp>
        <p:nvSpPr>
          <p:cNvPr id="49" name="Oval 48"/>
          <p:cNvSpPr/>
          <p:nvPr/>
        </p:nvSpPr>
        <p:spPr>
          <a:xfrm>
            <a:off x="7010400" y="4355068"/>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7239000" y="6107668"/>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5181600" y="48615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4114800" y="6107668"/>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p:cNvSpPr txBox="1"/>
          <p:nvPr/>
        </p:nvSpPr>
        <p:spPr>
          <a:xfrm>
            <a:off x="6705600" y="3962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70" name="TextBox 69"/>
          <p:cNvSpPr txBox="1"/>
          <p:nvPr/>
        </p:nvSpPr>
        <p:spPr>
          <a:xfrm>
            <a:off x="4724400" y="4267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71" name="TextBox 70"/>
          <p:cNvSpPr txBox="1"/>
          <p:nvPr/>
        </p:nvSpPr>
        <p:spPr>
          <a:xfrm>
            <a:off x="7086600" y="6248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72" name="TextBox 71"/>
          <p:cNvSpPr txBox="1"/>
          <p:nvPr/>
        </p:nvSpPr>
        <p:spPr>
          <a:xfrm>
            <a:off x="3810000" y="61838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endParaRPr lang="en-US" baseline="-25000" dirty="0">
              <a:latin typeface="Times New Roman" pitchFamily="18" charset="0"/>
              <a:cs typeface="Times New Roman" pitchFamily="18" charset="0"/>
            </a:endParaRPr>
          </a:p>
        </p:txBody>
      </p:sp>
      <p:sp>
        <p:nvSpPr>
          <p:cNvPr id="41" name="Rectangle 40"/>
          <p:cNvSpPr/>
          <p:nvPr/>
        </p:nvSpPr>
        <p:spPr>
          <a:xfrm>
            <a:off x="304800" y="609600"/>
            <a:ext cx="8839200" cy="923330"/>
          </a:xfrm>
          <a:prstGeom prst="rect">
            <a:avLst/>
          </a:prstGeom>
        </p:spPr>
        <p:txBody>
          <a:bodyPr wrap="square">
            <a:spAutoFit/>
          </a:bodyPr>
          <a:lstStyle/>
          <a:p>
            <a:pPr algn="just"/>
            <a:r>
              <a:rPr lang="en-US" dirty="0" smtClean="0">
                <a:latin typeface="Times New Roman" pitchFamily="18" charset="0"/>
                <a:cs typeface="Times New Roman" pitchFamily="18" charset="0"/>
              </a:rPr>
              <a:t>In a pin jointed four bar mechanism, as shown in </a:t>
            </a:r>
            <a:r>
              <a:rPr lang="en-US" smtClean="0">
                <a:latin typeface="Times New Roman" pitchFamily="18" charset="0"/>
                <a:cs typeface="Times New Roman" pitchFamily="18" charset="0"/>
              </a:rPr>
              <a:t>Fig. , </a:t>
            </a:r>
            <a:r>
              <a:rPr lang="en-US" dirty="0" smtClean="0">
                <a:latin typeface="Times New Roman" pitchFamily="18" charset="0"/>
                <a:cs typeface="Times New Roman" pitchFamily="18" charset="0"/>
              </a:rPr>
              <a:t>AB = 300 mm, BC = CD = 360</a:t>
            </a:r>
          </a:p>
          <a:p>
            <a:pPr algn="just"/>
            <a:r>
              <a:rPr lang="en-US" dirty="0" smtClean="0">
                <a:latin typeface="Times New Roman" pitchFamily="18" charset="0"/>
                <a:cs typeface="Times New Roman" pitchFamily="18" charset="0"/>
              </a:rPr>
              <a:t>mm, and AD = 600 mm. The angle BAD = 60°. The crank AB rotates uniformly at 100 </a:t>
            </a:r>
            <a:r>
              <a:rPr lang="en-US" dirty="0" err="1" smtClean="0">
                <a:latin typeface="Times New Roman" pitchFamily="18" charset="0"/>
                <a:cs typeface="Times New Roman" pitchFamily="18" charset="0"/>
              </a:rPr>
              <a:t>r.p.m</a:t>
            </a:r>
            <a:r>
              <a:rPr lang="en-US" dirty="0" smtClean="0">
                <a:latin typeface="Times New Roman" pitchFamily="18" charset="0"/>
                <a:cs typeface="Times New Roman" pitchFamily="18" charset="0"/>
              </a:rPr>
              <a:t>. Locate all the instantaneous centers and find the angular velocity of the link BC..</a:t>
            </a:r>
          </a:p>
        </p:txBody>
      </p:sp>
      <p:cxnSp>
        <p:nvCxnSpPr>
          <p:cNvPr id="44" name="Straight Connector 43"/>
          <p:cNvCxnSpPr>
            <a:stCxn id="51" idx="2"/>
          </p:cNvCxnSpPr>
          <p:nvPr/>
        </p:nvCxnSpPr>
        <p:spPr>
          <a:xfrm flipH="1">
            <a:off x="609600" y="4907280"/>
            <a:ext cx="4572000" cy="126492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52" idx="5"/>
          </p:cNvCxnSpPr>
          <p:nvPr/>
        </p:nvCxnSpPr>
        <p:spPr>
          <a:xfrm flipH="1" flipV="1">
            <a:off x="609600" y="6172200"/>
            <a:ext cx="3583249" cy="13517"/>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52" idx="7"/>
          </p:cNvCxnSpPr>
          <p:nvPr/>
        </p:nvCxnSpPr>
        <p:spPr>
          <a:xfrm flipV="1">
            <a:off x="4192849" y="2971801"/>
            <a:ext cx="2665151" cy="3149258"/>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stCxn id="50" idx="0"/>
          </p:cNvCxnSpPr>
          <p:nvPr/>
        </p:nvCxnSpPr>
        <p:spPr>
          <a:xfrm flipH="1" flipV="1">
            <a:off x="6858000" y="2971800"/>
            <a:ext cx="426720" cy="3135868"/>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676400" y="2362200"/>
            <a:ext cx="1600200" cy="16002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813560" y="26517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3048000" y="26517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3048000" y="36576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1813560" y="36423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1447800" y="2362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sp>
        <p:nvSpPr>
          <p:cNvPr id="107" name="TextBox 106"/>
          <p:cNvSpPr txBox="1"/>
          <p:nvPr/>
        </p:nvSpPr>
        <p:spPr>
          <a:xfrm>
            <a:off x="3124200" y="2362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p:txBody>
      </p:sp>
      <p:sp>
        <p:nvSpPr>
          <p:cNvPr id="108" name="TextBox 107"/>
          <p:cNvSpPr txBox="1"/>
          <p:nvPr/>
        </p:nvSpPr>
        <p:spPr>
          <a:xfrm>
            <a:off x="3200400" y="3657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p:txBody>
      </p:sp>
      <p:sp>
        <p:nvSpPr>
          <p:cNvPr id="109" name="TextBox 108"/>
          <p:cNvSpPr txBox="1"/>
          <p:nvPr/>
        </p:nvSpPr>
        <p:spPr>
          <a:xfrm>
            <a:off x="1524000" y="3669268"/>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p:txBody>
      </p:sp>
      <p:sp>
        <p:nvSpPr>
          <p:cNvPr id="110" name="Rectangle 109"/>
          <p:cNvSpPr/>
          <p:nvPr/>
        </p:nvSpPr>
        <p:spPr>
          <a:xfrm>
            <a:off x="1828800" y="2667000"/>
            <a:ext cx="1295400" cy="1066800"/>
          </a:xfrm>
          <a:prstGeom prst="rect">
            <a:avLst/>
          </a:prstGeom>
          <a:no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Box 110"/>
          <p:cNvSpPr txBox="1"/>
          <p:nvPr/>
        </p:nvSpPr>
        <p:spPr>
          <a:xfrm>
            <a:off x="4495800" y="1676400"/>
            <a:ext cx="3276600" cy="1384995"/>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14 </a:t>
            </a:r>
          </a:p>
          <a:p>
            <a:r>
              <a:rPr lang="en-US" baseline="-25000"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24</a:t>
            </a:r>
            <a:r>
              <a:rPr lang="en-US" dirty="0" smtClean="0">
                <a:latin typeface="Times New Roman" pitchFamily="18" charset="0"/>
                <a:cs typeface="Times New Roman" pitchFamily="18" charset="0"/>
              </a:rPr>
              <a:t> </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 	</a:t>
            </a:r>
            <a:endParaRPr lang="en-US" dirty="0" smtClean="0">
              <a:latin typeface="Times New Roman" pitchFamily="18" charset="0"/>
              <a:cs typeface="Times New Roman" pitchFamily="18" charset="0"/>
            </a:endParaRPr>
          </a:p>
        </p:txBody>
      </p:sp>
      <p:sp>
        <p:nvSpPr>
          <p:cNvPr id="112" name="Rectangle 111"/>
          <p:cNvSpPr/>
          <p:nvPr/>
        </p:nvSpPr>
        <p:spPr>
          <a:xfrm>
            <a:off x="4419600" y="1676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p:cNvSpPr/>
          <p:nvPr/>
        </p:nvSpPr>
        <p:spPr>
          <a:xfrm>
            <a:off x="6324600" y="1676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4419600" y="21336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4419600" y="2667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cxnSp>
        <p:nvCxnSpPr>
          <p:cNvPr id="117" name="Straight Connector 116"/>
          <p:cNvCxnSpPr>
            <a:stCxn id="91" idx="5"/>
          </p:cNvCxnSpPr>
          <p:nvPr/>
        </p:nvCxnSpPr>
        <p:spPr>
          <a:xfrm>
            <a:off x="1891609" y="2729809"/>
            <a:ext cx="1232591" cy="1003991"/>
          </a:xfrm>
          <a:prstGeom prst="line">
            <a:avLst/>
          </a:prstGeom>
          <a:ln w="15875">
            <a:prstDash val="sysDot"/>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a:stCxn id="103" idx="3"/>
          </p:cNvCxnSpPr>
          <p:nvPr/>
        </p:nvCxnSpPr>
        <p:spPr>
          <a:xfrm flipH="1">
            <a:off x="1905000" y="2729809"/>
            <a:ext cx="1156391" cy="927791"/>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2286000" y="22976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122" name="TextBox 121"/>
          <p:cNvSpPr txBox="1"/>
          <p:nvPr/>
        </p:nvSpPr>
        <p:spPr>
          <a:xfrm>
            <a:off x="3124200" y="2971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123" name="TextBox 122"/>
          <p:cNvSpPr txBox="1"/>
          <p:nvPr/>
        </p:nvSpPr>
        <p:spPr>
          <a:xfrm>
            <a:off x="2286000" y="36692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124" name="TextBox 123"/>
          <p:cNvSpPr txBox="1"/>
          <p:nvPr/>
        </p:nvSpPr>
        <p:spPr>
          <a:xfrm>
            <a:off x="1295400" y="2971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25" name="TextBox 124"/>
          <p:cNvSpPr txBox="1"/>
          <p:nvPr/>
        </p:nvSpPr>
        <p:spPr>
          <a:xfrm>
            <a:off x="7010400" y="2819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13</a:t>
            </a:r>
            <a:endParaRPr lang="en-US" baseline="-25000" dirty="0">
              <a:latin typeface="Times New Roman" pitchFamily="18" charset="0"/>
              <a:cs typeface="Times New Roman" pitchFamily="18" charset="0"/>
            </a:endParaRPr>
          </a:p>
        </p:txBody>
      </p:sp>
      <p:sp>
        <p:nvSpPr>
          <p:cNvPr id="126" name="TextBox 125"/>
          <p:cNvSpPr txBox="1"/>
          <p:nvPr/>
        </p:nvSpPr>
        <p:spPr>
          <a:xfrm>
            <a:off x="152400" y="5867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24</a:t>
            </a:r>
            <a:endParaRPr lang="en-US" baseline="-25000" dirty="0">
              <a:latin typeface="Times New Roman" pitchFamily="18" charset="0"/>
              <a:cs typeface="Times New Roman" pitchFamily="18" charset="0"/>
            </a:endParaRPr>
          </a:p>
        </p:txBody>
      </p:sp>
      <p:sp>
        <p:nvSpPr>
          <p:cNvPr id="66" name="Rectangle 65"/>
          <p:cNvSpPr/>
          <p:nvPr/>
        </p:nvSpPr>
        <p:spPr>
          <a:xfrm>
            <a:off x="5334000" y="1676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5334000" y="21336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7391400" y="5943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74" name="TextBox 73"/>
          <p:cNvSpPr txBox="1">
            <a:spLocks noChangeArrowheads="1"/>
          </p:cNvSpPr>
          <p:nvPr/>
        </p:nvSpPr>
        <p:spPr bwMode="auto">
          <a:xfrm>
            <a:off x="4724400" y="5410200"/>
            <a:ext cx="533400" cy="646331"/>
          </a:xfrm>
          <a:prstGeom prst="rect">
            <a:avLst/>
          </a:prstGeom>
          <a:noFill/>
          <a:ln w="9525">
            <a:noFill/>
            <a:miter lim="800000"/>
            <a:headEnd/>
            <a:tailEnd/>
          </a:ln>
        </p:spPr>
        <p:txBody>
          <a:bodyPr>
            <a:spAutoFit/>
          </a:bodyPr>
          <a:lstStyle/>
          <a:p>
            <a:r>
              <a:rPr lang="en-US" dirty="0"/>
              <a:t> </a:t>
            </a:r>
            <a:r>
              <a:rPr lang="en-US" i="1" dirty="0" smtClean="0">
                <a:latin typeface="Times New Roman" pitchFamily="18" charset="0"/>
                <a:cs typeface="Times New Roman" pitchFamily="18" charset="0"/>
              </a:rPr>
              <a:t>60</a:t>
            </a:r>
            <a:r>
              <a:rPr lang="en-US" i="1" baseline="30000" dirty="0" smtClean="0">
                <a:latin typeface="Times New Roman" pitchFamily="18" charset="0"/>
                <a:cs typeface="Times New Roman" pitchFamily="18" charset="0"/>
              </a:rPr>
              <a:t>0</a:t>
            </a:r>
            <a:endParaRPr lang="en-US" i="1" baseline="30000" dirty="0">
              <a:latin typeface="Times New Roman" pitchFamily="18" charset="0"/>
              <a:cs typeface="Times New Roman" pitchFamily="18" charset="0"/>
            </a:endParaRPr>
          </a:p>
        </p:txBody>
      </p:sp>
      <p:sp>
        <p:nvSpPr>
          <p:cNvPr id="75" name="Arc 74"/>
          <p:cNvSpPr/>
          <p:nvPr/>
        </p:nvSpPr>
        <p:spPr>
          <a:xfrm rot="2421536">
            <a:off x="4051702" y="5713342"/>
            <a:ext cx="568697" cy="484813"/>
          </a:xfrm>
          <a:prstGeom prst="arc">
            <a:avLst>
              <a:gd name="adj1" fmla="val 16275477"/>
              <a:gd name="adj2" fmla="val 53685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pic>
        <p:nvPicPr>
          <p:cNvPr id="76" name="Picture 2"/>
          <p:cNvPicPr>
            <a:picLocks noChangeAspect="1" noChangeArrowheads="1"/>
          </p:cNvPicPr>
          <p:nvPr/>
        </p:nvPicPr>
        <p:blipFill>
          <a:blip r:embed="rId2" cstate="print"/>
          <a:srcRect/>
          <a:stretch>
            <a:fillRect/>
          </a:stretch>
        </p:blipFill>
        <p:spPr bwMode="auto">
          <a:xfrm>
            <a:off x="228600" y="4191000"/>
            <a:ext cx="4219575" cy="619125"/>
          </a:xfrm>
          <a:prstGeom prst="rect">
            <a:avLst/>
          </a:prstGeom>
          <a:noFill/>
          <a:ln w="9525">
            <a:noFill/>
            <a:miter lim="800000"/>
            <a:headEnd/>
            <a:tailEnd/>
          </a:ln>
        </p:spPr>
      </p:pic>
      <p:sp>
        <p:nvSpPr>
          <p:cNvPr id="78" name="TextBox 77"/>
          <p:cNvSpPr txBox="1"/>
          <p:nvPr/>
        </p:nvSpPr>
        <p:spPr>
          <a:xfrm>
            <a:off x="457200" y="4953000"/>
            <a:ext cx="3276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n = 4 , N = 6</a:t>
            </a:r>
          </a:p>
        </p:txBody>
      </p:sp>
      <p:sp>
        <p:nvSpPr>
          <p:cNvPr id="79" name="TextBox 78"/>
          <p:cNvSpPr txBox="1"/>
          <p:nvPr/>
        </p:nvSpPr>
        <p:spPr>
          <a:xfrm>
            <a:off x="4800600" y="4572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80" name="TextBox 79"/>
          <p:cNvSpPr txBox="1"/>
          <p:nvPr/>
        </p:nvSpPr>
        <p:spPr>
          <a:xfrm>
            <a:off x="4114800" y="6324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81" name="TextBox 80"/>
          <p:cNvSpPr txBox="1"/>
          <p:nvPr/>
        </p:nvSpPr>
        <p:spPr>
          <a:xfrm>
            <a:off x="7162800" y="4343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82" name="Rectangle 81"/>
          <p:cNvSpPr/>
          <p:nvPr/>
        </p:nvSpPr>
        <p:spPr>
          <a:xfrm>
            <a:off x="144241" y="1600200"/>
            <a:ext cx="3437159" cy="369332"/>
          </a:xfrm>
          <a:prstGeom prst="rect">
            <a:avLst/>
          </a:prstGeom>
        </p:spPr>
        <p:txBody>
          <a:bodyPr wrap="none">
            <a:spAutoFit/>
          </a:bodyPr>
          <a:lstStyle/>
          <a:p>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AB</a:t>
            </a:r>
            <a:r>
              <a:rPr lang="en-US" dirty="0" smtClean="0">
                <a:latin typeface="Times New Roman" pitchFamily="18" charset="0"/>
                <a:cs typeface="Times New Roman" pitchFamily="18" charset="0"/>
              </a:rPr>
              <a:t> =2</a:t>
            </a:r>
            <a:r>
              <a:rPr lang="en-US" dirty="0" smtClean="0">
                <a:latin typeface="Times New Roman" pitchFamily="18" charset="0"/>
                <a:cs typeface="Times New Roman" pitchFamily="18" charset="0"/>
                <a:sym typeface="Symbol"/>
              </a:rPr>
              <a:t> N/60 = </a:t>
            </a:r>
            <a:r>
              <a:rPr lang="en-US" dirty="0" smtClean="0">
                <a:latin typeface="Times New Roman" pitchFamily="18" charset="0"/>
                <a:cs typeface="Times New Roman" pitchFamily="18" charset="0"/>
              </a:rPr>
              <a:t>2</a:t>
            </a:r>
            <a:r>
              <a:rPr lang="en-US" dirty="0" smtClean="0">
                <a:latin typeface="Times New Roman" pitchFamily="18" charset="0"/>
                <a:cs typeface="Times New Roman" pitchFamily="18" charset="0"/>
                <a:sym typeface="Symbol"/>
              </a:rPr>
              <a:t> 100/60 =10.47 </a:t>
            </a:r>
            <a:endParaRPr lang="en-US" dirty="0">
              <a:latin typeface="Times New Roman" pitchFamily="18" charset="0"/>
              <a:cs typeface="Times New Roman" pitchFamily="18" charset="0"/>
            </a:endParaRPr>
          </a:p>
        </p:txBody>
      </p:sp>
      <p:sp>
        <p:nvSpPr>
          <p:cNvPr id="84" name="Rectangle 83"/>
          <p:cNvSpPr/>
          <p:nvPr/>
        </p:nvSpPr>
        <p:spPr>
          <a:xfrm>
            <a:off x="76200" y="1905000"/>
            <a:ext cx="4283545" cy="369332"/>
          </a:xfrm>
          <a:prstGeom prst="rect">
            <a:avLst/>
          </a:prstGeom>
        </p:spPr>
        <p:txBody>
          <a:bodyPr wrap="non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a:t>
            </a:r>
            <a:r>
              <a:rPr lang="en-US" baseline="-25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AB</a:t>
            </a:r>
            <a:r>
              <a:rPr lang="en-US" i="1" dirty="0" smtClean="0">
                <a:latin typeface="Times New Roman" pitchFamily="18" charset="0"/>
                <a:cs typeface="Times New Roman" pitchFamily="18" charset="0"/>
              </a:rPr>
              <a:t> ×AB = 10.47 × 0.3 = 3.141 m/s</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85" name="Rectangle 84"/>
          <p:cNvSpPr/>
          <p:nvPr/>
        </p:nvSpPr>
        <p:spPr>
          <a:xfrm>
            <a:off x="7338698" y="3200400"/>
            <a:ext cx="1911101" cy="1200329"/>
          </a:xfrm>
          <a:prstGeom prst="rect">
            <a:avLst/>
          </a:prstGeom>
        </p:spPr>
        <p:txBody>
          <a:bodyPr wrap="non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a:t>
            </a:r>
            <a:r>
              <a:rPr lang="en-US" baseline="-25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BC</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13</a:t>
            </a:r>
            <a:r>
              <a:rPr lang="en-US" i="1" dirty="0" smtClean="0">
                <a:latin typeface="Times New Roman" pitchFamily="18" charset="0"/>
                <a:cs typeface="Times New Roman" pitchFamily="18" charset="0"/>
              </a:rPr>
              <a:t>B </a:t>
            </a:r>
          </a:p>
          <a:p>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BC</a:t>
            </a:r>
            <a:r>
              <a:rPr lang="en-US" i="1"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a:t>
            </a:r>
            <a:r>
              <a:rPr lang="en-US" i="1" dirty="0" smtClean="0">
                <a:latin typeface="Times New Roman" pitchFamily="18" charset="0"/>
                <a:cs typeface="Times New Roman" pitchFamily="18" charset="0"/>
              </a:rPr>
              <a:t>B</a:t>
            </a:r>
          </a:p>
          <a:p>
            <a:r>
              <a:rPr lang="en-US" i="1" dirty="0" smtClean="0">
                <a:latin typeface="Times New Roman" pitchFamily="18" charset="0"/>
                <a:cs typeface="Times New Roman" pitchFamily="18" charset="0"/>
              </a:rPr>
              <a:t>       = 3.141/ 0.5</a:t>
            </a:r>
          </a:p>
          <a:p>
            <a:r>
              <a:rPr lang="en-US" i="1" dirty="0" smtClean="0">
                <a:latin typeface="Times New Roman" pitchFamily="18" charset="0"/>
                <a:cs typeface="Times New Roman" pitchFamily="18" charset="0"/>
              </a:rPr>
              <a:t>       = 6.282rad/s</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0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0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0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0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0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1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21"/>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22"/>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23"/>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24"/>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nodeType="clickEffect">
                                  <p:stCondLst>
                                    <p:cond delay="0"/>
                                  </p:stCondLst>
                                  <p:childTnLst>
                                    <p:set>
                                      <p:cBhvr>
                                        <p:cTn id="88" dur="1" fill="hold">
                                          <p:stCondLst>
                                            <p:cond delay="0"/>
                                          </p:stCondLst>
                                        </p:cTn>
                                        <p:tgtEl>
                                          <p:spTgt spid="117"/>
                                        </p:tgtEl>
                                        <p:attrNameLst>
                                          <p:attrName>style.visibility</p:attrName>
                                        </p:attrNameLst>
                                      </p:cBhvr>
                                      <p:to>
                                        <p:strVal val="visible"/>
                                      </p:to>
                                    </p:set>
                                    <p:animEffect transition="in" filter="wipe(up)">
                                      <p:cBhvr>
                                        <p:cTn id="89" dur="500"/>
                                        <p:tgtEl>
                                          <p:spTgt spid="117"/>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nodeType="clickEffect">
                                  <p:stCondLst>
                                    <p:cond delay="0"/>
                                  </p:stCondLst>
                                  <p:childTnLst>
                                    <p:set>
                                      <p:cBhvr>
                                        <p:cTn id="93" dur="1" fill="hold">
                                          <p:stCondLst>
                                            <p:cond delay="0"/>
                                          </p:stCondLst>
                                        </p:cTn>
                                        <p:tgtEl>
                                          <p:spTgt spid="69"/>
                                        </p:tgtEl>
                                        <p:attrNameLst>
                                          <p:attrName>style.visibility</p:attrName>
                                        </p:attrNameLst>
                                      </p:cBhvr>
                                      <p:to>
                                        <p:strVal val="visible"/>
                                      </p:to>
                                    </p:set>
                                    <p:animEffect transition="in" filter="wipe(down)">
                                      <p:cBhvr>
                                        <p:cTn id="94" dur="500"/>
                                        <p:tgtEl>
                                          <p:spTgt spid="69"/>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nodeType="clickEffect">
                                  <p:stCondLst>
                                    <p:cond delay="0"/>
                                  </p:stCondLst>
                                  <p:childTnLst>
                                    <p:set>
                                      <p:cBhvr>
                                        <p:cTn id="98" dur="1" fill="hold">
                                          <p:stCondLst>
                                            <p:cond delay="0"/>
                                          </p:stCondLst>
                                        </p:cTn>
                                        <p:tgtEl>
                                          <p:spTgt spid="77"/>
                                        </p:tgtEl>
                                        <p:attrNameLst>
                                          <p:attrName>style.visibility</p:attrName>
                                        </p:attrNameLst>
                                      </p:cBhvr>
                                      <p:to>
                                        <p:strVal val="visible"/>
                                      </p:to>
                                    </p:set>
                                    <p:animEffect transition="in" filter="wipe(down)">
                                      <p:cBhvr>
                                        <p:cTn id="99" dur="500"/>
                                        <p:tgtEl>
                                          <p:spTgt spid="77"/>
                                        </p:tgtEl>
                                      </p:cBhvr>
                                    </p:animEffec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grpId="0" nodeType="clickEffect">
                                  <p:stCondLst>
                                    <p:cond delay="0"/>
                                  </p:stCondLst>
                                  <p:childTnLst>
                                    <p:set>
                                      <p:cBhvr>
                                        <p:cTn id="103" dur="1" fill="hold">
                                          <p:stCondLst>
                                            <p:cond delay="0"/>
                                          </p:stCondLst>
                                        </p:cTn>
                                        <p:tgtEl>
                                          <p:spTgt spid="125"/>
                                        </p:tgtEl>
                                        <p:attrNameLst>
                                          <p:attrName>style.visibility</p:attrName>
                                        </p:attrNameLst>
                                      </p:cBhvr>
                                      <p:to>
                                        <p:strVal val="visible"/>
                                      </p:to>
                                    </p:set>
                                  </p:childTnLst>
                                </p:cTn>
                              </p:par>
                              <p:par>
                                <p:cTn id="104" presetID="1" presetClass="entr" presetSubtype="0" fill="hold" nodeType="withEffect">
                                  <p:stCondLst>
                                    <p:cond delay="0"/>
                                  </p:stCondLst>
                                  <p:childTnLst>
                                    <p:set>
                                      <p:cBhvr>
                                        <p:cTn id="105" dur="1" fill="hold">
                                          <p:stCondLst>
                                            <p:cond delay="0"/>
                                          </p:stCondLst>
                                        </p:cTn>
                                        <p:tgtEl>
                                          <p:spTgt spid="66"/>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22" presetClass="entr" presetSubtype="4" fill="hold" nodeType="clickEffect">
                                  <p:stCondLst>
                                    <p:cond delay="0"/>
                                  </p:stCondLst>
                                  <p:childTnLst>
                                    <p:set>
                                      <p:cBhvr>
                                        <p:cTn id="109" dur="1" fill="hold">
                                          <p:stCondLst>
                                            <p:cond delay="0"/>
                                          </p:stCondLst>
                                        </p:cTn>
                                        <p:tgtEl>
                                          <p:spTgt spid="120"/>
                                        </p:tgtEl>
                                        <p:attrNameLst>
                                          <p:attrName>style.visibility</p:attrName>
                                        </p:attrNameLst>
                                      </p:cBhvr>
                                      <p:to>
                                        <p:strVal val="visible"/>
                                      </p:to>
                                    </p:set>
                                    <p:animEffect transition="in" filter="wipe(down)">
                                      <p:cBhvr>
                                        <p:cTn id="110" dur="500"/>
                                        <p:tgtEl>
                                          <p:spTgt spid="120"/>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2" fill="hold" nodeType="clickEffect">
                                  <p:stCondLst>
                                    <p:cond delay="0"/>
                                  </p:stCondLst>
                                  <p:childTnLst>
                                    <p:set>
                                      <p:cBhvr>
                                        <p:cTn id="114" dur="1" fill="hold">
                                          <p:stCondLst>
                                            <p:cond delay="0"/>
                                          </p:stCondLst>
                                        </p:cTn>
                                        <p:tgtEl>
                                          <p:spTgt spid="53"/>
                                        </p:tgtEl>
                                        <p:attrNameLst>
                                          <p:attrName>style.visibility</p:attrName>
                                        </p:attrNameLst>
                                      </p:cBhvr>
                                      <p:to>
                                        <p:strVal val="visible"/>
                                      </p:to>
                                    </p:set>
                                    <p:animEffect transition="in" filter="wipe(right)">
                                      <p:cBhvr>
                                        <p:cTn id="115" dur="500"/>
                                        <p:tgtEl>
                                          <p:spTgt spid="53"/>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2" fill="hold" nodeType="clickEffect">
                                  <p:stCondLst>
                                    <p:cond delay="0"/>
                                  </p:stCondLst>
                                  <p:childTnLst>
                                    <p:set>
                                      <p:cBhvr>
                                        <p:cTn id="119" dur="1" fill="hold">
                                          <p:stCondLst>
                                            <p:cond delay="0"/>
                                          </p:stCondLst>
                                        </p:cTn>
                                        <p:tgtEl>
                                          <p:spTgt spid="44"/>
                                        </p:tgtEl>
                                        <p:attrNameLst>
                                          <p:attrName>style.visibility</p:attrName>
                                        </p:attrNameLst>
                                      </p:cBhvr>
                                      <p:to>
                                        <p:strVal val="visible"/>
                                      </p:to>
                                    </p:set>
                                    <p:animEffect transition="in" filter="wipe(right)">
                                      <p:cBhvr>
                                        <p:cTn id="120" dur="500"/>
                                        <p:tgtEl>
                                          <p:spTgt spid="44"/>
                                        </p:tgtEl>
                                      </p:cBhvr>
                                    </p:animEffec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126"/>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67"/>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41" grpId="0"/>
      <p:bldP spid="90" grpId="0" animBg="1"/>
      <p:bldP spid="91" grpId="0" animBg="1"/>
      <p:bldP spid="103" grpId="0" animBg="1"/>
      <p:bldP spid="104" grpId="0" animBg="1"/>
      <p:bldP spid="105" grpId="0" animBg="1"/>
      <p:bldP spid="106" grpId="0"/>
      <p:bldP spid="107" grpId="0"/>
      <p:bldP spid="108" grpId="0"/>
      <p:bldP spid="109" grpId="0"/>
      <p:bldP spid="110" grpId="0" animBg="1"/>
      <p:bldP spid="111" grpId="0"/>
      <p:bldP spid="115" grpId="0" animBg="1"/>
      <p:bldP spid="121" grpId="0"/>
      <p:bldP spid="122" grpId="0"/>
      <p:bldP spid="123" grpId="0"/>
      <p:bldP spid="124" grpId="0"/>
      <p:bldP spid="125" grpId="0"/>
      <p:bldP spid="126" grpId="0"/>
      <p:bldP spid="78" grpId="0"/>
      <p:bldP spid="79" grpId="0"/>
      <p:bldP spid="80" grpId="0"/>
      <p:bldP spid="81" grpId="0"/>
      <p:bldP spid="82" grpId="0"/>
      <p:bldP spid="84" grpId="0"/>
      <p:bldP spid="8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152400"/>
            <a:ext cx="9144000" cy="990600"/>
          </a:xfrm>
        </p:spPr>
        <p:txBody>
          <a:bodyPr/>
          <a:lstStyle/>
          <a:p>
            <a:r>
              <a:rPr lang="en-US" sz="3200" dirty="0" smtClean="0">
                <a:solidFill>
                  <a:srgbClr val="7030A0"/>
                </a:solidFill>
                <a:latin typeface="Times New Roman" pitchFamily="18" charset="0"/>
                <a:cs typeface="Times New Roman" pitchFamily="18" charset="0"/>
              </a:rPr>
              <a:t>Method of Location of Instantaneous Centers</a:t>
            </a:r>
          </a:p>
        </p:txBody>
      </p:sp>
      <p:cxnSp>
        <p:nvCxnSpPr>
          <p:cNvPr id="9" name="Straight Connector 8"/>
          <p:cNvCxnSpPr>
            <a:stCxn id="52" idx="5"/>
            <a:endCxn id="50" idx="2"/>
          </p:cNvCxnSpPr>
          <p:nvPr/>
        </p:nvCxnSpPr>
        <p:spPr>
          <a:xfrm flipV="1">
            <a:off x="3947343" y="6393656"/>
            <a:ext cx="3808151" cy="20661"/>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49" idx="2"/>
            <a:endCxn id="52" idx="7"/>
          </p:cNvCxnSpPr>
          <p:nvPr/>
        </p:nvCxnSpPr>
        <p:spPr>
          <a:xfrm flipH="1">
            <a:off x="3947343" y="5543788"/>
            <a:ext cx="3122351" cy="805871"/>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endCxn id="50" idx="0"/>
          </p:cNvCxnSpPr>
          <p:nvPr/>
        </p:nvCxnSpPr>
        <p:spPr>
          <a:xfrm>
            <a:off x="7145894" y="5574268"/>
            <a:ext cx="655320" cy="773668"/>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7755494" y="66410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7679294" y="66410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7603094" y="66410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7526894" y="664106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6231494" y="6031468"/>
            <a:ext cx="838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600</a:t>
            </a:r>
            <a:endParaRPr lang="en-US" dirty="0">
              <a:latin typeface="Times New Roman" pitchFamily="18" charset="0"/>
              <a:cs typeface="Times New Roman" pitchFamily="18" charset="0"/>
            </a:endParaRPr>
          </a:p>
        </p:txBody>
      </p:sp>
      <p:sp>
        <p:nvSpPr>
          <p:cNvPr id="46" name="TextBox 45"/>
          <p:cNvSpPr txBox="1"/>
          <p:nvPr/>
        </p:nvSpPr>
        <p:spPr>
          <a:xfrm rot="20819343">
            <a:off x="5393294" y="54980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400</a:t>
            </a:r>
            <a:endParaRPr lang="en-US" dirty="0">
              <a:latin typeface="Times New Roman" pitchFamily="18" charset="0"/>
              <a:cs typeface="Times New Roman" pitchFamily="18" charset="0"/>
            </a:endParaRPr>
          </a:p>
        </p:txBody>
      </p:sp>
      <p:sp>
        <p:nvSpPr>
          <p:cNvPr id="48" name="TextBox 47"/>
          <p:cNvSpPr txBox="1"/>
          <p:nvPr/>
        </p:nvSpPr>
        <p:spPr>
          <a:xfrm rot="3018878">
            <a:off x="7373221" y="5534844"/>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100</a:t>
            </a:r>
            <a:endParaRPr lang="en-US" dirty="0">
              <a:latin typeface="Times New Roman" pitchFamily="18" charset="0"/>
              <a:cs typeface="Times New Roman" pitchFamily="18" charset="0"/>
            </a:endParaRPr>
          </a:p>
        </p:txBody>
      </p:sp>
      <p:sp>
        <p:nvSpPr>
          <p:cNvPr id="49" name="Oval 48"/>
          <p:cNvSpPr/>
          <p:nvPr/>
        </p:nvSpPr>
        <p:spPr>
          <a:xfrm>
            <a:off x="7069694" y="5498068"/>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7755494" y="6347936"/>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3869294" y="6336268"/>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p:cNvSpPr txBox="1"/>
          <p:nvPr/>
        </p:nvSpPr>
        <p:spPr>
          <a:xfrm>
            <a:off x="6764894" y="52694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71" name="TextBox 70"/>
          <p:cNvSpPr txBox="1"/>
          <p:nvPr/>
        </p:nvSpPr>
        <p:spPr>
          <a:xfrm>
            <a:off x="4114800" y="4953000"/>
            <a:ext cx="1219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72" name="TextBox 71"/>
          <p:cNvSpPr txBox="1"/>
          <p:nvPr/>
        </p:nvSpPr>
        <p:spPr>
          <a:xfrm>
            <a:off x="3640694" y="62600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endParaRPr lang="en-US" baseline="-25000" dirty="0">
              <a:latin typeface="Times New Roman" pitchFamily="18" charset="0"/>
              <a:cs typeface="Times New Roman" pitchFamily="18" charset="0"/>
            </a:endParaRPr>
          </a:p>
        </p:txBody>
      </p:sp>
      <p:sp>
        <p:nvSpPr>
          <p:cNvPr id="41" name="Rectangle 40"/>
          <p:cNvSpPr/>
          <p:nvPr/>
        </p:nvSpPr>
        <p:spPr>
          <a:xfrm>
            <a:off x="304800" y="533400"/>
            <a:ext cx="8839200" cy="1200329"/>
          </a:xfrm>
          <a:prstGeom prst="rect">
            <a:avLst/>
          </a:prstGeom>
        </p:spPr>
        <p:txBody>
          <a:bodyPr wrap="square">
            <a:spAutoFit/>
          </a:bodyPr>
          <a:lstStyle/>
          <a:p>
            <a:pPr algn="just"/>
            <a:r>
              <a:rPr lang="en-US" dirty="0" smtClean="0">
                <a:latin typeface="Times New Roman" pitchFamily="18" charset="0"/>
                <a:cs typeface="Times New Roman" pitchFamily="18" charset="0"/>
              </a:rPr>
              <a:t>Locate all the instantaneous </a:t>
            </a:r>
            <a:r>
              <a:rPr lang="en-US" dirty="0" err="1" smtClean="0">
                <a:latin typeface="Times New Roman" pitchFamily="18" charset="0"/>
                <a:cs typeface="Times New Roman" pitchFamily="18" charset="0"/>
              </a:rPr>
              <a:t>centres</a:t>
            </a:r>
            <a:r>
              <a:rPr lang="en-US" dirty="0" smtClean="0">
                <a:latin typeface="Times New Roman" pitchFamily="18" charset="0"/>
                <a:cs typeface="Times New Roman" pitchFamily="18" charset="0"/>
              </a:rPr>
              <a:t> of the slider crank mechanism as shown in Fig. The lengths of crank OB and connecting rod AB are 100 mm and 400 mm respectively. If the crank rotates clockwise with an angular velocity of 10 </a:t>
            </a:r>
            <a:r>
              <a:rPr lang="en-US" dirty="0" err="1" smtClean="0">
                <a:latin typeface="Times New Roman" pitchFamily="18" charset="0"/>
                <a:cs typeface="Times New Roman" pitchFamily="18" charset="0"/>
              </a:rPr>
              <a:t>rad</a:t>
            </a:r>
            <a:r>
              <a:rPr lang="en-US" dirty="0" smtClean="0">
                <a:latin typeface="Times New Roman" pitchFamily="18" charset="0"/>
                <a:cs typeface="Times New Roman" pitchFamily="18" charset="0"/>
              </a:rPr>
              <a:t>/s, find: 1. Velocity of the slider A, and 2. Angular velocity of the connecting rod AB.</a:t>
            </a:r>
          </a:p>
        </p:txBody>
      </p:sp>
      <p:cxnSp>
        <p:nvCxnSpPr>
          <p:cNvPr id="44" name="Straight Connector 43"/>
          <p:cNvCxnSpPr/>
          <p:nvPr/>
        </p:nvCxnSpPr>
        <p:spPr>
          <a:xfrm flipV="1">
            <a:off x="7833543" y="4114800"/>
            <a:ext cx="15057" cy="2246527"/>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52" idx="7"/>
          </p:cNvCxnSpPr>
          <p:nvPr/>
        </p:nvCxnSpPr>
        <p:spPr>
          <a:xfrm flipV="1">
            <a:off x="3947343" y="5334000"/>
            <a:ext cx="3901257" cy="1015659"/>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52" idx="7"/>
          </p:cNvCxnSpPr>
          <p:nvPr/>
        </p:nvCxnSpPr>
        <p:spPr>
          <a:xfrm flipH="1" flipV="1">
            <a:off x="3869294" y="1828800"/>
            <a:ext cx="78049" cy="4520859"/>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stCxn id="50" idx="0"/>
          </p:cNvCxnSpPr>
          <p:nvPr/>
        </p:nvCxnSpPr>
        <p:spPr>
          <a:xfrm flipH="1" flipV="1">
            <a:off x="3869294" y="1828800"/>
            <a:ext cx="3931920" cy="4519136"/>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676400" y="2362200"/>
            <a:ext cx="1600200" cy="16002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813560" y="26517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3048000" y="26517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3048000" y="36576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1813560" y="36576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1447800" y="2362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sp>
        <p:nvSpPr>
          <p:cNvPr id="107" name="TextBox 106"/>
          <p:cNvSpPr txBox="1"/>
          <p:nvPr/>
        </p:nvSpPr>
        <p:spPr>
          <a:xfrm>
            <a:off x="3200400" y="2362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p:txBody>
      </p:sp>
      <p:sp>
        <p:nvSpPr>
          <p:cNvPr id="108" name="TextBox 107"/>
          <p:cNvSpPr txBox="1"/>
          <p:nvPr/>
        </p:nvSpPr>
        <p:spPr>
          <a:xfrm>
            <a:off x="3048000" y="3657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p:txBody>
      </p:sp>
      <p:sp>
        <p:nvSpPr>
          <p:cNvPr id="109" name="TextBox 108"/>
          <p:cNvSpPr txBox="1"/>
          <p:nvPr/>
        </p:nvSpPr>
        <p:spPr>
          <a:xfrm>
            <a:off x="1524000" y="3657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p:txBody>
      </p:sp>
      <p:sp>
        <p:nvSpPr>
          <p:cNvPr id="110" name="Rectangle 109"/>
          <p:cNvSpPr/>
          <p:nvPr/>
        </p:nvSpPr>
        <p:spPr>
          <a:xfrm>
            <a:off x="1828800" y="2667000"/>
            <a:ext cx="1295400" cy="1066800"/>
          </a:xfrm>
          <a:prstGeom prst="rect">
            <a:avLst/>
          </a:prstGeom>
          <a:no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Box 110"/>
          <p:cNvSpPr txBox="1"/>
          <p:nvPr/>
        </p:nvSpPr>
        <p:spPr>
          <a:xfrm>
            <a:off x="5638800" y="1600200"/>
            <a:ext cx="3276600" cy="1384995"/>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14 </a:t>
            </a:r>
          </a:p>
          <a:p>
            <a:r>
              <a:rPr lang="en-US" baseline="-25000"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24</a:t>
            </a:r>
            <a:r>
              <a:rPr lang="en-US" dirty="0" smtClean="0">
                <a:latin typeface="Times New Roman" pitchFamily="18" charset="0"/>
                <a:cs typeface="Times New Roman" pitchFamily="18" charset="0"/>
              </a:rPr>
              <a:t> </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 	</a:t>
            </a:r>
            <a:endParaRPr lang="en-US" dirty="0" smtClean="0">
              <a:latin typeface="Times New Roman" pitchFamily="18" charset="0"/>
              <a:cs typeface="Times New Roman" pitchFamily="18" charset="0"/>
            </a:endParaRPr>
          </a:p>
        </p:txBody>
      </p:sp>
      <p:sp>
        <p:nvSpPr>
          <p:cNvPr id="112" name="Rectangle 111"/>
          <p:cNvSpPr/>
          <p:nvPr/>
        </p:nvSpPr>
        <p:spPr>
          <a:xfrm>
            <a:off x="5638800" y="1600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p:cNvSpPr/>
          <p:nvPr/>
        </p:nvSpPr>
        <p:spPr>
          <a:xfrm>
            <a:off x="7543800" y="1600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5638800" y="2057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5638800" y="25908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cxnSp>
        <p:nvCxnSpPr>
          <p:cNvPr id="117" name="Straight Connector 116"/>
          <p:cNvCxnSpPr>
            <a:stCxn id="91" idx="5"/>
          </p:cNvCxnSpPr>
          <p:nvPr/>
        </p:nvCxnSpPr>
        <p:spPr>
          <a:xfrm>
            <a:off x="1891609" y="2729809"/>
            <a:ext cx="1232591" cy="1003991"/>
          </a:xfrm>
          <a:prstGeom prst="line">
            <a:avLst/>
          </a:prstGeom>
          <a:ln w="15875">
            <a:prstDash val="sysDot"/>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a:stCxn id="103" idx="3"/>
          </p:cNvCxnSpPr>
          <p:nvPr/>
        </p:nvCxnSpPr>
        <p:spPr>
          <a:xfrm flipH="1">
            <a:off x="1905000" y="2729809"/>
            <a:ext cx="1156391" cy="927791"/>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2286000" y="22976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122" name="TextBox 121"/>
          <p:cNvSpPr txBox="1"/>
          <p:nvPr/>
        </p:nvSpPr>
        <p:spPr>
          <a:xfrm>
            <a:off x="3124200" y="2971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123" name="TextBox 122"/>
          <p:cNvSpPr txBox="1"/>
          <p:nvPr/>
        </p:nvSpPr>
        <p:spPr>
          <a:xfrm>
            <a:off x="2286000" y="3657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124" name="TextBox 123"/>
          <p:cNvSpPr txBox="1"/>
          <p:nvPr/>
        </p:nvSpPr>
        <p:spPr>
          <a:xfrm>
            <a:off x="1295400" y="2971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25" name="TextBox 124"/>
          <p:cNvSpPr txBox="1"/>
          <p:nvPr/>
        </p:nvSpPr>
        <p:spPr>
          <a:xfrm>
            <a:off x="3581400" y="1752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13</a:t>
            </a:r>
            <a:endParaRPr lang="en-US" baseline="-25000" dirty="0">
              <a:latin typeface="Times New Roman" pitchFamily="18" charset="0"/>
              <a:cs typeface="Times New Roman" pitchFamily="18" charset="0"/>
            </a:endParaRPr>
          </a:p>
        </p:txBody>
      </p:sp>
      <p:sp>
        <p:nvSpPr>
          <p:cNvPr id="126" name="TextBox 125"/>
          <p:cNvSpPr txBox="1"/>
          <p:nvPr/>
        </p:nvSpPr>
        <p:spPr>
          <a:xfrm>
            <a:off x="8001000" y="5105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24</a:t>
            </a:r>
            <a:endParaRPr lang="en-US" baseline="-25000" dirty="0">
              <a:latin typeface="Times New Roman" pitchFamily="18" charset="0"/>
              <a:cs typeface="Times New Roman" pitchFamily="18" charset="0"/>
            </a:endParaRPr>
          </a:p>
        </p:txBody>
      </p:sp>
      <p:sp>
        <p:nvSpPr>
          <p:cNvPr id="66" name="Rectangle 65"/>
          <p:cNvSpPr/>
          <p:nvPr/>
        </p:nvSpPr>
        <p:spPr>
          <a:xfrm>
            <a:off x="6553200" y="1600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553200" y="2057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7391400" y="61838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O</a:t>
            </a:r>
            <a:endParaRPr lang="en-US" baseline="-25000" dirty="0">
              <a:latin typeface="Times New Roman" pitchFamily="18" charset="0"/>
              <a:cs typeface="Times New Roman" pitchFamily="18" charset="0"/>
            </a:endParaRPr>
          </a:p>
        </p:txBody>
      </p:sp>
      <p:sp>
        <p:nvSpPr>
          <p:cNvPr id="74" name="TextBox 73"/>
          <p:cNvSpPr txBox="1">
            <a:spLocks noChangeArrowheads="1"/>
          </p:cNvSpPr>
          <p:nvPr/>
        </p:nvSpPr>
        <p:spPr bwMode="auto">
          <a:xfrm>
            <a:off x="6841094" y="5955268"/>
            <a:ext cx="533400" cy="369332"/>
          </a:xfrm>
          <a:prstGeom prst="rect">
            <a:avLst/>
          </a:prstGeom>
          <a:noFill/>
          <a:ln w="9525">
            <a:noFill/>
            <a:miter lim="800000"/>
            <a:headEnd/>
            <a:tailEnd/>
          </a:ln>
        </p:spPr>
        <p:txBody>
          <a:bodyPr>
            <a:spAutoFit/>
          </a:bodyPr>
          <a:lstStyle/>
          <a:p>
            <a:r>
              <a:rPr lang="en-US" i="1" dirty="0" smtClean="0">
                <a:latin typeface="Times New Roman" pitchFamily="18" charset="0"/>
                <a:cs typeface="Times New Roman" pitchFamily="18" charset="0"/>
              </a:rPr>
              <a:t>45</a:t>
            </a:r>
            <a:r>
              <a:rPr lang="en-US" i="1" baseline="30000" dirty="0" smtClean="0">
                <a:latin typeface="Times New Roman" pitchFamily="18" charset="0"/>
                <a:cs typeface="Times New Roman" pitchFamily="18" charset="0"/>
              </a:rPr>
              <a:t>0</a:t>
            </a:r>
            <a:endParaRPr lang="en-US" i="1" baseline="30000" dirty="0">
              <a:latin typeface="Times New Roman" pitchFamily="18" charset="0"/>
              <a:cs typeface="Times New Roman" pitchFamily="18" charset="0"/>
            </a:endParaRPr>
          </a:p>
        </p:txBody>
      </p:sp>
      <p:sp>
        <p:nvSpPr>
          <p:cNvPr id="75" name="Arc 74"/>
          <p:cNvSpPr/>
          <p:nvPr/>
        </p:nvSpPr>
        <p:spPr>
          <a:xfrm rot="15547609">
            <a:off x="7255652" y="6081712"/>
            <a:ext cx="568697" cy="484813"/>
          </a:xfrm>
          <a:prstGeom prst="arc">
            <a:avLst>
              <a:gd name="adj1" fmla="val 15847410"/>
              <a:gd name="adj2" fmla="val 53685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pic>
        <p:nvPicPr>
          <p:cNvPr id="76" name="Picture 2"/>
          <p:cNvPicPr>
            <a:picLocks noChangeAspect="1" noChangeArrowheads="1"/>
          </p:cNvPicPr>
          <p:nvPr/>
        </p:nvPicPr>
        <p:blipFill>
          <a:blip r:embed="rId2" cstate="print"/>
          <a:srcRect/>
          <a:stretch>
            <a:fillRect/>
          </a:stretch>
        </p:blipFill>
        <p:spPr bwMode="auto">
          <a:xfrm>
            <a:off x="228600" y="4191000"/>
            <a:ext cx="4219575" cy="619125"/>
          </a:xfrm>
          <a:prstGeom prst="rect">
            <a:avLst/>
          </a:prstGeom>
          <a:noFill/>
          <a:ln w="9525">
            <a:noFill/>
            <a:miter lim="800000"/>
            <a:headEnd/>
            <a:tailEnd/>
          </a:ln>
        </p:spPr>
      </p:pic>
      <p:sp>
        <p:nvSpPr>
          <p:cNvPr id="78" name="TextBox 77"/>
          <p:cNvSpPr txBox="1"/>
          <p:nvPr/>
        </p:nvSpPr>
        <p:spPr>
          <a:xfrm>
            <a:off x="457200" y="4953000"/>
            <a:ext cx="3276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n = 4 , N = 6</a:t>
            </a:r>
          </a:p>
        </p:txBody>
      </p:sp>
      <p:sp>
        <p:nvSpPr>
          <p:cNvPr id="79" name="TextBox 78"/>
          <p:cNvSpPr txBox="1"/>
          <p:nvPr/>
        </p:nvSpPr>
        <p:spPr>
          <a:xfrm>
            <a:off x="6688694" y="56504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80" name="TextBox 79"/>
          <p:cNvSpPr txBox="1"/>
          <p:nvPr/>
        </p:nvSpPr>
        <p:spPr>
          <a:xfrm>
            <a:off x="8001000" y="6324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81" name="TextBox 80"/>
          <p:cNvSpPr txBox="1"/>
          <p:nvPr/>
        </p:nvSpPr>
        <p:spPr>
          <a:xfrm>
            <a:off x="4021694" y="58790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82" name="Rectangle 81"/>
          <p:cNvSpPr/>
          <p:nvPr/>
        </p:nvSpPr>
        <p:spPr>
          <a:xfrm>
            <a:off x="152400" y="1676400"/>
            <a:ext cx="1535998" cy="369332"/>
          </a:xfrm>
          <a:prstGeom prst="rect">
            <a:avLst/>
          </a:prstGeom>
        </p:spPr>
        <p:txBody>
          <a:bodyPr wrap="none">
            <a:spAutoFit/>
          </a:bodyPr>
          <a:lstStyle/>
          <a:p>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OB</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sym typeface="Symbol"/>
              </a:rPr>
              <a:t>10 </a:t>
            </a:r>
            <a:r>
              <a:rPr lang="en-US" dirty="0" err="1" smtClean="0">
                <a:latin typeface="Times New Roman" pitchFamily="18" charset="0"/>
                <a:cs typeface="Times New Roman" pitchFamily="18" charset="0"/>
                <a:sym typeface="Symbol"/>
              </a:rPr>
              <a:t>rad</a:t>
            </a:r>
            <a:r>
              <a:rPr lang="en-US" dirty="0" smtClean="0">
                <a:latin typeface="Times New Roman" pitchFamily="18" charset="0"/>
                <a:cs typeface="Times New Roman" pitchFamily="18" charset="0"/>
                <a:sym typeface="Symbol"/>
              </a:rPr>
              <a:t>/s </a:t>
            </a:r>
            <a:endParaRPr lang="en-US" dirty="0">
              <a:latin typeface="Times New Roman" pitchFamily="18" charset="0"/>
              <a:cs typeface="Times New Roman" pitchFamily="18" charset="0"/>
            </a:endParaRPr>
          </a:p>
        </p:txBody>
      </p:sp>
      <p:sp>
        <p:nvSpPr>
          <p:cNvPr id="84" name="Rectangle 83"/>
          <p:cNvSpPr/>
          <p:nvPr/>
        </p:nvSpPr>
        <p:spPr>
          <a:xfrm>
            <a:off x="76200" y="1905000"/>
            <a:ext cx="3810000" cy="646331"/>
          </a:xfrm>
          <a:prstGeom prst="rect">
            <a:avLst/>
          </a:prstGeom>
        </p:spPr>
        <p:txBody>
          <a:bodyPr wrap="squar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OB</a:t>
            </a:r>
            <a:r>
              <a:rPr lang="en-US" baseline="-25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OB</a:t>
            </a:r>
            <a:r>
              <a:rPr lang="en-US" i="1" dirty="0" smtClean="0">
                <a:latin typeface="Times New Roman" pitchFamily="18" charset="0"/>
                <a:cs typeface="Times New Roman" pitchFamily="18" charset="0"/>
              </a:rPr>
              <a:t> × OB </a:t>
            </a:r>
          </a:p>
          <a:p>
            <a:r>
              <a:rPr lang="en-US" i="1" dirty="0" smtClean="0">
                <a:latin typeface="Times New Roman" pitchFamily="18" charset="0"/>
                <a:cs typeface="Times New Roman" pitchFamily="18" charset="0"/>
              </a:rPr>
              <a:t>= 10 × 0.1 = 1 m/s</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85" name="Rectangle 84"/>
          <p:cNvSpPr/>
          <p:nvPr/>
        </p:nvSpPr>
        <p:spPr>
          <a:xfrm>
            <a:off x="6629400" y="2667000"/>
            <a:ext cx="2514600" cy="1200329"/>
          </a:xfrm>
          <a:prstGeom prst="rect">
            <a:avLst/>
          </a:prstGeom>
        </p:spPr>
        <p:txBody>
          <a:bodyPr wrap="squar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a:t>
            </a:r>
            <a:r>
              <a:rPr lang="en-US" i="1" dirty="0" smtClean="0">
                <a:latin typeface="Times New Roman" pitchFamily="18" charset="0"/>
                <a:cs typeface="Times New Roman" pitchFamily="18" charset="0"/>
              </a:rPr>
              <a:t>B  = </a:t>
            </a:r>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A</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a:t>
            </a:r>
            <a:r>
              <a:rPr lang="en-US" i="1" dirty="0" smtClean="0">
                <a:latin typeface="Times New Roman" pitchFamily="18" charset="0"/>
                <a:cs typeface="Times New Roman" pitchFamily="18" charset="0"/>
              </a:rPr>
              <a:t>A  </a:t>
            </a:r>
          </a:p>
          <a:p>
            <a:r>
              <a:rPr lang="en-US" i="1"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A</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13</a:t>
            </a:r>
            <a:r>
              <a:rPr lang="en-US" i="1" dirty="0" smtClean="0">
                <a:latin typeface="Times New Roman" pitchFamily="18" charset="0"/>
                <a:cs typeface="Times New Roman" pitchFamily="18" charset="0"/>
              </a:rPr>
              <a:t>A /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13</a:t>
            </a:r>
            <a:r>
              <a:rPr lang="en-US" i="1" dirty="0" smtClean="0">
                <a:latin typeface="Times New Roman" pitchFamily="18" charset="0"/>
                <a:cs typeface="Times New Roman" pitchFamily="18" charset="0"/>
              </a:rPr>
              <a:t>B</a:t>
            </a:r>
          </a:p>
          <a:p>
            <a:r>
              <a:rPr lang="en-US" i="1" dirty="0" smtClean="0">
                <a:latin typeface="Times New Roman" pitchFamily="18" charset="0"/>
                <a:cs typeface="Times New Roman" pitchFamily="18" charset="0"/>
              </a:rPr>
              <a:t>       = </a:t>
            </a:r>
            <a:r>
              <a:rPr lang="en-US" dirty="0" smtClean="0">
                <a:latin typeface="Times New Roman" pitchFamily="18" charset="0"/>
                <a:cs typeface="Times New Roman" pitchFamily="18" charset="0"/>
              </a:rPr>
              <a:t>1</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0.46</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0.56                    	=0.82</a:t>
            </a:r>
            <a:r>
              <a:rPr lang="en-US" i="1" dirty="0" smtClean="0">
                <a:latin typeface="Times New Roman" pitchFamily="18" charset="0"/>
                <a:cs typeface="Times New Roman" pitchFamily="18" charset="0"/>
              </a:rPr>
              <a:t> m/s</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93" name="Rectangle 92"/>
          <p:cNvSpPr/>
          <p:nvPr/>
        </p:nvSpPr>
        <p:spPr>
          <a:xfrm>
            <a:off x="7679294" y="6260068"/>
            <a:ext cx="228600" cy="3810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3640694" y="6183868"/>
            <a:ext cx="533400" cy="3810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Curved Left Arrow 98"/>
          <p:cNvSpPr/>
          <p:nvPr/>
        </p:nvSpPr>
        <p:spPr>
          <a:xfrm rot="13404673">
            <a:off x="7248188" y="5580783"/>
            <a:ext cx="170985" cy="365760"/>
          </a:xfrm>
          <a:prstGeom prst="curvedLeftArrow">
            <a:avLst>
              <a:gd name="adj1" fmla="val 23636"/>
              <a:gd name="adj2" fmla="val 50000"/>
              <a:gd name="adj3" fmla="val 586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6" name="TextBox 135"/>
          <p:cNvSpPr txBox="1"/>
          <p:nvPr/>
        </p:nvSpPr>
        <p:spPr>
          <a:xfrm>
            <a:off x="8001000" y="4419600"/>
            <a:ext cx="1143000" cy="553998"/>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r>
              <a:rPr lang="en-US" dirty="0" smtClean="0">
                <a:latin typeface="Times New Roman" pitchFamily="18" charset="0"/>
                <a:cs typeface="Times New Roman" pitchFamily="18" charset="0"/>
              </a:rPr>
              <a:t> </a:t>
            </a:r>
          </a:p>
          <a:p>
            <a:endParaRPr lang="en-US" baseline="-25000" dirty="0">
              <a:latin typeface="Times New Roman" pitchFamily="18" charset="0"/>
              <a:cs typeface="Times New Roman" pitchFamily="18" charset="0"/>
            </a:endParaRPr>
          </a:p>
        </p:txBody>
      </p:sp>
      <p:sp>
        <p:nvSpPr>
          <p:cNvPr id="137" name="Rectangle 136"/>
          <p:cNvSpPr/>
          <p:nvPr/>
        </p:nvSpPr>
        <p:spPr>
          <a:xfrm>
            <a:off x="381000" y="5562600"/>
            <a:ext cx="3048000" cy="646331"/>
          </a:xfrm>
          <a:prstGeom prst="rect">
            <a:avLst/>
          </a:prstGeom>
        </p:spPr>
        <p:txBody>
          <a:bodyPr wrap="squar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a:t>
            </a:r>
            <a:r>
              <a:rPr lang="en-US" i="1" dirty="0" smtClean="0">
                <a:latin typeface="Times New Roman" pitchFamily="18" charset="0"/>
                <a:cs typeface="Times New Roman" pitchFamily="18" charset="0"/>
              </a:rPr>
              <a:t>B  = </a:t>
            </a:r>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A</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a:t>
            </a:r>
            <a:r>
              <a:rPr lang="en-US" i="1" dirty="0" smtClean="0">
                <a:latin typeface="Times New Roman" pitchFamily="18" charset="0"/>
                <a:cs typeface="Times New Roman" pitchFamily="18" charset="0"/>
              </a:rPr>
              <a:t>A =</a:t>
            </a:r>
            <a:r>
              <a:rPr lang="el-GR" i="1" dirty="0" smtClean="0">
                <a:latin typeface="Times New Roman" pitchFamily="18" charset="0"/>
                <a:cs typeface="Times New Roman" pitchFamily="18" charset="0"/>
              </a:rPr>
              <a:t> ω</a:t>
            </a:r>
            <a:r>
              <a:rPr lang="en-US" i="1" baseline="-25000" dirty="0" smtClean="0">
                <a:latin typeface="Times New Roman" pitchFamily="18" charset="0"/>
                <a:cs typeface="Times New Roman" pitchFamily="18" charset="0"/>
              </a:rPr>
              <a:t>AB</a:t>
            </a:r>
            <a:r>
              <a:rPr lang="en-US" dirty="0" smtClean="0">
                <a:latin typeface="Times New Roman" pitchFamily="18" charset="0"/>
                <a:cs typeface="Times New Roman" pitchFamily="18" charset="0"/>
              </a:rPr>
              <a:t> </a:t>
            </a:r>
            <a:endParaRPr lang="en-US" i="1" dirty="0" smtClean="0">
              <a:latin typeface="Times New Roman" pitchFamily="18" charset="0"/>
              <a:cs typeface="Times New Roman" pitchFamily="18" charset="0"/>
            </a:endParaRPr>
          </a:p>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a:t>
            </a:r>
            <a:r>
              <a:rPr lang="en-US" i="1" dirty="0" smtClean="0">
                <a:latin typeface="Times New Roman" pitchFamily="18" charset="0"/>
                <a:cs typeface="Times New Roman" pitchFamily="18" charset="0"/>
              </a:rPr>
              <a:t>B </a:t>
            </a:r>
            <a:r>
              <a:rPr lang="en-US" dirty="0" smtClean="0">
                <a:latin typeface="Times New Roman" pitchFamily="18" charset="0"/>
                <a:cs typeface="Times New Roman" pitchFamily="18" charset="0"/>
              </a:rPr>
              <a:t>	=1/0.56 = 1.78</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rad</a:t>
            </a:r>
            <a:r>
              <a:rPr lang="en-US" i="1" dirty="0" smtClean="0">
                <a:latin typeface="Times New Roman" pitchFamily="18" charset="0"/>
                <a:cs typeface="Times New Roman" pitchFamily="18" charset="0"/>
              </a:rPr>
              <a:t>/s</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0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0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0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0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0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1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21"/>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22"/>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23"/>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24"/>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nodeType="clickEffect">
                                  <p:stCondLst>
                                    <p:cond delay="0"/>
                                  </p:stCondLst>
                                  <p:childTnLst>
                                    <p:set>
                                      <p:cBhvr>
                                        <p:cTn id="88" dur="1" fill="hold">
                                          <p:stCondLst>
                                            <p:cond delay="0"/>
                                          </p:stCondLst>
                                        </p:cTn>
                                        <p:tgtEl>
                                          <p:spTgt spid="117"/>
                                        </p:tgtEl>
                                        <p:attrNameLst>
                                          <p:attrName>style.visibility</p:attrName>
                                        </p:attrNameLst>
                                      </p:cBhvr>
                                      <p:to>
                                        <p:strVal val="visible"/>
                                      </p:to>
                                    </p:set>
                                    <p:animEffect transition="in" filter="wipe(up)">
                                      <p:cBhvr>
                                        <p:cTn id="89" dur="500"/>
                                        <p:tgtEl>
                                          <p:spTgt spid="117"/>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nodeType="clickEffect">
                                  <p:stCondLst>
                                    <p:cond delay="0"/>
                                  </p:stCondLst>
                                  <p:childTnLst>
                                    <p:set>
                                      <p:cBhvr>
                                        <p:cTn id="93" dur="1" fill="hold">
                                          <p:stCondLst>
                                            <p:cond delay="0"/>
                                          </p:stCondLst>
                                        </p:cTn>
                                        <p:tgtEl>
                                          <p:spTgt spid="69"/>
                                        </p:tgtEl>
                                        <p:attrNameLst>
                                          <p:attrName>style.visibility</p:attrName>
                                        </p:attrNameLst>
                                      </p:cBhvr>
                                      <p:to>
                                        <p:strVal val="visible"/>
                                      </p:to>
                                    </p:set>
                                    <p:animEffect transition="in" filter="wipe(down)">
                                      <p:cBhvr>
                                        <p:cTn id="94" dur="500"/>
                                        <p:tgtEl>
                                          <p:spTgt spid="69"/>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nodeType="clickEffect">
                                  <p:stCondLst>
                                    <p:cond delay="0"/>
                                  </p:stCondLst>
                                  <p:childTnLst>
                                    <p:set>
                                      <p:cBhvr>
                                        <p:cTn id="98" dur="1" fill="hold">
                                          <p:stCondLst>
                                            <p:cond delay="0"/>
                                          </p:stCondLst>
                                        </p:cTn>
                                        <p:tgtEl>
                                          <p:spTgt spid="77"/>
                                        </p:tgtEl>
                                        <p:attrNameLst>
                                          <p:attrName>style.visibility</p:attrName>
                                        </p:attrNameLst>
                                      </p:cBhvr>
                                      <p:to>
                                        <p:strVal val="visible"/>
                                      </p:to>
                                    </p:set>
                                    <p:animEffect transition="in" filter="wipe(down)">
                                      <p:cBhvr>
                                        <p:cTn id="99" dur="500"/>
                                        <p:tgtEl>
                                          <p:spTgt spid="77"/>
                                        </p:tgtEl>
                                      </p:cBhvr>
                                    </p:animEffec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grpId="0" nodeType="clickEffect">
                                  <p:stCondLst>
                                    <p:cond delay="0"/>
                                  </p:stCondLst>
                                  <p:childTnLst>
                                    <p:set>
                                      <p:cBhvr>
                                        <p:cTn id="103" dur="1" fill="hold">
                                          <p:stCondLst>
                                            <p:cond delay="0"/>
                                          </p:stCondLst>
                                        </p:cTn>
                                        <p:tgtEl>
                                          <p:spTgt spid="125"/>
                                        </p:tgtEl>
                                        <p:attrNameLst>
                                          <p:attrName>style.visibility</p:attrName>
                                        </p:attrNameLst>
                                      </p:cBhvr>
                                      <p:to>
                                        <p:strVal val="visible"/>
                                      </p:to>
                                    </p:set>
                                  </p:childTnLst>
                                </p:cTn>
                              </p:par>
                              <p:par>
                                <p:cTn id="104" presetID="1" presetClass="entr" presetSubtype="0" fill="hold" nodeType="withEffect">
                                  <p:stCondLst>
                                    <p:cond delay="0"/>
                                  </p:stCondLst>
                                  <p:childTnLst>
                                    <p:set>
                                      <p:cBhvr>
                                        <p:cTn id="105" dur="1" fill="hold">
                                          <p:stCondLst>
                                            <p:cond delay="0"/>
                                          </p:stCondLst>
                                        </p:cTn>
                                        <p:tgtEl>
                                          <p:spTgt spid="66"/>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22" presetClass="entr" presetSubtype="4" fill="hold" nodeType="clickEffect">
                                  <p:stCondLst>
                                    <p:cond delay="0"/>
                                  </p:stCondLst>
                                  <p:childTnLst>
                                    <p:set>
                                      <p:cBhvr>
                                        <p:cTn id="109" dur="1" fill="hold">
                                          <p:stCondLst>
                                            <p:cond delay="0"/>
                                          </p:stCondLst>
                                        </p:cTn>
                                        <p:tgtEl>
                                          <p:spTgt spid="120"/>
                                        </p:tgtEl>
                                        <p:attrNameLst>
                                          <p:attrName>style.visibility</p:attrName>
                                        </p:attrNameLst>
                                      </p:cBhvr>
                                      <p:to>
                                        <p:strVal val="visible"/>
                                      </p:to>
                                    </p:set>
                                    <p:animEffect transition="in" filter="wipe(down)">
                                      <p:cBhvr>
                                        <p:cTn id="110" dur="500"/>
                                        <p:tgtEl>
                                          <p:spTgt spid="120"/>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nodeType="clickEffect">
                                  <p:stCondLst>
                                    <p:cond delay="0"/>
                                  </p:stCondLst>
                                  <p:childTnLst>
                                    <p:set>
                                      <p:cBhvr>
                                        <p:cTn id="114" dur="1" fill="hold">
                                          <p:stCondLst>
                                            <p:cond delay="0"/>
                                          </p:stCondLst>
                                        </p:cTn>
                                        <p:tgtEl>
                                          <p:spTgt spid="53"/>
                                        </p:tgtEl>
                                        <p:attrNameLst>
                                          <p:attrName>style.visibility</p:attrName>
                                        </p:attrNameLst>
                                      </p:cBhvr>
                                      <p:to>
                                        <p:strVal val="visible"/>
                                      </p:to>
                                    </p:set>
                                    <p:animEffect transition="in" filter="wipe(left)">
                                      <p:cBhvr>
                                        <p:cTn id="115" dur="500"/>
                                        <p:tgtEl>
                                          <p:spTgt spid="53"/>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4" fill="hold" nodeType="clickEffect">
                                  <p:stCondLst>
                                    <p:cond delay="0"/>
                                  </p:stCondLst>
                                  <p:childTnLst>
                                    <p:set>
                                      <p:cBhvr>
                                        <p:cTn id="119" dur="1" fill="hold">
                                          <p:stCondLst>
                                            <p:cond delay="0"/>
                                          </p:stCondLst>
                                        </p:cTn>
                                        <p:tgtEl>
                                          <p:spTgt spid="44"/>
                                        </p:tgtEl>
                                        <p:attrNameLst>
                                          <p:attrName>style.visibility</p:attrName>
                                        </p:attrNameLst>
                                      </p:cBhvr>
                                      <p:to>
                                        <p:strVal val="visible"/>
                                      </p:to>
                                    </p:set>
                                    <p:animEffect transition="in" filter="wipe(down)">
                                      <p:cBhvr>
                                        <p:cTn id="120" dur="500"/>
                                        <p:tgtEl>
                                          <p:spTgt spid="44"/>
                                        </p:tgtEl>
                                      </p:cBhvr>
                                    </p:animEffect>
                                  </p:childTnLst>
                                </p:cTn>
                              </p:par>
                              <p:par>
                                <p:cTn id="121" presetID="1" presetClass="entr" presetSubtype="0" fill="hold" grpId="0" nodeType="withEffect">
                                  <p:stCondLst>
                                    <p:cond delay="0"/>
                                  </p:stCondLst>
                                  <p:childTnLst>
                                    <p:set>
                                      <p:cBhvr>
                                        <p:cTn id="122" dur="1" fill="hold">
                                          <p:stCondLst>
                                            <p:cond delay="0"/>
                                          </p:stCondLst>
                                        </p:cTn>
                                        <p:tgtEl>
                                          <p:spTgt spid="136"/>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126"/>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67"/>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grpId="0" nodeType="clickEffect">
                                  <p:stCondLst>
                                    <p:cond delay="0"/>
                                  </p:stCondLst>
                                  <p:childTnLst>
                                    <p:set>
                                      <p:cBhvr>
                                        <p:cTn id="132" dur="1" fill="hold">
                                          <p:stCondLst>
                                            <p:cond delay="0"/>
                                          </p:stCondLst>
                                        </p:cTn>
                                        <p:tgtEl>
                                          <p:spTgt spid="85"/>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grpId="0" nodeType="clickEffect">
                                  <p:stCondLst>
                                    <p:cond delay="0"/>
                                  </p:stCondLst>
                                  <p:childTnLst>
                                    <p:set>
                                      <p:cBhvr>
                                        <p:cTn id="136" dur="1" fill="hold">
                                          <p:stCondLst>
                                            <p:cond delay="0"/>
                                          </p:stCondLst>
                                        </p:cTn>
                                        <p:tgtEl>
                                          <p:spTgt spid="1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41" grpId="0"/>
      <p:bldP spid="90" grpId="0" animBg="1"/>
      <p:bldP spid="91" grpId="0" animBg="1"/>
      <p:bldP spid="103" grpId="0" animBg="1"/>
      <p:bldP spid="104" grpId="0" animBg="1"/>
      <p:bldP spid="105" grpId="0" animBg="1"/>
      <p:bldP spid="106" grpId="0"/>
      <p:bldP spid="107" grpId="0"/>
      <p:bldP spid="108" grpId="0"/>
      <p:bldP spid="109" grpId="0"/>
      <p:bldP spid="110" grpId="0" animBg="1"/>
      <p:bldP spid="111" grpId="0"/>
      <p:bldP spid="115" grpId="0" animBg="1"/>
      <p:bldP spid="121" grpId="0"/>
      <p:bldP spid="122" grpId="0"/>
      <p:bldP spid="123" grpId="0"/>
      <p:bldP spid="124" grpId="0"/>
      <p:bldP spid="125" grpId="0"/>
      <p:bldP spid="126" grpId="0"/>
      <p:bldP spid="78" grpId="0"/>
      <p:bldP spid="79" grpId="0"/>
      <p:bldP spid="80" grpId="0"/>
      <p:bldP spid="81" grpId="0"/>
      <p:bldP spid="82" grpId="0"/>
      <p:bldP spid="84" grpId="0"/>
      <p:bldP spid="85" grpId="0"/>
      <p:bldP spid="136" grpId="0"/>
      <p:bldP spid="1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152400"/>
            <a:ext cx="9144000" cy="990600"/>
          </a:xfrm>
        </p:spPr>
        <p:txBody>
          <a:bodyPr/>
          <a:lstStyle/>
          <a:p>
            <a:r>
              <a:rPr lang="en-US" sz="3200" dirty="0" smtClean="0">
                <a:solidFill>
                  <a:srgbClr val="7030A0"/>
                </a:solidFill>
                <a:latin typeface="Times New Roman" pitchFamily="18" charset="0"/>
                <a:cs typeface="Times New Roman" pitchFamily="18" charset="0"/>
              </a:rPr>
              <a:t>Method of Location of Instantaneous Centers</a:t>
            </a:r>
          </a:p>
        </p:txBody>
      </p:sp>
      <p:cxnSp>
        <p:nvCxnSpPr>
          <p:cNvPr id="9" name="Straight Connector 8"/>
          <p:cNvCxnSpPr/>
          <p:nvPr/>
        </p:nvCxnSpPr>
        <p:spPr>
          <a:xfrm flipV="1">
            <a:off x="2819400" y="5562600"/>
            <a:ext cx="3808151" cy="20661"/>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3200400" y="5105400"/>
            <a:ext cx="3657600" cy="13716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2788920" y="5105400"/>
            <a:ext cx="411480" cy="468868"/>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3810000" y="5715000"/>
            <a:ext cx="838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1.35m</a:t>
            </a:r>
            <a:endParaRPr lang="en-US" dirty="0">
              <a:latin typeface="Times New Roman" pitchFamily="18" charset="0"/>
              <a:cs typeface="Times New Roman" pitchFamily="18" charset="0"/>
            </a:endParaRPr>
          </a:p>
        </p:txBody>
      </p:sp>
      <p:sp>
        <p:nvSpPr>
          <p:cNvPr id="46" name="TextBox 45"/>
          <p:cNvSpPr txBox="1"/>
          <p:nvPr/>
        </p:nvSpPr>
        <p:spPr>
          <a:xfrm rot="20819343">
            <a:off x="5393294" y="54980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400</a:t>
            </a:r>
            <a:endParaRPr lang="en-US" dirty="0">
              <a:latin typeface="Times New Roman" pitchFamily="18" charset="0"/>
              <a:cs typeface="Times New Roman" pitchFamily="18" charset="0"/>
            </a:endParaRPr>
          </a:p>
        </p:txBody>
      </p:sp>
      <p:sp>
        <p:nvSpPr>
          <p:cNvPr id="48" name="TextBox 47"/>
          <p:cNvSpPr txBox="1"/>
          <p:nvPr/>
        </p:nvSpPr>
        <p:spPr>
          <a:xfrm>
            <a:off x="6400800" y="5562600"/>
            <a:ext cx="1161179" cy="369332"/>
          </a:xfrm>
          <a:prstGeom prst="rect">
            <a:avLst/>
          </a:prstGeom>
          <a:noFill/>
        </p:spPr>
        <p:txBody>
          <a:bodyPr wrap="square" rtlCol="0">
            <a:spAutoFit/>
          </a:bodyPr>
          <a:lstStyle/>
          <a:p>
            <a:r>
              <a:rPr lang="en-US" dirty="0" smtClean="0">
                <a:latin typeface="Times New Roman" pitchFamily="18" charset="0"/>
                <a:cs typeface="Times New Roman" pitchFamily="18" charset="0"/>
              </a:rPr>
              <a:t>0.1 m</a:t>
            </a:r>
            <a:endParaRPr lang="en-US" dirty="0">
              <a:latin typeface="Times New Roman" pitchFamily="18" charset="0"/>
              <a:cs typeface="Times New Roman" pitchFamily="18" charset="0"/>
            </a:endParaRPr>
          </a:p>
        </p:txBody>
      </p:sp>
      <p:sp>
        <p:nvSpPr>
          <p:cNvPr id="49" name="Oval 48"/>
          <p:cNvSpPr/>
          <p:nvPr/>
        </p:nvSpPr>
        <p:spPr>
          <a:xfrm>
            <a:off x="6781800" y="64008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995160" y="487680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743200" y="55626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p:cNvSpPr txBox="1"/>
          <p:nvPr/>
        </p:nvSpPr>
        <p:spPr>
          <a:xfrm>
            <a:off x="6781800" y="64886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72" name="TextBox 71"/>
          <p:cNvSpPr txBox="1"/>
          <p:nvPr/>
        </p:nvSpPr>
        <p:spPr>
          <a:xfrm>
            <a:off x="3124200" y="4724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endParaRPr lang="en-US" baseline="-25000" dirty="0">
              <a:latin typeface="Times New Roman" pitchFamily="18" charset="0"/>
              <a:cs typeface="Times New Roman" pitchFamily="18" charset="0"/>
            </a:endParaRPr>
          </a:p>
        </p:txBody>
      </p:sp>
      <p:sp>
        <p:nvSpPr>
          <p:cNvPr id="41" name="Rectangle 40"/>
          <p:cNvSpPr/>
          <p:nvPr/>
        </p:nvSpPr>
        <p:spPr>
          <a:xfrm>
            <a:off x="304800" y="533400"/>
            <a:ext cx="8839200" cy="1200329"/>
          </a:xfrm>
          <a:prstGeom prst="rect">
            <a:avLst/>
          </a:prstGeom>
        </p:spPr>
        <p:txBody>
          <a:bodyPr wrap="square">
            <a:spAutoFit/>
          </a:bodyPr>
          <a:lstStyle/>
          <a:p>
            <a:r>
              <a:rPr lang="en-US" dirty="0" smtClean="0">
                <a:latin typeface="Times New Roman" pitchFamily="18" charset="0"/>
                <a:cs typeface="Times New Roman" pitchFamily="18" charset="0"/>
              </a:rPr>
              <a:t>A mechanism, as shown in Fig., has the following dimensions: OA = 200 mm; AB = 1.5 m; BC = 600 mm; CD = 500 mm and BE = 400 mm. Locate all the instantaneous </a:t>
            </a:r>
            <a:r>
              <a:rPr lang="en-US" dirty="0" err="1" smtClean="0">
                <a:latin typeface="Times New Roman" pitchFamily="18" charset="0"/>
                <a:cs typeface="Times New Roman" pitchFamily="18" charset="0"/>
              </a:rPr>
              <a:t>centres</a:t>
            </a:r>
            <a:r>
              <a:rPr lang="en-US" dirty="0" smtClean="0">
                <a:latin typeface="Times New Roman" pitchFamily="18" charset="0"/>
                <a:cs typeface="Times New Roman" pitchFamily="18" charset="0"/>
              </a:rPr>
              <a:t>. If crank OA rotates uniformly at 120 </a:t>
            </a:r>
            <a:r>
              <a:rPr lang="en-US" dirty="0" err="1" smtClean="0">
                <a:latin typeface="Times New Roman" pitchFamily="18" charset="0"/>
                <a:cs typeface="Times New Roman" pitchFamily="18" charset="0"/>
              </a:rPr>
              <a:t>r.p.m</a:t>
            </a:r>
            <a:r>
              <a:rPr lang="en-US" dirty="0" smtClean="0">
                <a:latin typeface="Times New Roman" pitchFamily="18" charset="0"/>
                <a:cs typeface="Times New Roman" pitchFamily="18" charset="0"/>
              </a:rPr>
              <a:t>. clockwise, find 1. the velocity of B, C and D, 2. the angular velocity of the links AB, BC and CD</a:t>
            </a:r>
            <a:r>
              <a:rPr lang="en-US" b="1" i="1" dirty="0" smtClean="0"/>
              <a:t>. </a:t>
            </a:r>
            <a:endParaRPr lang="en-US" dirty="0" smtClean="0">
              <a:latin typeface="Times New Roman" pitchFamily="18" charset="0"/>
              <a:cs typeface="Times New Roman" pitchFamily="18" charset="0"/>
            </a:endParaRPr>
          </a:p>
        </p:txBody>
      </p:sp>
      <p:sp>
        <p:nvSpPr>
          <p:cNvPr id="90" name="Oval 89"/>
          <p:cNvSpPr/>
          <p:nvPr/>
        </p:nvSpPr>
        <p:spPr>
          <a:xfrm>
            <a:off x="1600200" y="2133600"/>
            <a:ext cx="1600200" cy="16002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2362200" y="21183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3048000" y="25146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3048000" y="32766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1661160" y="32766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1371600" y="2286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sp>
        <p:nvSpPr>
          <p:cNvPr id="107" name="TextBox 106"/>
          <p:cNvSpPr txBox="1"/>
          <p:nvPr/>
        </p:nvSpPr>
        <p:spPr>
          <a:xfrm>
            <a:off x="2209800" y="1676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p:txBody>
      </p:sp>
      <p:sp>
        <p:nvSpPr>
          <p:cNvPr id="108" name="TextBox 107"/>
          <p:cNvSpPr txBox="1"/>
          <p:nvPr/>
        </p:nvSpPr>
        <p:spPr>
          <a:xfrm>
            <a:off x="3200400" y="2362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p:txBody>
      </p:sp>
      <p:sp>
        <p:nvSpPr>
          <p:cNvPr id="109" name="TextBox 108"/>
          <p:cNvSpPr txBox="1"/>
          <p:nvPr/>
        </p:nvSpPr>
        <p:spPr>
          <a:xfrm>
            <a:off x="3124200" y="3276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p:txBody>
      </p:sp>
      <p:sp>
        <p:nvSpPr>
          <p:cNvPr id="111" name="TextBox 110"/>
          <p:cNvSpPr txBox="1"/>
          <p:nvPr/>
        </p:nvSpPr>
        <p:spPr>
          <a:xfrm>
            <a:off x="4876800" y="1524000"/>
            <a:ext cx="4267200" cy="2400657"/>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p>
          <a:p>
            <a:r>
              <a:rPr lang="en-US" baseline="-25000"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24</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25</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26</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35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36 </a:t>
            </a:r>
          </a:p>
          <a:p>
            <a:endParaRPr lang="en-US" baseline="-250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46</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dirty="0" smtClean="0">
              <a:latin typeface="Times New Roman" pitchFamily="18" charset="0"/>
              <a:cs typeface="Times New Roman" pitchFamily="18" charset="0"/>
            </a:endParaRPr>
          </a:p>
        </p:txBody>
      </p:sp>
      <p:sp>
        <p:nvSpPr>
          <p:cNvPr id="112" name="Rectangle 111"/>
          <p:cNvSpPr/>
          <p:nvPr/>
        </p:nvSpPr>
        <p:spPr>
          <a:xfrm>
            <a:off x="4876800" y="25908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p:cNvSpPr/>
          <p:nvPr/>
        </p:nvSpPr>
        <p:spPr>
          <a:xfrm>
            <a:off x="6705600" y="1600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4876800" y="1600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4876800" y="2057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sp>
        <p:nvSpPr>
          <p:cNvPr id="121" name="TextBox 120"/>
          <p:cNvSpPr txBox="1"/>
          <p:nvPr/>
        </p:nvSpPr>
        <p:spPr>
          <a:xfrm>
            <a:off x="1752600" y="2057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122" name="TextBox 121"/>
          <p:cNvSpPr txBox="1"/>
          <p:nvPr/>
        </p:nvSpPr>
        <p:spPr>
          <a:xfrm>
            <a:off x="2667000" y="2057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123" name="TextBox 122"/>
          <p:cNvSpPr txBox="1"/>
          <p:nvPr/>
        </p:nvSpPr>
        <p:spPr>
          <a:xfrm>
            <a:off x="3124200" y="2743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124" name="TextBox 123"/>
          <p:cNvSpPr txBox="1"/>
          <p:nvPr/>
        </p:nvSpPr>
        <p:spPr>
          <a:xfrm>
            <a:off x="1295400" y="2743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66" name="Rectangle 65"/>
          <p:cNvSpPr/>
          <p:nvPr/>
        </p:nvSpPr>
        <p:spPr>
          <a:xfrm>
            <a:off x="4876800" y="3581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4876800" y="3048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2438400" y="5638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O</a:t>
            </a:r>
            <a:endParaRPr lang="en-US" baseline="-25000" dirty="0">
              <a:latin typeface="Times New Roman" pitchFamily="18" charset="0"/>
              <a:cs typeface="Times New Roman" pitchFamily="18" charset="0"/>
            </a:endParaRPr>
          </a:p>
        </p:txBody>
      </p:sp>
      <p:sp>
        <p:nvSpPr>
          <p:cNvPr id="74" name="TextBox 73"/>
          <p:cNvSpPr txBox="1">
            <a:spLocks noChangeArrowheads="1"/>
          </p:cNvSpPr>
          <p:nvPr/>
        </p:nvSpPr>
        <p:spPr bwMode="auto">
          <a:xfrm>
            <a:off x="3124200" y="5334000"/>
            <a:ext cx="533400" cy="369332"/>
          </a:xfrm>
          <a:prstGeom prst="rect">
            <a:avLst/>
          </a:prstGeom>
          <a:noFill/>
          <a:ln w="9525">
            <a:noFill/>
            <a:miter lim="800000"/>
            <a:headEnd/>
            <a:tailEnd/>
          </a:ln>
        </p:spPr>
        <p:txBody>
          <a:bodyPr>
            <a:spAutoFit/>
          </a:bodyPr>
          <a:lstStyle/>
          <a:p>
            <a:r>
              <a:rPr lang="en-US" i="1" dirty="0" smtClean="0">
                <a:latin typeface="Times New Roman" pitchFamily="18" charset="0"/>
                <a:cs typeface="Times New Roman" pitchFamily="18" charset="0"/>
              </a:rPr>
              <a:t>30</a:t>
            </a:r>
            <a:r>
              <a:rPr lang="en-US" i="1" baseline="30000" dirty="0" smtClean="0">
                <a:latin typeface="Times New Roman" pitchFamily="18" charset="0"/>
                <a:cs typeface="Times New Roman" pitchFamily="18" charset="0"/>
              </a:rPr>
              <a:t>0</a:t>
            </a:r>
            <a:endParaRPr lang="en-US" i="1" baseline="30000" dirty="0">
              <a:latin typeface="Times New Roman" pitchFamily="18" charset="0"/>
              <a:cs typeface="Times New Roman" pitchFamily="18" charset="0"/>
            </a:endParaRPr>
          </a:p>
        </p:txBody>
      </p:sp>
      <p:pic>
        <p:nvPicPr>
          <p:cNvPr id="76" name="Picture 2"/>
          <p:cNvPicPr>
            <a:picLocks noChangeAspect="1" noChangeArrowheads="1"/>
          </p:cNvPicPr>
          <p:nvPr/>
        </p:nvPicPr>
        <p:blipFill>
          <a:blip r:embed="rId2" cstate="print"/>
          <a:srcRect/>
          <a:stretch>
            <a:fillRect/>
          </a:stretch>
        </p:blipFill>
        <p:spPr bwMode="auto">
          <a:xfrm>
            <a:off x="228600" y="4191000"/>
            <a:ext cx="4219575" cy="619125"/>
          </a:xfrm>
          <a:prstGeom prst="rect">
            <a:avLst/>
          </a:prstGeom>
          <a:noFill/>
          <a:ln w="9525">
            <a:noFill/>
            <a:miter lim="800000"/>
            <a:headEnd/>
            <a:tailEnd/>
          </a:ln>
        </p:spPr>
      </p:pic>
      <p:sp>
        <p:nvSpPr>
          <p:cNvPr id="78" name="TextBox 77"/>
          <p:cNvSpPr txBox="1"/>
          <p:nvPr/>
        </p:nvSpPr>
        <p:spPr>
          <a:xfrm>
            <a:off x="381000" y="4876800"/>
            <a:ext cx="3276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n = 6 , N = 15</a:t>
            </a:r>
          </a:p>
        </p:txBody>
      </p:sp>
      <p:sp>
        <p:nvSpPr>
          <p:cNvPr id="79" name="TextBox 78"/>
          <p:cNvSpPr txBox="1"/>
          <p:nvPr/>
        </p:nvSpPr>
        <p:spPr>
          <a:xfrm>
            <a:off x="3124200" y="5029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80" name="TextBox 79"/>
          <p:cNvSpPr txBox="1"/>
          <p:nvPr/>
        </p:nvSpPr>
        <p:spPr>
          <a:xfrm>
            <a:off x="2438400" y="5105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81" name="TextBox 80"/>
          <p:cNvSpPr txBox="1"/>
          <p:nvPr/>
        </p:nvSpPr>
        <p:spPr>
          <a:xfrm>
            <a:off x="6400800" y="64886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98" name="Rectangle 97"/>
          <p:cNvSpPr/>
          <p:nvPr/>
        </p:nvSpPr>
        <p:spPr>
          <a:xfrm>
            <a:off x="6705600" y="4800600"/>
            <a:ext cx="533400" cy="3810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p:cNvCxnSpPr/>
          <p:nvPr/>
        </p:nvCxnSpPr>
        <p:spPr>
          <a:xfrm rot="5400000" flipH="1">
            <a:off x="2438400" y="53340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flipH="1">
            <a:off x="2438400" y="54102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flipV="1">
            <a:off x="5257800" y="4648200"/>
            <a:ext cx="1600200" cy="1828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H="1" flipV="1">
            <a:off x="5257800" y="4648200"/>
            <a:ext cx="1752600" cy="304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119" name="Round Same Side Corner Rectangle 118"/>
          <p:cNvSpPr/>
          <p:nvPr/>
        </p:nvSpPr>
        <p:spPr>
          <a:xfrm rot="5400000">
            <a:off x="2705100" y="53721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7" name="Straight Connector 126"/>
          <p:cNvCxnSpPr/>
          <p:nvPr/>
        </p:nvCxnSpPr>
        <p:spPr>
          <a:xfrm rot="5400000" flipH="1">
            <a:off x="2438400" y="54864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rot="5400000" flipH="1">
            <a:off x="2438400" y="55626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p:cNvSpPr/>
          <p:nvPr/>
        </p:nvSpPr>
        <p:spPr>
          <a:xfrm>
            <a:off x="3185160" y="50901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5181600" y="45720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1" name="Straight Connector 130"/>
          <p:cNvCxnSpPr/>
          <p:nvPr/>
        </p:nvCxnSpPr>
        <p:spPr>
          <a:xfrm>
            <a:off x="6096000" y="4953000"/>
            <a:ext cx="1295400" cy="0"/>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rot="16416691" flipH="1">
            <a:off x="6329248" y="54910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rot="16416691" flipH="1">
            <a:off x="6329249" y="55672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8" name="Round Same Side Corner Rectangle 137"/>
          <p:cNvSpPr/>
          <p:nvPr/>
        </p:nvSpPr>
        <p:spPr>
          <a:xfrm rot="16416691">
            <a:off x="5981700" y="53721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9" name="Straight Connector 138"/>
          <p:cNvCxnSpPr/>
          <p:nvPr/>
        </p:nvCxnSpPr>
        <p:spPr>
          <a:xfrm rot="16416691" flipH="1">
            <a:off x="6329249" y="57196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rot="16416691" flipH="1">
            <a:off x="6329249" y="5643449"/>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5" name="Oval 144"/>
          <p:cNvSpPr/>
          <p:nvPr/>
        </p:nvSpPr>
        <p:spPr>
          <a:xfrm>
            <a:off x="6019800" y="554736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p:cNvSpPr txBox="1"/>
          <p:nvPr/>
        </p:nvSpPr>
        <p:spPr>
          <a:xfrm>
            <a:off x="5943600" y="5105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147" name="TextBox 146"/>
          <p:cNvSpPr txBox="1"/>
          <p:nvPr/>
        </p:nvSpPr>
        <p:spPr>
          <a:xfrm>
            <a:off x="5181600" y="4191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48" name="TextBox 147"/>
          <p:cNvSpPr txBox="1"/>
          <p:nvPr/>
        </p:nvSpPr>
        <p:spPr>
          <a:xfrm>
            <a:off x="5791200" y="5638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49" name="TextBox 148"/>
          <p:cNvSpPr txBox="1"/>
          <p:nvPr/>
        </p:nvSpPr>
        <p:spPr>
          <a:xfrm>
            <a:off x="6705600" y="4343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sp>
        <p:nvSpPr>
          <p:cNvPr id="150" name="TextBox 149"/>
          <p:cNvSpPr txBox="1"/>
          <p:nvPr/>
        </p:nvSpPr>
        <p:spPr>
          <a:xfrm>
            <a:off x="7010400" y="5029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83" name="Rectangle 82"/>
          <p:cNvSpPr/>
          <p:nvPr/>
        </p:nvSpPr>
        <p:spPr>
          <a:xfrm>
            <a:off x="8458200" y="1524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1600200" y="25755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2438400" y="36576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8" name="Straight Connector 87"/>
          <p:cNvCxnSpPr/>
          <p:nvPr/>
        </p:nvCxnSpPr>
        <p:spPr>
          <a:xfrm>
            <a:off x="2819400" y="5791200"/>
            <a:ext cx="0" cy="533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6096000" y="5562600"/>
            <a:ext cx="0" cy="990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a:off x="2819400" y="6019800"/>
            <a:ext cx="3276600"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flipV="1">
            <a:off x="6477000" y="4953000"/>
            <a:ext cx="0" cy="60960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01" name="TextBox 100"/>
          <p:cNvSpPr txBox="1"/>
          <p:nvPr/>
        </p:nvSpPr>
        <p:spPr>
          <a:xfrm>
            <a:off x="4724400" y="4572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116" name="TextBox 115"/>
          <p:cNvSpPr txBox="1"/>
          <p:nvPr/>
        </p:nvSpPr>
        <p:spPr>
          <a:xfrm>
            <a:off x="7162800" y="4648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E</a:t>
            </a:r>
            <a:endParaRPr lang="en-US" baseline="-25000" dirty="0">
              <a:latin typeface="Times New Roman" pitchFamily="18" charset="0"/>
              <a:cs typeface="Times New Roman" pitchFamily="18" charset="0"/>
            </a:endParaRPr>
          </a:p>
        </p:txBody>
      </p:sp>
      <p:sp>
        <p:nvSpPr>
          <p:cNvPr id="118" name="Arc 117"/>
          <p:cNvSpPr/>
          <p:nvPr/>
        </p:nvSpPr>
        <p:spPr>
          <a:xfrm rot="2421536">
            <a:off x="2603902" y="5155645"/>
            <a:ext cx="568697" cy="484813"/>
          </a:xfrm>
          <a:prstGeom prst="arc">
            <a:avLst>
              <a:gd name="adj1" fmla="val 17186090"/>
              <a:gd name="adj2" fmla="val 53685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132" name="TextBox 131"/>
          <p:cNvSpPr txBox="1"/>
          <p:nvPr/>
        </p:nvSpPr>
        <p:spPr>
          <a:xfrm>
            <a:off x="2438400" y="37338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5</a:t>
            </a:r>
            <a:endParaRPr lang="en-US" dirty="0">
              <a:latin typeface="Times New Roman" pitchFamily="18" charset="0"/>
              <a:cs typeface="Times New Roman" pitchFamily="18" charset="0"/>
            </a:endParaRPr>
          </a:p>
        </p:txBody>
      </p:sp>
      <p:sp>
        <p:nvSpPr>
          <p:cNvPr id="133" name="TextBox 132"/>
          <p:cNvSpPr txBox="1"/>
          <p:nvPr/>
        </p:nvSpPr>
        <p:spPr>
          <a:xfrm>
            <a:off x="1371600" y="33528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a:t>
            </a:r>
            <a:endParaRPr lang="en-US" dirty="0">
              <a:latin typeface="Times New Roman" pitchFamily="18" charset="0"/>
              <a:cs typeface="Times New Roman" pitchFamily="18" charset="0"/>
            </a:endParaRPr>
          </a:p>
        </p:txBody>
      </p:sp>
      <p:cxnSp>
        <p:nvCxnSpPr>
          <p:cNvPr id="141" name="Straight Connector 140"/>
          <p:cNvCxnSpPr>
            <a:stCxn id="91" idx="6"/>
            <a:endCxn id="103" idx="1"/>
          </p:cNvCxnSpPr>
          <p:nvPr/>
        </p:nvCxnSpPr>
        <p:spPr>
          <a:xfrm>
            <a:off x="2453640" y="2164080"/>
            <a:ext cx="607751" cy="363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03" idx="5"/>
            <a:endCxn id="104" idx="7"/>
          </p:cNvCxnSpPr>
          <p:nvPr/>
        </p:nvCxnSpPr>
        <p:spPr>
          <a:xfrm>
            <a:off x="3126049" y="2592649"/>
            <a:ext cx="0" cy="6973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a:stCxn id="104" idx="3"/>
            <a:endCxn id="86" idx="6"/>
          </p:cNvCxnSpPr>
          <p:nvPr/>
        </p:nvCxnSpPr>
        <p:spPr>
          <a:xfrm flipH="1">
            <a:off x="2529840" y="3354649"/>
            <a:ext cx="53155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86" idx="2"/>
            <a:endCxn id="105" idx="5"/>
          </p:cNvCxnSpPr>
          <p:nvPr/>
        </p:nvCxnSpPr>
        <p:spPr>
          <a:xfrm flipH="1" flipV="1">
            <a:off x="1739209" y="3354649"/>
            <a:ext cx="69919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Straight Connector 154"/>
          <p:cNvCxnSpPr>
            <a:stCxn id="105" idx="1"/>
            <a:endCxn id="85" idx="4"/>
          </p:cNvCxnSpPr>
          <p:nvPr/>
        </p:nvCxnSpPr>
        <p:spPr>
          <a:xfrm flipH="1" flipV="1">
            <a:off x="1645920" y="2667000"/>
            <a:ext cx="28631" cy="6229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3" name="Straight Connector 162"/>
          <p:cNvCxnSpPr>
            <a:stCxn id="85" idx="7"/>
            <a:endCxn id="91" idx="2"/>
          </p:cNvCxnSpPr>
          <p:nvPr/>
        </p:nvCxnSpPr>
        <p:spPr>
          <a:xfrm flipV="1">
            <a:off x="1678249" y="2164080"/>
            <a:ext cx="683951" cy="424871"/>
          </a:xfrm>
          <a:prstGeom prst="line">
            <a:avLst/>
          </a:prstGeom>
        </p:spPr>
        <p:style>
          <a:lnRef idx="1">
            <a:schemeClr val="accent1"/>
          </a:lnRef>
          <a:fillRef idx="0">
            <a:schemeClr val="accent1"/>
          </a:fillRef>
          <a:effectRef idx="0">
            <a:schemeClr val="accent1"/>
          </a:effectRef>
          <a:fontRef idx="minor">
            <a:schemeClr val="tx1"/>
          </a:fontRef>
        </p:style>
      </p:cxnSp>
      <p:sp>
        <p:nvSpPr>
          <p:cNvPr id="164" name="TextBox 163"/>
          <p:cNvSpPr txBox="1"/>
          <p:nvPr/>
        </p:nvSpPr>
        <p:spPr>
          <a:xfrm>
            <a:off x="2819400" y="3429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65" name="TextBox 164"/>
          <p:cNvSpPr txBox="1"/>
          <p:nvPr/>
        </p:nvSpPr>
        <p:spPr>
          <a:xfrm>
            <a:off x="1828800" y="3505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cxnSp>
        <p:nvCxnSpPr>
          <p:cNvPr id="166" name="Straight Connector 165"/>
          <p:cNvCxnSpPr>
            <a:stCxn id="85" idx="5"/>
            <a:endCxn id="104" idx="2"/>
          </p:cNvCxnSpPr>
          <p:nvPr/>
        </p:nvCxnSpPr>
        <p:spPr>
          <a:xfrm>
            <a:off x="1678249" y="2653609"/>
            <a:ext cx="1369751" cy="668711"/>
          </a:xfrm>
          <a:prstGeom prst="line">
            <a:avLst/>
          </a:prstGeom>
        </p:spPr>
        <p:style>
          <a:lnRef idx="1">
            <a:schemeClr val="accent1"/>
          </a:lnRef>
          <a:fillRef idx="0">
            <a:schemeClr val="accent1"/>
          </a:fillRef>
          <a:effectRef idx="0">
            <a:schemeClr val="accent1"/>
          </a:effectRef>
          <a:fontRef idx="minor">
            <a:schemeClr val="tx1"/>
          </a:fontRef>
        </p:style>
      </p:cxnSp>
      <p:sp>
        <p:nvSpPr>
          <p:cNvPr id="170" name="TextBox 169"/>
          <p:cNvSpPr txBox="1"/>
          <p:nvPr/>
        </p:nvSpPr>
        <p:spPr>
          <a:xfrm>
            <a:off x="2133600" y="2667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87" name="TextBox 79"/>
          <p:cNvSpPr txBox="1"/>
          <p:nvPr/>
        </p:nvSpPr>
        <p:spPr>
          <a:xfrm>
            <a:off x="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5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9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0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0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0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07"/>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32"/>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3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0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41"/>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43"/>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51"/>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153"/>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155"/>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163"/>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66"/>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121"/>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22"/>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123"/>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24"/>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164"/>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70"/>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90" grpId="0" animBg="1"/>
      <p:bldP spid="91" grpId="0" animBg="1"/>
      <p:bldP spid="103" grpId="0" animBg="1"/>
      <p:bldP spid="104" grpId="0" animBg="1"/>
      <p:bldP spid="105" grpId="0" animBg="1"/>
      <p:bldP spid="106" grpId="0"/>
      <p:bldP spid="107" grpId="0"/>
      <p:bldP spid="108" grpId="0"/>
      <p:bldP spid="109" grpId="0"/>
      <p:bldP spid="111" grpId="0"/>
      <p:bldP spid="115" grpId="0" animBg="1"/>
      <p:bldP spid="121" grpId="0"/>
      <p:bldP spid="122" grpId="0"/>
      <p:bldP spid="123" grpId="0"/>
      <p:bldP spid="124" grpId="0"/>
      <p:bldP spid="78" grpId="0"/>
      <p:bldP spid="79" grpId="0"/>
      <p:bldP spid="80" grpId="0"/>
      <p:bldP spid="81" grpId="0"/>
      <p:bldP spid="147" grpId="0"/>
      <p:bldP spid="148" grpId="0"/>
      <p:bldP spid="149" grpId="0"/>
      <p:bldP spid="150" grpId="0"/>
      <p:bldP spid="85" grpId="0" animBg="1"/>
      <p:bldP spid="86" grpId="0" animBg="1"/>
      <p:bldP spid="132" grpId="0"/>
      <p:bldP spid="133" grpId="0"/>
      <p:bldP spid="164" grpId="0"/>
      <p:bldP spid="165" grpId="0"/>
      <p:bldP spid="17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152400"/>
            <a:ext cx="9144000" cy="990600"/>
          </a:xfrm>
        </p:spPr>
        <p:txBody>
          <a:bodyPr/>
          <a:lstStyle/>
          <a:p>
            <a:r>
              <a:rPr lang="en-US" sz="3200" dirty="0" smtClean="0">
                <a:solidFill>
                  <a:srgbClr val="7030A0"/>
                </a:solidFill>
                <a:latin typeface="Times New Roman" pitchFamily="18" charset="0"/>
                <a:cs typeface="Times New Roman" pitchFamily="18" charset="0"/>
              </a:rPr>
              <a:t>Method of Location of Instantaneous Centers</a:t>
            </a:r>
          </a:p>
        </p:txBody>
      </p:sp>
      <p:cxnSp>
        <p:nvCxnSpPr>
          <p:cNvPr id="9" name="Straight Connector 8"/>
          <p:cNvCxnSpPr/>
          <p:nvPr/>
        </p:nvCxnSpPr>
        <p:spPr>
          <a:xfrm flipV="1">
            <a:off x="2819400" y="5334000"/>
            <a:ext cx="3808151" cy="20661"/>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3200400" y="4876800"/>
            <a:ext cx="3657600" cy="13716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2788920" y="4876800"/>
            <a:ext cx="411480" cy="468868"/>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6781800" y="6172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995160" y="464820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743200" y="53340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p:cNvSpPr txBox="1"/>
          <p:nvPr/>
        </p:nvSpPr>
        <p:spPr>
          <a:xfrm>
            <a:off x="6781800" y="62600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72" name="TextBox 71"/>
          <p:cNvSpPr txBox="1"/>
          <p:nvPr/>
        </p:nvSpPr>
        <p:spPr>
          <a:xfrm>
            <a:off x="3124200" y="4495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endParaRPr lang="en-US" baseline="-25000" dirty="0">
              <a:latin typeface="Times New Roman" pitchFamily="18" charset="0"/>
              <a:cs typeface="Times New Roman" pitchFamily="18" charset="0"/>
            </a:endParaRPr>
          </a:p>
        </p:txBody>
      </p:sp>
      <p:cxnSp>
        <p:nvCxnSpPr>
          <p:cNvPr id="69" name="Straight Connector 68"/>
          <p:cNvCxnSpPr>
            <a:stCxn id="52" idx="0"/>
            <a:endCxn id="145" idx="1"/>
          </p:cNvCxnSpPr>
          <p:nvPr/>
        </p:nvCxnSpPr>
        <p:spPr>
          <a:xfrm flipV="1">
            <a:off x="2788920" y="5332151"/>
            <a:ext cx="3244271" cy="1849"/>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stCxn id="49" idx="2"/>
            <a:endCxn id="129" idx="6"/>
          </p:cNvCxnSpPr>
          <p:nvPr/>
        </p:nvCxnSpPr>
        <p:spPr>
          <a:xfrm flipH="1" flipV="1">
            <a:off x="3276600" y="4907280"/>
            <a:ext cx="3505200" cy="13106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066800" y="1600200"/>
            <a:ext cx="1600200" cy="16002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828800" y="15849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2514600" y="1981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51460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112776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838200" y="1752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sp>
        <p:nvSpPr>
          <p:cNvPr id="107" name="TextBox 106"/>
          <p:cNvSpPr txBox="1"/>
          <p:nvPr/>
        </p:nvSpPr>
        <p:spPr>
          <a:xfrm>
            <a:off x="1676400" y="1143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p:txBody>
      </p:sp>
      <p:sp>
        <p:nvSpPr>
          <p:cNvPr id="108" name="TextBox 107"/>
          <p:cNvSpPr txBox="1"/>
          <p:nvPr/>
        </p:nvSpPr>
        <p:spPr>
          <a:xfrm>
            <a:off x="2667000" y="18288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p:txBody>
      </p:sp>
      <p:sp>
        <p:nvSpPr>
          <p:cNvPr id="109" name="TextBox 108"/>
          <p:cNvSpPr txBox="1"/>
          <p:nvPr/>
        </p:nvSpPr>
        <p:spPr>
          <a:xfrm>
            <a:off x="2590800" y="2743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p:txBody>
      </p:sp>
      <p:sp>
        <p:nvSpPr>
          <p:cNvPr id="111" name="TextBox 110"/>
          <p:cNvSpPr txBox="1"/>
          <p:nvPr/>
        </p:nvSpPr>
        <p:spPr>
          <a:xfrm>
            <a:off x="4876800" y="762000"/>
            <a:ext cx="4267200" cy="2400657"/>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p>
          <a:p>
            <a:r>
              <a:rPr lang="en-US" baseline="-25000"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24</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25</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26</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35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36 </a:t>
            </a:r>
          </a:p>
          <a:p>
            <a:endParaRPr lang="en-US" baseline="-250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46</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dirty="0" smtClean="0">
              <a:latin typeface="Times New Roman" pitchFamily="18" charset="0"/>
              <a:cs typeface="Times New Roman" pitchFamily="18" charset="0"/>
            </a:endParaRPr>
          </a:p>
        </p:txBody>
      </p:sp>
      <p:sp>
        <p:nvSpPr>
          <p:cNvPr id="112" name="Rectangle 111"/>
          <p:cNvSpPr/>
          <p:nvPr/>
        </p:nvSpPr>
        <p:spPr>
          <a:xfrm>
            <a:off x="4876800" y="17526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p:cNvSpPr/>
          <p:nvPr/>
        </p:nvSpPr>
        <p:spPr>
          <a:xfrm>
            <a:off x="67056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48768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48768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cxnSp>
        <p:nvCxnSpPr>
          <p:cNvPr id="117" name="Straight Connector 116"/>
          <p:cNvCxnSpPr>
            <a:stCxn id="91" idx="4"/>
            <a:endCxn id="104" idx="1"/>
          </p:cNvCxnSpPr>
          <p:nvPr/>
        </p:nvCxnSpPr>
        <p:spPr>
          <a:xfrm>
            <a:off x="1874520" y="1676400"/>
            <a:ext cx="653471" cy="1080191"/>
          </a:xfrm>
          <a:prstGeom prst="line">
            <a:avLst/>
          </a:prstGeom>
          <a:ln w="15875">
            <a:solidFill>
              <a:srgbClr val="FF00FF"/>
            </a:solidFill>
            <a:prstDash val="sysDot"/>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12192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122" name="TextBox 121"/>
          <p:cNvSpPr txBox="1"/>
          <p:nvPr/>
        </p:nvSpPr>
        <p:spPr>
          <a:xfrm>
            <a:off x="21336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123" name="TextBox 122"/>
          <p:cNvSpPr txBox="1"/>
          <p:nvPr/>
        </p:nvSpPr>
        <p:spPr>
          <a:xfrm>
            <a:off x="25908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124" name="TextBox 123"/>
          <p:cNvSpPr txBox="1"/>
          <p:nvPr/>
        </p:nvSpPr>
        <p:spPr>
          <a:xfrm>
            <a:off x="7620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125" name="TextBox 124"/>
          <p:cNvSpPr txBox="1"/>
          <p:nvPr/>
        </p:nvSpPr>
        <p:spPr>
          <a:xfrm>
            <a:off x="42672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24</a:t>
            </a:r>
            <a:endParaRPr lang="en-US" baseline="-25000" dirty="0">
              <a:latin typeface="Times New Roman" pitchFamily="18" charset="0"/>
              <a:cs typeface="Times New Roman" pitchFamily="18" charset="0"/>
            </a:endParaRPr>
          </a:p>
        </p:txBody>
      </p:sp>
      <p:sp>
        <p:nvSpPr>
          <p:cNvPr id="66" name="Rectangle 65"/>
          <p:cNvSpPr/>
          <p:nvPr/>
        </p:nvSpPr>
        <p:spPr>
          <a:xfrm>
            <a:off x="4876800" y="2819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48768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24384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O</a:t>
            </a:r>
            <a:endParaRPr lang="en-US" baseline="-25000" dirty="0">
              <a:latin typeface="Times New Roman" pitchFamily="18" charset="0"/>
              <a:cs typeface="Times New Roman" pitchFamily="18" charset="0"/>
            </a:endParaRPr>
          </a:p>
        </p:txBody>
      </p:sp>
      <p:sp>
        <p:nvSpPr>
          <p:cNvPr id="79" name="TextBox 78"/>
          <p:cNvSpPr txBox="1"/>
          <p:nvPr/>
        </p:nvSpPr>
        <p:spPr>
          <a:xfrm>
            <a:off x="31242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80" name="TextBox 79"/>
          <p:cNvSpPr txBox="1"/>
          <p:nvPr/>
        </p:nvSpPr>
        <p:spPr>
          <a:xfrm>
            <a:off x="24384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81" name="TextBox 80"/>
          <p:cNvSpPr txBox="1"/>
          <p:nvPr/>
        </p:nvSpPr>
        <p:spPr>
          <a:xfrm>
            <a:off x="6400800" y="6248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98" name="Rectangle 97"/>
          <p:cNvSpPr/>
          <p:nvPr/>
        </p:nvSpPr>
        <p:spPr>
          <a:xfrm>
            <a:off x="6705600" y="4572000"/>
            <a:ext cx="533400" cy="3810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p:cNvCxnSpPr/>
          <p:nvPr/>
        </p:nvCxnSpPr>
        <p:spPr>
          <a:xfrm rot="5400000" flipH="1">
            <a:off x="2438400" y="51054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flipH="1">
            <a:off x="2438400" y="51816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flipV="1">
            <a:off x="5257800" y="4419600"/>
            <a:ext cx="1600200" cy="1828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H="1" flipV="1">
            <a:off x="5257800" y="4419600"/>
            <a:ext cx="1752600" cy="304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119" name="Round Same Side Corner Rectangle 118"/>
          <p:cNvSpPr/>
          <p:nvPr/>
        </p:nvSpPr>
        <p:spPr>
          <a:xfrm rot="5400000">
            <a:off x="27051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7" name="Straight Connector 126"/>
          <p:cNvCxnSpPr/>
          <p:nvPr/>
        </p:nvCxnSpPr>
        <p:spPr>
          <a:xfrm rot="5400000" flipH="1">
            <a:off x="2438400" y="52578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rot="5400000" flipH="1">
            <a:off x="2438400" y="53340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p:cNvSpPr/>
          <p:nvPr/>
        </p:nvSpPr>
        <p:spPr>
          <a:xfrm>
            <a:off x="3185160" y="48615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5181600" y="43434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1" name="Straight Connector 130"/>
          <p:cNvCxnSpPr/>
          <p:nvPr/>
        </p:nvCxnSpPr>
        <p:spPr>
          <a:xfrm>
            <a:off x="6096000" y="4724400"/>
            <a:ext cx="1295400" cy="0"/>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rot="16416691" flipH="1">
            <a:off x="6329248" y="52624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rot="16416691" flipH="1">
            <a:off x="6329249" y="53386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8" name="Round Same Side Corner Rectangle 137"/>
          <p:cNvSpPr/>
          <p:nvPr/>
        </p:nvSpPr>
        <p:spPr>
          <a:xfrm rot="16416691">
            <a:off x="59817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9" name="Straight Connector 138"/>
          <p:cNvCxnSpPr/>
          <p:nvPr/>
        </p:nvCxnSpPr>
        <p:spPr>
          <a:xfrm rot="16416691" flipH="1">
            <a:off x="6329249" y="54910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rot="16416691" flipH="1">
            <a:off x="6329249" y="5414849"/>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5" name="Oval 144"/>
          <p:cNvSpPr/>
          <p:nvPr/>
        </p:nvSpPr>
        <p:spPr>
          <a:xfrm>
            <a:off x="6019800" y="531876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p:cNvSpPr txBox="1"/>
          <p:nvPr/>
        </p:nvSpPr>
        <p:spPr>
          <a:xfrm>
            <a:off x="59436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147" name="TextBox 146"/>
          <p:cNvSpPr txBox="1"/>
          <p:nvPr/>
        </p:nvSpPr>
        <p:spPr>
          <a:xfrm>
            <a:off x="5181600" y="3962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48" name="TextBox 147"/>
          <p:cNvSpPr txBox="1"/>
          <p:nvPr/>
        </p:nvSpPr>
        <p:spPr>
          <a:xfrm>
            <a:off x="57912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49" name="TextBox 148"/>
          <p:cNvSpPr txBox="1"/>
          <p:nvPr/>
        </p:nvSpPr>
        <p:spPr>
          <a:xfrm>
            <a:off x="6705600" y="4114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sp>
        <p:nvSpPr>
          <p:cNvPr id="150" name="TextBox 149"/>
          <p:cNvSpPr txBox="1"/>
          <p:nvPr/>
        </p:nvSpPr>
        <p:spPr>
          <a:xfrm>
            <a:off x="70104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83" name="Rectangle 82"/>
          <p:cNvSpPr/>
          <p:nvPr/>
        </p:nvSpPr>
        <p:spPr>
          <a:xfrm>
            <a:off x="8458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1066800" y="20421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1905000" y="3124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4724400" y="4343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116" name="TextBox 115"/>
          <p:cNvSpPr txBox="1"/>
          <p:nvPr/>
        </p:nvSpPr>
        <p:spPr>
          <a:xfrm>
            <a:off x="7162800" y="4419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E</a:t>
            </a:r>
            <a:endParaRPr lang="en-US" baseline="-25000" dirty="0">
              <a:latin typeface="Times New Roman" pitchFamily="18" charset="0"/>
              <a:cs typeface="Times New Roman" pitchFamily="18" charset="0"/>
            </a:endParaRPr>
          </a:p>
        </p:txBody>
      </p:sp>
      <p:sp>
        <p:nvSpPr>
          <p:cNvPr id="132" name="TextBox 131"/>
          <p:cNvSpPr txBox="1"/>
          <p:nvPr/>
        </p:nvSpPr>
        <p:spPr>
          <a:xfrm>
            <a:off x="1905000" y="3200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5</a:t>
            </a:r>
            <a:endParaRPr lang="en-US" dirty="0">
              <a:latin typeface="Times New Roman" pitchFamily="18" charset="0"/>
              <a:cs typeface="Times New Roman" pitchFamily="18" charset="0"/>
            </a:endParaRPr>
          </a:p>
        </p:txBody>
      </p:sp>
      <p:sp>
        <p:nvSpPr>
          <p:cNvPr id="133" name="TextBox 132"/>
          <p:cNvSpPr txBox="1"/>
          <p:nvPr/>
        </p:nvSpPr>
        <p:spPr>
          <a:xfrm>
            <a:off x="838200" y="2819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a:t>
            </a:r>
            <a:endParaRPr lang="en-US" dirty="0">
              <a:latin typeface="Times New Roman" pitchFamily="18" charset="0"/>
              <a:cs typeface="Times New Roman" pitchFamily="18" charset="0"/>
            </a:endParaRPr>
          </a:p>
        </p:txBody>
      </p:sp>
      <p:cxnSp>
        <p:nvCxnSpPr>
          <p:cNvPr id="141" name="Straight Connector 140"/>
          <p:cNvCxnSpPr>
            <a:stCxn id="91" idx="6"/>
            <a:endCxn id="103" idx="1"/>
          </p:cNvCxnSpPr>
          <p:nvPr/>
        </p:nvCxnSpPr>
        <p:spPr>
          <a:xfrm>
            <a:off x="1920240" y="1630680"/>
            <a:ext cx="607751" cy="363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03" idx="5"/>
            <a:endCxn id="104" idx="7"/>
          </p:cNvCxnSpPr>
          <p:nvPr/>
        </p:nvCxnSpPr>
        <p:spPr>
          <a:xfrm>
            <a:off x="2592649" y="2059249"/>
            <a:ext cx="0" cy="6973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a:stCxn id="104" idx="3"/>
            <a:endCxn id="86" idx="6"/>
          </p:cNvCxnSpPr>
          <p:nvPr/>
        </p:nvCxnSpPr>
        <p:spPr>
          <a:xfrm flipH="1">
            <a:off x="1996440" y="2821249"/>
            <a:ext cx="53155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86" idx="2"/>
            <a:endCxn id="105" idx="5"/>
          </p:cNvCxnSpPr>
          <p:nvPr/>
        </p:nvCxnSpPr>
        <p:spPr>
          <a:xfrm flipH="1" flipV="1">
            <a:off x="1205809" y="2821249"/>
            <a:ext cx="69919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Straight Connector 154"/>
          <p:cNvCxnSpPr>
            <a:stCxn id="105" idx="1"/>
            <a:endCxn id="85" idx="4"/>
          </p:cNvCxnSpPr>
          <p:nvPr/>
        </p:nvCxnSpPr>
        <p:spPr>
          <a:xfrm flipH="1" flipV="1">
            <a:off x="1112520" y="2133600"/>
            <a:ext cx="28631" cy="6229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3" name="Straight Connector 162"/>
          <p:cNvCxnSpPr>
            <a:stCxn id="85" idx="7"/>
            <a:endCxn id="91" idx="2"/>
          </p:cNvCxnSpPr>
          <p:nvPr/>
        </p:nvCxnSpPr>
        <p:spPr>
          <a:xfrm flipV="1">
            <a:off x="1144849" y="1630680"/>
            <a:ext cx="683951" cy="424871"/>
          </a:xfrm>
          <a:prstGeom prst="line">
            <a:avLst/>
          </a:prstGeom>
        </p:spPr>
        <p:style>
          <a:lnRef idx="1">
            <a:schemeClr val="accent1"/>
          </a:lnRef>
          <a:fillRef idx="0">
            <a:schemeClr val="accent1"/>
          </a:fillRef>
          <a:effectRef idx="0">
            <a:schemeClr val="accent1"/>
          </a:effectRef>
          <a:fontRef idx="minor">
            <a:schemeClr val="tx1"/>
          </a:fontRef>
        </p:style>
      </p:cxnSp>
      <p:sp>
        <p:nvSpPr>
          <p:cNvPr id="164" name="TextBox 163"/>
          <p:cNvSpPr txBox="1"/>
          <p:nvPr/>
        </p:nvSpPr>
        <p:spPr>
          <a:xfrm>
            <a:off x="2286000" y="2895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65" name="TextBox 164"/>
          <p:cNvSpPr txBox="1"/>
          <p:nvPr/>
        </p:nvSpPr>
        <p:spPr>
          <a:xfrm>
            <a:off x="1295400" y="2971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cxnSp>
        <p:nvCxnSpPr>
          <p:cNvPr id="166" name="Straight Connector 165"/>
          <p:cNvCxnSpPr>
            <a:stCxn id="85" idx="5"/>
            <a:endCxn id="104" idx="2"/>
          </p:cNvCxnSpPr>
          <p:nvPr/>
        </p:nvCxnSpPr>
        <p:spPr>
          <a:xfrm>
            <a:off x="1144849" y="2120209"/>
            <a:ext cx="1369751" cy="668711"/>
          </a:xfrm>
          <a:prstGeom prst="line">
            <a:avLst/>
          </a:prstGeom>
        </p:spPr>
        <p:style>
          <a:lnRef idx="1">
            <a:schemeClr val="accent1"/>
          </a:lnRef>
          <a:fillRef idx="0">
            <a:schemeClr val="accent1"/>
          </a:fillRef>
          <a:effectRef idx="0">
            <a:schemeClr val="accent1"/>
          </a:effectRef>
          <a:fontRef idx="minor">
            <a:schemeClr val="tx1"/>
          </a:fontRef>
        </p:style>
      </p:cxnSp>
      <p:sp>
        <p:nvSpPr>
          <p:cNvPr id="170" name="TextBox 169"/>
          <p:cNvSpPr txBox="1"/>
          <p:nvPr/>
        </p:nvSpPr>
        <p:spPr>
          <a:xfrm>
            <a:off x="1600200" y="2133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56" name="Rectangle 155"/>
          <p:cNvSpPr/>
          <p:nvPr/>
        </p:nvSpPr>
        <p:spPr>
          <a:xfrm>
            <a:off x="57912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79"/>
          <p:cNvSpPr txBox="1"/>
          <p:nvPr/>
        </p:nvSpPr>
        <p:spPr>
          <a:xfrm>
            <a:off x="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wipe(up)">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wipe(down)">
                                      <p:cBhvr>
                                        <p:cTn id="12" dur="50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wipe(down)">
                                      <p:cBhvr>
                                        <p:cTn id="17" dur="500"/>
                                        <p:tgtEl>
                                          <p:spTgt spid="7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2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p:bldP spid="15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152400"/>
            <a:ext cx="9144000" cy="990600"/>
          </a:xfrm>
        </p:spPr>
        <p:txBody>
          <a:bodyPr/>
          <a:lstStyle/>
          <a:p>
            <a:r>
              <a:rPr lang="en-US" sz="3200" dirty="0" smtClean="0">
                <a:solidFill>
                  <a:srgbClr val="7030A0"/>
                </a:solidFill>
                <a:latin typeface="Times New Roman" pitchFamily="18" charset="0"/>
                <a:cs typeface="Times New Roman" pitchFamily="18" charset="0"/>
              </a:rPr>
              <a:t>Method of Location of Instantaneous Centers</a:t>
            </a:r>
          </a:p>
        </p:txBody>
      </p:sp>
      <p:cxnSp>
        <p:nvCxnSpPr>
          <p:cNvPr id="9" name="Straight Connector 8"/>
          <p:cNvCxnSpPr/>
          <p:nvPr/>
        </p:nvCxnSpPr>
        <p:spPr>
          <a:xfrm flipV="1">
            <a:off x="2819400" y="5334000"/>
            <a:ext cx="3808151" cy="20661"/>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3200400" y="4876800"/>
            <a:ext cx="3657600" cy="13716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2788920" y="4876800"/>
            <a:ext cx="411480" cy="468868"/>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6781800" y="6172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995160" y="464820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743200" y="53340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p:cNvSpPr txBox="1"/>
          <p:nvPr/>
        </p:nvSpPr>
        <p:spPr>
          <a:xfrm>
            <a:off x="6781800" y="62600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72" name="TextBox 71"/>
          <p:cNvSpPr txBox="1"/>
          <p:nvPr/>
        </p:nvSpPr>
        <p:spPr>
          <a:xfrm>
            <a:off x="3124200" y="4495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endParaRPr lang="en-US" baseline="-25000" dirty="0">
              <a:latin typeface="Times New Roman" pitchFamily="18" charset="0"/>
              <a:cs typeface="Times New Roman" pitchFamily="18" charset="0"/>
            </a:endParaRPr>
          </a:p>
        </p:txBody>
      </p:sp>
      <p:cxnSp>
        <p:nvCxnSpPr>
          <p:cNvPr id="69" name="Straight Connector 68"/>
          <p:cNvCxnSpPr>
            <a:stCxn id="52" idx="7"/>
            <a:endCxn id="145" idx="1"/>
          </p:cNvCxnSpPr>
          <p:nvPr/>
        </p:nvCxnSpPr>
        <p:spPr>
          <a:xfrm flipV="1">
            <a:off x="2821249" y="5332151"/>
            <a:ext cx="3211942" cy="152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endCxn id="52" idx="0"/>
          </p:cNvCxnSpPr>
          <p:nvPr/>
        </p:nvCxnSpPr>
        <p:spPr>
          <a:xfrm flipH="1">
            <a:off x="2788920" y="3505200"/>
            <a:ext cx="1630680" cy="18288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066800" y="1600200"/>
            <a:ext cx="1600200" cy="16002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828800" y="15849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2514600" y="1981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51460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112776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838200" y="1752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sp>
        <p:nvSpPr>
          <p:cNvPr id="107" name="TextBox 106"/>
          <p:cNvSpPr txBox="1"/>
          <p:nvPr/>
        </p:nvSpPr>
        <p:spPr>
          <a:xfrm>
            <a:off x="1676400" y="1143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p:txBody>
      </p:sp>
      <p:sp>
        <p:nvSpPr>
          <p:cNvPr id="108" name="TextBox 107"/>
          <p:cNvSpPr txBox="1"/>
          <p:nvPr/>
        </p:nvSpPr>
        <p:spPr>
          <a:xfrm>
            <a:off x="2667000" y="18288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p:txBody>
      </p:sp>
      <p:sp>
        <p:nvSpPr>
          <p:cNvPr id="109" name="TextBox 108"/>
          <p:cNvSpPr txBox="1"/>
          <p:nvPr/>
        </p:nvSpPr>
        <p:spPr>
          <a:xfrm>
            <a:off x="2590800" y="2743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p:txBody>
      </p:sp>
      <p:sp>
        <p:nvSpPr>
          <p:cNvPr id="111" name="TextBox 110"/>
          <p:cNvSpPr txBox="1"/>
          <p:nvPr/>
        </p:nvSpPr>
        <p:spPr>
          <a:xfrm>
            <a:off x="4876800" y="762000"/>
            <a:ext cx="4267200" cy="2400657"/>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p>
          <a:p>
            <a:r>
              <a:rPr lang="en-US" baseline="-25000"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24</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25</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26</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35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36 </a:t>
            </a:r>
          </a:p>
          <a:p>
            <a:endParaRPr lang="en-US" baseline="-250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46</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dirty="0" smtClean="0">
              <a:latin typeface="Times New Roman" pitchFamily="18" charset="0"/>
              <a:cs typeface="Times New Roman" pitchFamily="18" charset="0"/>
            </a:endParaRPr>
          </a:p>
        </p:txBody>
      </p:sp>
      <p:sp>
        <p:nvSpPr>
          <p:cNvPr id="112" name="Rectangle 111"/>
          <p:cNvSpPr/>
          <p:nvPr/>
        </p:nvSpPr>
        <p:spPr>
          <a:xfrm>
            <a:off x="4876800" y="17526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p:cNvSpPr/>
          <p:nvPr/>
        </p:nvSpPr>
        <p:spPr>
          <a:xfrm>
            <a:off x="67056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48768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48768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cxnSp>
        <p:nvCxnSpPr>
          <p:cNvPr id="117" name="Straight Connector 116"/>
          <p:cNvCxnSpPr>
            <a:stCxn id="91" idx="4"/>
            <a:endCxn id="104" idx="1"/>
          </p:cNvCxnSpPr>
          <p:nvPr/>
        </p:nvCxnSpPr>
        <p:spPr>
          <a:xfrm>
            <a:off x="1874520" y="1676400"/>
            <a:ext cx="653471" cy="1080191"/>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12192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122" name="TextBox 121"/>
          <p:cNvSpPr txBox="1"/>
          <p:nvPr/>
        </p:nvSpPr>
        <p:spPr>
          <a:xfrm>
            <a:off x="21336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123" name="TextBox 122"/>
          <p:cNvSpPr txBox="1"/>
          <p:nvPr/>
        </p:nvSpPr>
        <p:spPr>
          <a:xfrm>
            <a:off x="25908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124" name="TextBox 123"/>
          <p:cNvSpPr txBox="1"/>
          <p:nvPr/>
        </p:nvSpPr>
        <p:spPr>
          <a:xfrm>
            <a:off x="7620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125" name="TextBox 124"/>
          <p:cNvSpPr txBox="1"/>
          <p:nvPr/>
        </p:nvSpPr>
        <p:spPr>
          <a:xfrm>
            <a:off x="42672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24</a:t>
            </a:r>
            <a:endParaRPr lang="en-US" baseline="-25000" dirty="0">
              <a:latin typeface="Times New Roman" pitchFamily="18" charset="0"/>
              <a:cs typeface="Times New Roman" pitchFamily="18" charset="0"/>
            </a:endParaRPr>
          </a:p>
        </p:txBody>
      </p:sp>
      <p:sp>
        <p:nvSpPr>
          <p:cNvPr id="66" name="Rectangle 65"/>
          <p:cNvSpPr/>
          <p:nvPr/>
        </p:nvSpPr>
        <p:spPr>
          <a:xfrm>
            <a:off x="4876800" y="2819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48768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24384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O</a:t>
            </a:r>
            <a:endParaRPr lang="en-US" baseline="-25000" dirty="0">
              <a:latin typeface="Times New Roman" pitchFamily="18" charset="0"/>
              <a:cs typeface="Times New Roman" pitchFamily="18" charset="0"/>
            </a:endParaRPr>
          </a:p>
        </p:txBody>
      </p:sp>
      <p:sp>
        <p:nvSpPr>
          <p:cNvPr id="79" name="TextBox 78"/>
          <p:cNvSpPr txBox="1"/>
          <p:nvPr/>
        </p:nvSpPr>
        <p:spPr>
          <a:xfrm>
            <a:off x="31242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80" name="TextBox 79"/>
          <p:cNvSpPr txBox="1"/>
          <p:nvPr/>
        </p:nvSpPr>
        <p:spPr>
          <a:xfrm>
            <a:off x="24384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81" name="TextBox 80"/>
          <p:cNvSpPr txBox="1"/>
          <p:nvPr/>
        </p:nvSpPr>
        <p:spPr>
          <a:xfrm>
            <a:off x="6400800" y="6248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98" name="Rectangle 97"/>
          <p:cNvSpPr/>
          <p:nvPr/>
        </p:nvSpPr>
        <p:spPr>
          <a:xfrm>
            <a:off x="6705600" y="4572000"/>
            <a:ext cx="533400" cy="3810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p:cNvCxnSpPr/>
          <p:nvPr/>
        </p:nvCxnSpPr>
        <p:spPr>
          <a:xfrm rot="5400000" flipH="1">
            <a:off x="2438400" y="51054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flipH="1">
            <a:off x="2438400" y="51816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flipV="1">
            <a:off x="5257800" y="4419600"/>
            <a:ext cx="1600200" cy="1828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H="1" flipV="1">
            <a:off x="5257800" y="4419600"/>
            <a:ext cx="1752600" cy="304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119" name="Round Same Side Corner Rectangle 118"/>
          <p:cNvSpPr/>
          <p:nvPr/>
        </p:nvSpPr>
        <p:spPr>
          <a:xfrm rot="5400000">
            <a:off x="27051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7" name="Straight Connector 126"/>
          <p:cNvCxnSpPr/>
          <p:nvPr/>
        </p:nvCxnSpPr>
        <p:spPr>
          <a:xfrm rot="5400000" flipH="1">
            <a:off x="2438400" y="52578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rot="5400000" flipH="1">
            <a:off x="2438400" y="53340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p:cNvSpPr/>
          <p:nvPr/>
        </p:nvSpPr>
        <p:spPr>
          <a:xfrm>
            <a:off x="3185160" y="48615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5181600" y="43434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1" name="Straight Connector 130"/>
          <p:cNvCxnSpPr/>
          <p:nvPr/>
        </p:nvCxnSpPr>
        <p:spPr>
          <a:xfrm>
            <a:off x="6096000" y="4724400"/>
            <a:ext cx="1295400" cy="0"/>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rot="16416691" flipH="1">
            <a:off x="6329248" y="52624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rot="16416691" flipH="1">
            <a:off x="6329249" y="53386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8" name="Round Same Side Corner Rectangle 137"/>
          <p:cNvSpPr/>
          <p:nvPr/>
        </p:nvSpPr>
        <p:spPr>
          <a:xfrm rot="16416691">
            <a:off x="59817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9" name="Straight Connector 138"/>
          <p:cNvCxnSpPr/>
          <p:nvPr/>
        </p:nvCxnSpPr>
        <p:spPr>
          <a:xfrm rot="16416691" flipH="1">
            <a:off x="6329249" y="54910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rot="16416691" flipH="1">
            <a:off x="6329249" y="5414849"/>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5" name="Oval 144"/>
          <p:cNvSpPr/>
          <p:nvPr/>
        </p:nvSpPr>
        <p:spPr>
          <a:xfrm>
            <a:off x="6019800" y="531876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p:cNvSpPr txBox="1"/>
          <p:nvPr/>
        </p:nvSpPr>
        <p:spPr>
          <a:xfrm>
            <a:off x="59436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147" name="TextBox 146"/>
          <p:cNvSpPr txBox="1"/>
          <p:nvPr/>
        </p:nvSpPr>
        <p:spPr>
          <a:xfrm>
            <a:off x="5181600" y="3962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48" name="TextBox 147"/>
          <p:cNvSpPr txBox="1"/>
          <p:nvPr/>
        </p:nvSpPr>
        <p:spPr>
          <a:xfrm>
            <a:off x="57912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49" name="TextBox 148"/>
          <p:cNvSpPr txBox="1"/>
          <p:nvPr/>
        </p:nvSpPr>
        <p:spPr>
          <a:xfrm>
            <a:off x="6705600" y="4114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sp>
        <p:nvSpPr>
          <p:cNvPr id="150" name="TextBox 149"/>
          <p:cNvSpPr txBox="1"/>
          <p:nvPr/>
        </p:nvSpPr>
        <p:spPr>
          <a:xfrm>
            <a:off x="70104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83" name="Rectangle 82"/>
          <p:cNvSpPr/>
          <p:nvPr/>
        </p:nvSpPr>
        <p:spPr>
          <a:xfrm>
            <a:off x="8458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1066800" y="20421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1905000" y="3124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4724400" y="4343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116" name="TextBox 115"/>
          <p:cNvSpPr txBox="1"/>
          <p:nvPr/>
        </p:nvSpPr>
        <p:spPr>
          <a:xfrm>
            <a:off x="7162800" y="4419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E</a:t>
            </a:r>
            <a:endParaRPr lang="en-US" baseline="-25000" dirty="0">
              <a:latin typeface="Times New Roman" pitchFamily="18" charset="0"/>
              <a:cs typeface="Times New Roman" pitchFamily="18" charset="0"/>
            </a:endParaRPr>
          </a:p>
        </p:txBody>
      </p:sp>
      <p:sp>
        <p:nvSpPr>
          <p:cNvPr id="132" name="TextBox 131"/>
          <p:cNvSpPr txBox="1"/>
          <p:nvPr/>
        </p:nvSpPr>
        <p:spPr>
          <a:xfrm>
            <a:off x="1905000" y="3200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5</a:t>
            </a:r>
            <a:endParaRPr lang="en-US" dirty="0">
              <a:latin typeface="Times New Roman" pitchFamily="18" charset="0"/>
              <a:cs typeface="Times New Roman" pitchFamily="18" charset="0"/>
            </a:endParaRPr>
          </a:p>
        </p:txBody>
      </p:sp>
      <p:sp>
        <p:nvSpPr>
          <p:cNvPr id="133" name="TextBox 132"/>
          <p:cNvSpPr txBox="1"/>
          <p:nvPr/>
        </p:nvSpPr>
        <p:spPr>
          <a:xfrm>
            <a:off x="838200" y="2819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a:t>
            </a:r>
            <a:endParaRPr lang="en-US" dirty="0">
              <a:latin typeface="Times New Roman" pitchFamily="18" charset="0"/>
              <a:cs typeface="Times New Roman" pitchFamily="18" charset="0"/>
            </a:endParaRPr>
          </a:p>
        </p:txBody>
      </p:sp>
      <p:cxnSp>
        <p:nvCxnSpPr>
          <p:cNvPr id="141" name="Straight Connector 140"/>
          <p:cNvCxnSpPr>
            <a:stCxn id="91" idx="6"/>
            <a:endCxn id="103" idx="1"/>
          </p:cNvCxnSpPr>
          <p:nvPr/>
        </p:nvCxnSpPr>
        <p:spPr>
          <a:xfrm>
            <a:off x="1920240" y="1630680"/>
            <a:ext cx="607751" cy="363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03" idx="5"/>
            <a:endCxn id="104" idx="7"/>
          </p:cNvCxnSpPr>
          <p:nvPr/>
        </p:nvCxnSpPr>
        <p:spPr>
          <a:xfrm>
            <a:off x="2592649" y="2059249"/>
            <a:ext cx="0" cy="6973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a:stCxn id="104" idx="3"/>
            <a:endCxn id="86" idx="6"/>
          </p:cNvCxnSpPr>
          <p:nvPr/>
        </p:nvCxnSpPr>
        <p:spPr>
          <a:xfrm flipH="1">
            <a:off x="1996440" y="2821249"/>
            <a:ext cx="53155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86" idx="2"/>
            <a:endCxn id="105" idx="5"/>
          </p:cNvCxnSpPr>
          <p:nvPr/>
        </p:nvCxnSpPr>
        <p:spPr>
          <a:xfrm flipH="1" flipV="1">
            <a:off x="1205809" y="2821249"/>
            <a:ext cx="69919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Straight Connector 154"/>
          <p:cNvCxnSpPr>
            <a:stCxn id="105" idx="1"/>
            <a:endCxn id="85" idx="4"/>
          </p:cNvCxnSpPr>
          <p:nvPr/>
        </p:nvCxnSpPr>
        <p:spPr>
          <a:xfrm flipH="1" flipV="1">
            <a:off x="1112520" y="2133600"/>
            <a:ext cx="28631" cy="6229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3" name="Straight Connector 162"/>
          <p:cNvCxnSpPr>
            <a:stCxn id="85" idx="7"/>
            <a:endCxn id="91" idx="2"/>
          </p:cNvCxnSpPr>
          <p:nvPr/>
        </p:nvCxnSpPr>
        <p:spPr>
          <a:xfrm flipV="1">
            <a:off x="1144849" y="1630680"/>
            <a:ext cx="683951" cy="424871"/>
          </a:xfrm>
          <a:prstGeom prst="line">
            <a:avLst/>
          </a:prstGeom>
        </p:spPr>
        <p:style>
          <a:lnRef idx="1">
            <a:schemeClr val="accent1"/>
          </a:lnRef>
          <a:fillRef idx="0">
            <a:schemeClr val="accent1"/>
          </a:fillRef>
          <a:effectRef idx="0">
            <a:schemeClr val="accent1"/>
          </a:effectRef>
          <a:fontRef idx="minor">
            <a:schemeClr val="tx1"/>
          </a:fontRef>
        </p:style>
      </p:cxnSp>
      <p:sp>
        <p:nvSpPr>
          <p:cNvPr id="164" name="TextBox 163"/>
          <p:cNvSpPr txBox="1"/>
          <p:nvPr/>
        </p:nvSpPr>
        <p:spPr>
          <a:xfrm>
            <a:off x="2286000" y="2895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65" name="TextBox 164"/>
          <p:cNvSpPr txBox="1"/>
          <p:nvPr/>
        </p:nvSpPr>
        <p:spPr>
          <a:xfrm>
            <a:off x="1295400" y="2971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cxnSp>
        <p:nvCxnSpPr>
          <p:cNvPr id="166" name="Straight Connector 165"/>
          <p:cNvCxnSpPr>
            <a:stCxn id="85" idx="5"/>
            <a:endCxn id="104" idx="2"/>
          </p:cNvCxnSpPr>
          <p:nvPr/>
        </p:nvCxnSpPr>
        <p:spPr>
          <a:xfrm>
            <a:off x="1144849" y="2120209"/>
            <a:ext cx="1369751" cy="668711"/>
          </a:xfrm>
          <a:prstGeom prst="line">
            <a:avLst/>
          </a:prstGeom>
        </p:spPr>
        <p:style>
          <a:lnRef idx="1">
            <a:schemeClr val="accent1"/>
          </a:lnRef>
          <a:fillRef idx="0">
            <a:schemeClr val="accent1"/>
          </a:fillRef>
          <a:effectRef idx="0">
            <a:schemeClr val="accent1"/>
          </a:effectRef>
          <a:fontRef idx="minor">
            <a:schemeClr val="tx1"/>
          </a:fontRef>
        </p:style>
      </p:cxnSp>
      <p:sp>
        <p:nvSpPr>
          <p:cNvPr id="170" name="TextBox 169"/>
          <p:cNvSpPr txBox="1"/>
          <p:nvPr/>
        </p:nvSpPr>
        <p:spPr>
          <a:xfrm>
            <a:off x="1600200" y="2133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56" name="Rectangle 155"/>
          <p:cNvSpPr/>
          <p:nvPr/>
        </p:nvSpPr>
        <p:spPr>
          <a:xfrm>
            <a:off x="57912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Connector 98"/>
          <p:cNvCxnSpPr>
            <a:stCxn id="85" idx="6"/>
            <a:endCxn id="103" idx="2"/>
          </p:cNvCxnSpPr>
          <p:nvPr/>
        </p:nvCxnSpPr>
        <p:spPr>
          <a:xfrm flipV="1">
            <a:off x="1158240" y="2026920"/>
            <a:ext cx="1356360" cy="60960"/>
          </a:xfrm>
          <a:prstGeom prst="line">
            <a:avLst/>
          </a:prstGeom>
          <a:ln w="15875">
            <a:solidFill>
              <a:srgbClr val="FF00FF"/>
            </a:solidFill>
            <a:prstDash val="sysDot"/>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a:stCxn id="49" idx="2"/>
            <a:endCxn id="129" idx="6"/>
          </p:cNvCxnSpPr>
          <p:nvPr/>
        </p:nvCxnSpPr>
        <p:spPr>
          <a:xfrm flipH="1" flipV="1">
            <a:off x="3276600" y="4907280"/>
            <a:ext cx="3505200" cy="13106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a:endCxn id="49" idx="1"/>
          </p:cNvCxnSpPr>
          <p:nvPr/>
        </p:nvCxnSpPr>
        <p:spPr>
          <a:xfrm>
            <a:off x="4419600" y="3505200"/>
            <a:ext cx="2375591" cy="268039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4419600" y="3352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13</a:t>
            </a:r>
            <a:endParaRPr lang="en-US" baseline="-25000" dirty="0">
              <a:latin typeface="Times New Roman" pitchFamily="18" charset="0"/>
              <a:cs typeface="Times New Roman" pitchFamily="18" charset="0"/>
            </a:endParaRPr>
          </a:p>
        </p:txBody>
      </p:sp>
      <p:sp>
        <p:nvSpPr>
          <p:cNvPr id="178" name="Rectangle 177"/>
          <p:cNvSpPr/>
          <p:nvPr/>
        </p:nvSpPr>
        <p:spPr>
          <a:xfrm>
            <a:off x="5791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79"/>
          <p:cNvSpPr txBox="1"/>
          <p:nvPr/>
        </p:nvSpPr>
        <p:spPr>
          <a:xfrm>
            <a:off x="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wipe(left)">
                                      <p:cBhvr>
                                        <p:cTn id="7" dur="500"/>
                                        <p:tgtEl>
                                          <p:spTgt spid="9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wipe(down)">
                                      <p:cBhvr>
                                        <p:cTn id="12" dur="500"/>
                                        <p:tgtEl>
                                          <p:spTgt spid="7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4"/>
                                        </p:tgtEl>
                                        <p:attrNameLst>
                                          <p:attrName>style.visibility</p:attrName>
                                        </p:attrNameLst>
                                      </p:cBhvr>
                                      <p:to>
                                        <p:strVal val="visible"/>
                                      </p:to>
                                    </p:set>
                                    <p:animEffect transition="in" filter="wipe(down)">
                                      <p:cBhvr>
                                        <p:cTn id="17" dur="500"/>
                                        <p:tgtEl>
                                          <p:spTgt spid="14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7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p:bldP spid="17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152400"/>
            <a:ext cx="9144000" cy="990600"/>
          </a:xfrm>
        </p:spPr>
        <p:txBody>
          <a:bodyPr/>
          <a:lstStyle/>
          <a:p>
            <a:r>
              <a:rPr lang="en-US" sz="3200" dirty="0" smtClean="0">
                <a:solidFill>
                  <a:srgbClr val="7030A0"/>
                </a:solidFill>
                <a:latin typeface="Times New Roman" pitchFamily="18" charset="0"/>
                <a:cs typeface="Times New Roman" pitchFamily="18" charset="0"/>
              </a:rPr>
              <a:t>Method of Location of Instantaneous Centers</a:t>
            </a:r>
          </a:p>
        </p:txBody>
      </p:sp>
      <p:cxnSp>
        <p:nvCxnSpPr>
          <p:cNvPr id="9" name="Straight Connector 8"/>
          <p:cNvCxnSpPr/>
          <p:nvPr/>
        </p:nvCxnSpPr>
        <p:spPr>
          <a:xfrm flipV="1">
            <a:off x="2819400" y="5334000"/>
            <a:ext cx="3808151" cy="20661"/>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3200400" y="4876800"/>
            <a:ext cx="3657600" cy="13716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2788920" y="4876800"/>
            <a:ext cx="411480" cy="468868"/>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6781800" y="6172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995160" y="464820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743200" y="53340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p:cNvSpPr txBox="1"/>
          <p:nvPr/>
        </p:nvSpPr>
        <p:spPr>
          <a:xfrm>
            <a:off x="6781800" y="6260068"/>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72" name="TextBox 71"/>
          <p:cNvSpPr txBox="1"/>
          <p:nvPr/>
        </p:nvSpPr>
        <p:spPr>
          <a:xfrm>
            <a:off x="3124200" y="4495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endParaRPr lang="en-US" baseline="-25000" dirty="0">
              <a:latin typeface="Times New Roman" pitchFamily="18" charset="0"/>
              <a:cs typeface="Times New Roman" pitchFamily="18" charset="0"/>
            </a:endParaRPr>
          </a:p>
        </p:txBody>
      </p:sp>
      <p:cxnSp>
        <p:nvCxnSpPr>
          <p:cNvPr id="69" name="Straight Connector 68"/>
          <p:cNvCxnSpPr>
            <a:stCxn id="52" idx="7"/>
            <a:endCxn id="145" idx="1"/>
          </p:cNvCxnSpPr>
          <p:nvPr/>
        </p:nvCxnSpPr>
        <p:spPr>
          <a:xfrm flipV="1">
            <a:off x="2821249" y="5332151"/>
            <a:ext cx="3211942" cy="152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endCxn id="52" idx="0"/>
          </p:cNvCxnSpPr>
          <p:nvPr/>
        </p:nvCxnSpPr>
        <p:spPr>
          <a:xfrm flipH="1">
            <a:off x="2788920" y="3505200"/>
            <a:ext cx="1630680" cy="18288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066800" y="1600200"/>
            <a:ext cx="1600200" cy="16002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828800" y="15849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2514600" y="1981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51460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112776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838200" y="1752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sp>
        <p:nvSpPr>
          <p:cNvPr id="107" name="TextBox 106"/>
          <p:cNvSpPr txBox="1"/>
          <p:nvPr/>
        </p:nvSpPr>
        <p:spPr>
          <a:xfrm>
            <a:off x="1676400" y="1143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p:txBody>
      </p:sp>
      <p:sp>
        <p:nvSpPr>
          <p:cNvPr id="108" name="TextBox 107"/>
          <p:cNvSpPr txBox="1"/>
          <p:nvPr/>
        </p:nvSpPr>
        <p:spPr>
          <a:xfrm>
            <a:off x="2667000" y="18288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p:txBody>
      </p:sp>
      <p:sp>
        <p:nvSpPr>
          <p:cNvPr id="109" name="TextBox 108"/>
          <p:cNvSpPr txBox="1"/>
          <p:nvPr/>
        </p:nvSpPr>
        <p:spPr>
          <a:xfrm>
            <a:off x="2590800" y="2743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p:txBody>
      </p:sp>
      <p:sp>
        <p:nvSpPr>
          <p:cNvPr id="111" name="TextBox 110"/>
          <p:cNvSpPr txBox="1"/>
          <p:nvPr/>
        </p:nvSpPr>
        <p:spPr>
          <a:xfrm>
            <a:off x="4876800" y="762000"/>
            <a:ext cx="4267200" cy="2400657"/>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p>
          <a:p>
            <a:r>
              <a:rPr lang="en-US" baseline="-25000"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24</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25</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26</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35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36 </a:t>
            </a:r>
          </a:p>
          <a:p>
            <a:endParaRPr lang="en-US" baseline="-250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46</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dirty="0" smtClean="0">
              <a:latin typeface="Times New Roman" pitchFamily="18" charset="0"/>
              <a:cs typeface="Times New Roman" pitchFamily="18" charset="0"/>
            </a:endParaRPr>
          </a:p>
        </p:txBody>
      </p:sp>
      <p:sp>
        <p:nvSpPr>
          <p:cNvPr id="112" name="Rectangle 111"/>
          <p:cNvSpPr/>
          <p:nvPr/>
        </p:nvSpPr>
        <p:spPr>
          <a:xfrm>
            <a:off x="4876800" y="17526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p:cNvSpPr/>
          <p:nvPr/>
        </p:nvSpPr>
        <p:spPr>
          <a:xfrm>
            <a:off x="67056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48768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48768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cxnSp>
        <p:nvCxnSpPr>
          <p:cNvPr id="117" name="Straight Connector 116"/>
          <p:cNvCxnSpPr>
            <a:stCxn id="91" idx="4"/>
            <a:endCxn id="104" idx="1"/>
          </p:cNvCxnSpPr>
          <p:nvPr/>
        </p:nvCxnSpPr>
        <p:spPr>
          <a:xfrm>
            <a:off x="1874520" y="1676400"/>
            <a:ext cx="653471" cy="1080191"/>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12192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122" name="TextBox 121"/>
          <p:cNvSpPr txBox="1"/>
          <p:nvPr/>
        </p:nvSpPr>
        <p:spPr>
          <a:xfrm>
            <a:off x="21336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123" name="TextBox 122"/>
          <p:cNvSpPr txBox="1"/>
          <p:nvPr/>
        </p:nvSpPr>
        <p:spPr>
          <a:xfrm>
            <a:off x="25908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124" name="TextBox 123"/>
          <p:cNvSpPr txBox="1"/>
          <p:nvPr/>
        </p:nvSpPr>
        <p:spPr>
          <a:xfrm>
            <a:off x="7620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125" name="TextBox 124"/>
          <p:cNvSpPr txBox="1"/>
          <p:nvPr/>
        </p:nvSpPr>
        <p:spPr>
          <a:xfrm>
            <a:off x="42672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24</a:t>
            </a:r>
            <a:endParaRPr lang="en-US" baseline="-25000" dirty="0">
              <a:latin typeface="Times New Roman" pitchFamily="18" charset="0"/>
              <a:cs typeface="Times New Roman" pitchFamily="18" charset="0"/>
            </a:endParaRPr>
          </a:p>
        </p:txBody>
      </p:sp>
      <p:sp>
        <p:nvSpPr>
          <p:cNvPr id="66" name="Rectangle 65"/>
          <p:cNvSpPr/>
          <p:nvPr/>
        </p:nvSpPr>
        <p:spPr>
          <a:xfrm>
            <a:off x="4876800" y="2819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48768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24384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O</a:t>
            </a:r>
            <a:endParaRPr lang="en-US" baseline="-25000" dirty="0">
              <a:latin typeface="Times New Roman" pitchFamily="18" charset="0"/>
              <a:cs typeface="Times New Roman" pitchFamily="18" charset="0"/>
            </a:endParaRPr>
          </a:p>
        </p:txBody>
      </p:sp>
      <p:sp>
        <p:nvSpPr>
          <p:cNvPr id="79" name="TextBox 78"/>
          <p:cNvSpPr txBox="1"/>
          <p:nvPr/>
        </p:nvSpPr>
        <p:spPr>
          <a:xfrm>
            <a:off x="31242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80" name="TextBox 79"/>
          <p:cNvSpPr txBox="1"/>
          <p:nvPr/>
        </p:nvSpPr>
        <p:spPr>
          <a:xfrm>
            <a:off x="24384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81" name="TextBox 80"/>
          <p:cNvSpPr txBox="1"/>
          <p:nvPr/>
        </p:nvSpPr>
        <p:spPr>
          <a:xfrm>
            <a:off x="6400800" y="6248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98" name="Rectangle 97"/>
          <p:cNvSpPr/>
          <p:nvPr/>
        </p:nvSpPr>
        <p:spPr>
          <a:xfrm>
            <a:off x="6705600" y="4572000"/>
            <a:ext cx="533400" cy="3810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p:cNvCxnSpPr/>
          <p:nvPr/>
        </p:nvCxnSpPr>
        <p:spPr>
          <a:xfrm rot="5400000" flipH="1">
            <a:off x="2438400" y="51054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flipH="1">
            <a:off x="2438400" y="51816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flipV="1">
            <a:off x="5257800" y="4419600"/>
            <a:ext cx="1600200" cy="1828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H="1" flipV="1">
            <a:off x="5257800" y="4419600"/>
            <a:ext cx="1752600" cy="304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119" name="Round Same Side Corner Rectangle 118"/>
          <p:cNvSpPr/>
          <p:nvPr/>
        </p:nvSpPr>
        <p:spPr>
          <a:xfrm rot="5400000">
            <a:off x="27051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7" name="Straight Connector 126"/>
          <p:cNvCxnSpPr/>
          <p:nvPr/>
        </p:nvCxnSpPr>
        <p:spPr>
          <a:xfrm rot="5400000" flipH="1">
            <a:off x="2438400" y="52578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rot="5400000" flipH="1">
            <a:off x="2438400" y="53340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p:cNvSpPr/>
          <p:nvPr/>
        </p:nvSpPr>
        <p:spPr>
          <a:xfrm>
            <a:off x="3185160" y="48615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5181600" y="43434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1" name="Straight Connector 130"/>
          <p:cNvCxnSpPr/>
          <p:nvPr/>
        </p:nvCxnSpPr>
        <p:spPr>
          <a:xfrm>
            <a:off x="6096000" y="4724400"/>
            <a:ext cx="1295400" cy="0"/>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rot="16416691" flipH="1">
            <a:off x="6329248" y="52624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rot="16416691" flipH="1">
            <a:off x="6329249" y="53386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8" name="Round Same Side Corner Rectangle 137"/>
          <p:cNvSpPr/>
          <p:nvPr/>
        </p:nvSpPr>
        <p:spPr>
          <a:xfrm rot="16416691">
            <a:off x="59817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9" name="Straight Connector 138"/>
          <p:cNvCxnSpPr/>
          <p:nvPr/>
        </p:nvCxnSpPr>
        <p:spPr>
          <a:xfrm rot="16416691" flipH="1">
            <a:off x="6329249" y="54910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rot="16416691" flipH="1">
            <a:off x="6329249" y="5414849"/>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5" name="Oval 144"/>
          <p:cNvSpPr/>
          <p:nvPr/>
        </p:nvSpPr>
        <p:spPr>
          <a:xfrm>
            <a:off x="6019800" y="531876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p:cNvSpPr txBox="1"/>
          <p:nvPr/>
        </p:nvSpPr>
        <p:spPr>
          <a:xfrm>
            <a:off x="59436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147" name="TextBox 146"/>
          <p:cNvSpPr txBox="1"/>
          <p:nvPr/>
        </p:nvSpPr>
        <p:spPr>
          <a:xfrm>
            <a:off x="5181600" y="3962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48" name="TextBox 147"/>
          <p:cNvSpPr txBox="1"/>
          <p:nvPr/>
        </p:nvSpPr>
        <p:spPr>
          <a:xfrm>
            <a:off x="57912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49" name="TextBox 148"/>
          <p:cNvSpPr txBox="1"/>
          <p:nvPr/>
        </p:nvSpPr>
        <p:spPr>
          <a:xfrm>
            <a:off x="6705600" y="4114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sp>
        <p:nvSpPr>
          <p:cNvPr id="150" name="TextBox 149"/>
          <p:cNvSpPr txBox="1"/>
          <p:nvPr/>
        </p:nvSpPr>
        <p:spPr>
          <a:xfrm>
            <a:off x="70104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83" name="Rectangle 82"/>
          <p:cNvSpPr/>
          <p:nvPr/>
        </p:nvSpPr>
        <p:spPr>
          <a:xfrm>
            <a:off x="8458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1066800" y="20421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1905000" y="3124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4724400" y="4343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116" name="TextBox 115"/>
          <p:cNvSpPr txBox="1"/>
          <p:nvPr/>
        </p:nvSpPr>
        <p:spPr>
          <a:xfrm>
            <a:off x="7162800" y="4419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E</a:t>
            </a:r>
            <a:endParaRPr lang="en-US" baseline="-25000" dirty="0">
              <a:latin typeface="Times New Roman" pitchFamily="18" charset="0"/>
              <a:cs typeface="Times New Roman" pitchFamily="18" charset="0"/>
            </a:endParaRPr>
          </a:p>
        </p:txBody>
      </p:sp>
      <p:sp>
        <p:nvSpPr>
          <p:cNvPr id="132" name="TextBox 131"/>
          <p:cNvSpPr txBox="1"/>
          <p:nvPr/>
        </p:nvSpPr>
        <p:spPr>
          <a:xfrm>
            <a:off x="1905000" y="3200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5</a:t>
            </a:r>
            <a:endParaRPr lang="en-US" dirty="0">
              <a:latin typeface="Times New Roman" pitchFamily="18" charset="0"/>
              <a:cs typeface="Times New Roman" pitchFamily="18" charset="0"/>
            </a:endParaRPr>
          </a:p>
        </p:txBody>
      </p:sp>
      <p:sp>
        <p:nvSpPr>
          <p:cNvPr id="133" name="TextBox 132"/>
          <p:cNvSpPr txBox="1"/>
          <p:nvPr/>
        </p:nvSpPr>
        <p:spPr>
          <a:xfrm>
            <a:off x="838200" y="2819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a:t>
            </a:r>
            <a:endParaRPr lang="en-US" dirty="0">
              <a:latin typeface="Times New Roman" pitchFamily="18" charset="0"/>
              <a:cs typeface="Times New Roman" pitchFamily="18" charset="0"/>
            </a:endParaRPr>
          </a:p>
        </p:txBody>
      </p:sp>
      <p:cxnSp>
        <p:nvCxnSpPr>
          <p:cNvPr id="141" name="Straight Connector 140"/>
          <p:cNvCxnSpPr>
            <a:stCxn id="91" idx="6"/>
            <a:endCxn id="103" idx="1"/>
          </p:cNvCxnSpPr>
          <p:nvPr/>
        </p:nvCxnSpPr>
        <p:spPr>
          <a:xfrm>
            <a:off x="1920240" y="1630680"/>
            <a:ext cx="607751" cy="363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03" idx="5"/>
            <a:endCxn id="104" idx="7"/>
          </p:cNvCxnSpPr>
          <p:nvPr/>
        </p:nvCxnSpPr>
        <p:spPr>
          <a:xfrm>
            <a:off x="2592649" y="2059249"/>
            <a:ext cx="0" cy="6973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a:stCxn id="104" idx="3"/>
            <a:endCxn id="86" idx="6"/>
          </p:cNvCxnSpPr>
          <p:nvPr/>
        </p:nvCxnSpPr>
        <p:spPr>
          <a:xfrm flipH="1">
            <a:off x="1996440" y="2821249"/>
            <a:ext cx="53155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86" idx="2"/>
            <a:endCxn id="105" idx="5"/>
          </p:cNvCxnSpPr>
          <p:nvPr/>
        </p:nvCxnSpPr>
        <p:spPr>
          <a:xfrm flipH="1" flipV="1">
            <a:off x="1205809" y="2821249"/>
            <a:ext cx="69919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Straight Connector 154"/>
          <p:cNvCxnSpPr>
            <a:stCxn id="105" idx="1"/>
            <a:endCxn id="85" idx="4"/>
          </p:cNvCxnSpPr>
          <p:nvPr/>
        </p:nvCxnSpPr>
        <p:spPr>
          <a:xfrm flipH="1" flipV="1">
            <a:off x="1112520" y="2133600"/>
            <a:ext cx="28631" cy="6229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3" name="Straight Connector 162"/>
          <p:cNvCxnSpPr>
            <a:stCxn id="85" idx="7"/>
            <a:endCxn id="91" idx="2"/>
          </p:cNvCxnSpPr>
          <p:nvPr/>
        </p:nvCxnSpPr>
        <p:spPr>
          <a:xfrm flipV="1">
            <a:off x="1144849" y="1630680"/>
            <a:ext cx="683951" cy="424871"/>
          </a:xfrm>
          <a:prstGeom prst="line">
            <a:avLst/>
          </a:prstGeom>
        </p:spPr>
        <p:style>
          <a:lnRef idx="1">
            <a:schemeClr val="accent1"/>
          </a:lnRef>
          <a:fillRef idx="0">
            <a:schemeClr val="accent1"/>
          </a:fillRef>
          <a:effectRef idx="0">
            <a:schemeClr val="accent1"/>
          </a:effectRef>
          <a:fontRef idx="minor">
            <a:schemeClr val="tx1"/>
          </a:fontRef>
        </p:style>
      </p:cxnSp>
      <p:sp>
        <p:nvSpPr>
          <p:cNvPr id="164" name="TextBox 163"/>
          <p:cNvSpPr txBox="1"/>
          <p:nvPr/>
        </p:nvSpPr>
        <p:spPr>
          <a:xfrm>
            <a:off x="2286000" y="2895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65" name="TextBox 164"/>
          <p:cNvSpPr txBox="1"/>
          <p:nvPr/>
        </p:nvSpPr>
        <p:spPr>
          <a:xfrm>
            <a:off x="1295400" y="2971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cxnSp>
        <p:nvCxnSpPr>
          <p:cNvPr id="166" name="Straight Connector 165"/>
          <p:cNvCxnSpPr>
            <a:stCxn id="85" idx="5"/>
            <a:endCxn id="104" idx="2"/>
          </p:cNvCxnSpPr>
          <p:nvPr/>
        </p:nvCxnSpPr>
        <p:spPr>
          <a:xfrm>
            <a:off x="1144849" y="2120209"/>
            <a:ext cx="1369751" cy="668711"/>
          </a:xfrm>
          <a:prstGeom prst="line">
            <a:avLst/>
          </a:prstGeom>
        </p:spPr>
        <p:style>
          <a:lnRef idx="1">
            <a:schemeClr val="accent1"/>
          </a:lnRef>
          <a:fillRef idx="0">
            <a:schemeClr val="accent1"/>
          </a:fillRef>
          <a:effectRef idx="0">
            <a:schemeClr val="accent1"/>
          </a:effectRef>
          <a:fontRef idx="minor">
            <a:schemeClr val="tx1"/>
          </a:fontRef>
        </p:style>
      </p:cxnSp>
      <p:sp>
        <p:nvSpPr>
          <p:cNvPr id="170" name="TextBox 169"/>
          <p:cNvSpPr txBox="1"/>
          <p:nvPr/>
        </p:nvSpPr>
        <p:spPr>
          <a:xfrm>
            <a:off x="1600200" y="2133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56" name="Rectangle 155"/>
          <p:cNvSpPr/>
          <p:nvPr/>
        </p:nvSpPr>
        <p:spPr>
          <a:xfrm>
            <a:off x="57912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Connector 98"/>
          <p:cNvCxnSpPr>
            <a:stCxn id="85" idx="6"/>
            <a:endCxn id="103" idx="2"/>
          </p:cNvCxnSpPr>
          <p:nvPr/>
        </p:nvCxnSpPr>
        <p:spPr>
          <a:xfrm flipV="1">
            <a:off x="1158240" y="2026920"/>
            <a:ext cx="1356360" cy="6096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a:stCxn id="49" idx="2"/>
            <a:endCxn id="129" idx="6"/>
          </p:cNvCxnSpPr>
          <p:nvPr/>
        </p:nvCxnSpPr>
        <p:spPr>
          <a:xfrm flipH="1" flipV="1">
            <a:off x="3276600" y="4907280"/>
            <a:ext cx="3505200" cy="13106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a:endCxn id="49" idx="1"/>
          </p:cNvCxnSpPr>
          <p:nvPr/>
        </p:nvCxnSpPr>
        <p:spPr>
          <a:xfrm>
            <a:off x="4419600" y="3505200"/>
            <a:ext cx="2375591" cy="268039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4419600" y="3352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13</a:t>
            </a:r>
            <a:endParaRPr lang="en-US" baseline="-25000" dirty="0">
              <a:latin typeface="Times New Roman" pitchFamily="18" charset="0"/>
              <a:cs typeface="Times New Roman" pitchFamily="18" charset="0"/>
            </a:endParaRPr>
          </a:p>
        </p:txBody>
      </p:sp>
      <p:sp>
        <p:nvSpPr>
          <p:cNvPr id="178" name="Rectangle 177"/>
          <p:cNvSpPr/>
          <p:nvPr/>
        </p:nvSpPr>
        <p:spPr>
          <a:xfrm>
            <a:off x="5791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Connector 83"/>
          <p:cNvCxnSpPr>
            <a:stCxn id="105" idx="7"/>
            <a:endCxn id="104" idx="2"/>
          </p:cNvCxnSpPr>
          <p:nvPr/>
        </p:nvCxnSpPr>
        <p:spPr>
          <a:xfrm>
            <a:off x="1205809" y="2756591"/>
            <a:ext cx="1308791" cy="32329"/>
          </a:xfrm>
          <a:prstGeom prst="line">
            <a:avLst/>
          </a:prstGeom>
          <a:ln w="15875">
            <a:solidFill>
              <a:srgbClr val="FF00FF"/>
            </a:solidFill>
            <a:prstDash val="sysDot"/>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stCxn id="130" idx="5"/>
            <a:endCxn id="50" idx="3"/>
          </p:cNvCxnSpPr>
          <p:nvPr/>
        </p:nvCxnSpPr>
        <p:spPr>
          <a:xfrm>
            <a:off x="5259649" y="4421449"/>
            <a:ext cx="1748902" cy="3048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7016675" y="2590800"/>
            <a:ext cx="69925" cy="42672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7315200" y="35814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cxnSp>
        <p:nvCxnSpPr>
          <p:cNvPr id="157" name="Straight Connector 156"/>
          <p:cNvCxnSpPr/>
          <p:nvPr/>
        </p:nvCxnSpPr>
        <p:spPr>
          <a:xfrm>
            <a:off x="6019800" y="3276600"/>
            <a:ext cx="24205" cy="20574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58" name="TextBox 157"/>
          <p:cNvSpPr txBox="1"/>
          <p:nvPr/>
        </p:nvSpPr>
        <p:spPr>
          <a:xfrm>
            <a:off x="5943600" y="35814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sp>
        <p:nvSpPr>
          <p:cNvPr id="159" name="TextBox 158"/>
          <p:cNvSpPr txBox="1"/>
          <p:nvPr/>
        </p:nvSpPr>
        <p:spPr>
          <a:xfrm>
            <a:off x="6019800" y="4191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46</a:t>
            </a:r>
            <a:endParaRPr lang="en-US" baseline="-25000" dirty="0">
              <a:latin typeface="Times New Roman" pitchFamily="18" charset="0"/>
              <a:cs typeface="Times New Roman" pitchFamily="18" charset="0"/>
            </a:endParaRPr>
          </a:p>
        </p:txBody>
      </p:sp>
      <p:sp>
        <p:nvSpPr>
          <p:cNvPr id="160" name="Rectangle 159"/>
          <p:cNvSpPr/>
          <p:nvPr/>
        </p:nvSpPr>
        <p:spPr>
          <a:xfrm>
            <a:off x="57912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79"/>
          <p:cNvSpPr txBox="1"/>
          <p:nvPr/>
        </p:nvSpPr>
        <p:spPr>
          <a:xfrm>
            <a:off x="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wipe(left)">
                                      <p:cBhvr>
                                        <p:cTn id="7" dur="500"/>
                                        <p:tgtEl>
                                          <p:spTgt spid="8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wipe(right)">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2"/>
                                        </p:tgtEl>
                                        <p:attrNameLst>
                                          <p:attrName>style.visibility</p:attrName>
                                        </p:attrNameLst>
                                      </p:cBhvr>
                                      <p:to>
                                        <p:strVal val="visible"/>
                                      </p:to>
                                    </p:set>
                                    <p:animEffect transition="in" filter="wipe(down)">
                                      <p:cBhvr>
                                        <p:cTn id="17" dur="500"/>
                                        <p:tgtEl>
                                          <p:spTgt spid="9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57"/>
                                        </p:tgtEl>
                                        <p:attrNameLst>
                                          <p:attrName>style.visibility</p:attrName>
                                        </p:attrNameLst>
                                      </p:cBhvr>
                                      <p:to>
                                        <p:strVal val="visible"/>
                                      </p:to>
                                    </p:set>
                                    <p:animEffect transition="in" filter="wipe(down)">
                                      <p:cBhvr>
                                        <p:cTn id="26" dur="500"/>
                                        <p:tgtEl>
                                          <p:spTgt spid="157"/>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158" grpId="0"/>
      <p:bldP spid="159" grpId="0"/>
      <p:bldP spid="16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152400"/>
            <a:ext cx="9144000" cy="990600"/>
          </a:xfrm>
        </p:spPr>
        <p:txBody>
          <a:bodyPr/>
          <a:lstStyle/>
          <a:p>
            <a:r>
              <a:rPr lang="en-US" sz="3200" dirty="0" smtClean="0">
                <a:solidFill>
                  <a:srgbClr val="7030A0"/>
                </a:solidFill>
                <a:latin typeface="Times New Roman" pitchFamily="18" charset="0"/>
                <a:cs typeface="Times New Roman" pitchFamily="18" charset="0"/>
              </a:rPr>
              <a:t>Method of Location of Instantaneous Centers</a:t>
            </a:r>
          </a:p>
        </p:txBody>
      </p:sp>
      <p:cxnSp>
        <p:nvCxnSpPr>
          <p:cNvPr id="9" name="Straight Connector 8"/>
          <p:cNvCxnSpPr/>
          <p:nvPr/>
        </p:nvCxnSpPr>
        <p:spPr>
          <a:xfrm flipV="1">
            <a:off x="2819400" y="5334000"/>
            <a:ext cx="3808151" cy="20661"/>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3200400" y="4876800"/>
            <a:ext cx="3657600" cy="13716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2788920" y="4876800"/>
            <a:ext cx="411480" cy="468868"/>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6781800" y="6172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995160" y="464820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743200" y="53340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p:cNvSpPr txBox="1"/>
          <p:nvPr/>
        </p:nvSpPr>
        <p:spPr>
          <a:xfrm>
            <a:off x="6705600" y="5867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72" name="TextBox 71"/>
          <p:cNvSpPr txBox="1"/>
          <p:nvPr/>
        </p:nvSpPr>
        <p:spPr>
          <a:xfrm>
            <a:off x="3124200" y="4495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endParaRPr lang="en-US" baseline="-25000" dirty="0">
              <a:latin typeface="Times New Roman" pitchFamily="18" charset="0"/>
              <a:cs typeface="Times New Roman" pitchFamily="18" charset="0"/>
            </a:endParaRPr>
          </a:p>
        </p:txBody>
      </p:sp>
      <p:cxnSp>
        <p:nvCxnSpPr>
          <p:cNvPr id="69" name="Straight Connector 68"/>
          <p:cNvCxnSpPr>
            <a:stCxn id="52" idx="7"/>
            <a:endCxn id="145" idx="1"/>
          </p:cNvCxnSpPr>
          <p:nvPr/>
        </p:nvCxnSpPr>
        <p:spPr>
          <a:xfrm flipV="1">
            <a:off x="2821249" y="5332151"/>
            <a:ext cx="3211942" cy="152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endCxn id="52" idx="0"/>
          </p:cNvCxnSpPr>
          <p:nvPr/>
        </p:nvCxnSpPr>
        <p:spPr>
          <a:xfrm flipH="1">
            <a:off x="2788920" y="3505200"/>
            <a:ext cx="1630680" cy="18288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066800" y="1600200"/>
            <a:ext cx="1600200" cy="16002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828800" y="15849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2514600" y="1981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51460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112776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838200" y="1752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sp>
        <p:nvSpPr>
          <p:cNvPr id="107" name="TextBox 106"/>
          <p:cNvSpPr txBox="1"/>
          <p:nvPr/>
        </p:nvSpPr>
        <p:spPr>
          <a:xfrm>
            <a:off x="1676400" y="1143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p:txBody>
      </p:sp>
      <p:sp>
        <p:nvSpPr>
          <p:cNvPr id="108" name="TextBox 107"/>
          <p:cNvSpPr txBox="1"/>
          <p:nvPr/>
        </p:nvSpPr>
        <p:spPr>
          <a:xfrm>
            <a:off x="2667000" y="18288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p:txBody>
      </p:sp>
      <p:sp>
        <p:nvSpPr>
          <p:cNvPr id="109" name="TextBox 108"/>
          <p:cNvSpPr txBox="1"/>
          <p:nvPr/>
        </p:nvSpPr>
        <p:spPr>
          <a:xfrm>
            <a:off x="2590800" y="2743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p:txBody>
      </p:sp>
      <p:sp>
        <p:nvSpPr>
          <p:cNvPr id="111" name="TextBox 110"/>
          <p:cNvSpPr txBox="1"/>
          <p:nvPr/>
        </p:nvSpPr>
        <p:spPr>
          <a:xfrm>
            <a:off x="4876800" y="762000"/>
            <a:ext cx="4267200" cy="2400657"/>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p>
          <a:p>
            <a:r>
              <a:rPr lang="en-US" baseline="-25000"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24</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25</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26</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35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36 </a:t>
            </a:r>
          </a:p>
          <a:p>
            <a:endParaRPr lang="en-US" baseline="-250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46</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dirty="0" smtClean="0">
              <a:latin typeface="Times New Roman" pitchFamily="18" charset="0"/>
              <a:cs typeface="Times New Roman" pitchFamily="18" charset="0"/>
            </a:endParaRPr>
          </a:p>
        </p:txBody>
      </p:sp>
      <p:sp>
        <p:nvSpPr>
          <p:cNvPr id="112" name="Rectangle 111"/>
          <p:cNvSpPr/>
          <p:nvPr/>
        </p:nvSpPr>
        <p:spPr>
          <a:xfrm>
            <a:off x="4876800" y="17526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p:cNvSpPr/>
          <p:nvPr/>
        </p:nvSpPr>
        <p:spPr>
          <a:xfrm>
            <a:off x="67056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48768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48768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cxnSp>
        <p:nvCxnSpPr>
          <p:cNvPr id="117" name="Straight Connector 116"/>
          <p:cNvCxnSpPr>
            <a:stCxn id="91" idx="4"/>
            <a:endCxn id="104" idx="1"/>
          </p:cNvCxnSpPr>
          <p:nvPr/>
        </p:nvCxnSpPr>
        <p:spPr>
          <a:xfrm>
            <a:off x="1874520" y="1676400"/>
            <a:ext cx="653471" cy="1080191"/>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12192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122" name="TextBox 121"/>
          <p:cNvSpPr txBox="1"/>
          <p:nvPr/>
        </p:nvSpPr>
        <p:spPr>
          <a:xfrm>
            <a:off x="21336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123" name="TextBox 122"/>
          <p:cNvSpPr txBox="1"/>
          <p:nvPr/>
        </p:nvSpPr>
        <p:spPr>
          <a:xfrm>
            <a:off x="25908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124" name="TextBox 123"/>
          <p:cNvSpPr txBox="1"/>
          <p:nvPr/>
        </p:nvSpPr>
        <p:spPr>
          <a:xfrm>
            <a:off x="7620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125" name="TextBox 124"/>
          <p:cNvSpPr txBox="1"/>
          <p:nvPr/>
        </p:nvSpPr>
        <p:spPr>
          <a:xfrm>
            <a:off x="42672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24</a:t>
            </a:r>
            <a:endParaRPr lang="en-US" baseline="-25000" dirty="0">
              <a:latin typeface="Times New Roman" pitchFamily="18" charset="0"/>
              <a:cs typeface="Times New Roman" pitchFamily="18" charset="0"/>
            </a:endParaRPr>
          </a:p>
        </p:txBody>
      </p:sp>
      <p:sp>
        <p:nvSpPr>
          <p:cNvPr id="66" name="Rectangle 65"/>
          <p:cNvSpPr/>
          <p:nvPr/>
        </p:nvSpPr>
        <p:spPr>
          <a:xfrm>
            <a:off x="4876800" y="2819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48768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24384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O</a:t>
            </a:r>
            <a:endParaRPr lang="en-US" baseline="-25000" dirty="0">
              <a:latin typeface="Times New Roman" pitchFamily="18" charset="0"/>
              <a:cs typeface="Times New Roman" pitchFamily="18" charset="0"/>
            </a:endParaRPr>
          </a:p>
        </p:txBody>
      </p:sp>
      <p:sp>
        <p:nvSpPr>
          <p:cNvPr id="79" name="TextBox 78"/>
          <p:cNvSpPr txBox="1"/>
          <p:nvPr/>
        </p:nvSpPr>
        <p:spPr>
          <a:xfrm>
            <a:off x="31242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80" name="TextBox 79"/>
          <p:cNvSpPr txBox="1"/>
          <p:nvPr/>
        </p:nvSpPr>
        <p:spPr>
          <a:xfrm>
            <a:off x="24384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81" name="TextBox 80"/>
          <p:cNvSpPr txBox="1"/>
          <p:nvPr/>
        </p:nvSpPr>
        <p:spPr>
          <a:xfrm>
            <a:off x="6400800" y="6172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98" name="Rectangle 97"/>
          <p:cNvSpPr/>
          <p:nvPr/>
        </p:nvSpPr>
        <p:spPr>
          <a:xfrm>
            <a:off x="6705600" y="4572000"/>
            <a:ext cx="533400" cy="3810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p:cNvCxnSpPr/>
          <p:nvPr/>
        </p:nvCxnSpPr>
        <p:spPr>
          <a:xfrm rot="5400000" flipH="1">
            <a:off x="2438400" y="51054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flipH="1">
            <a:off x="2438400" y="51816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flipV="1">
            <a:off x="5257800" y="4419600"/>
            <a:ext cx="1600200" cy="1828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H="1" flipV="1">
            <a:off x="5257800" y="4419600"/>
            <a:ext cx="1752600" cy="304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119" name="Round Same Side Corner Rectangle 118"/>
          <p:cNvSpPr/>
          <p:nvPr/>
        </p:nvSpPr>
        <p:spPr>
          <a:xfrm rot="5400000">
            <a:off x="27051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7" name="Straight Connector 126"/>
          <p:cNvCxnSpPr/>
          <p:nvPr/>
        </p:nvCxnSpPr>
        <p:spPr>
          <a:xfrm rot="5400000" flipH="1">
            <a:off x="2438400" y="52578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rot="5400000" flipH="1">
            <a:off x="2438400" y="53340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p:cNvSpPr/>
          <p:nvPr/>
        </p:nvSpPr>
        <p:spPr>
          <a:xfrm>
            <a:off x="3185160" y="48615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5181600" y="43434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1" name="Straight Connector 130"/>
          <p:cNvCxnSpPr/>
          <p:nvPr/>
        </p:nvCxnSpPr>
        <p:spPr>
          <a:xfrm>
            <a:off x="6096000" y="4724400"/>
            <a:ext cx="1295400" cy="0"/>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rot="16416691" flipH="1">
            <a:off x="6329248" y="52624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rot="16416691" flipH="1">
            <a:off x="6329249" y="53386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8" name="Round Same Side Corner Rectangle 137"/>
          <p:cNvSpPr/>
          <p:nvPr/>
        </p:nvSpPr>
        <p:spPr>
          <a:xfrm rot="16416691">
            <a:off x="59817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9" name="Straight Connector 138"/>
          <p:cNvCxnSpPr/>
          <p:nvPr/>
        </p:nvCxnSpPr>
        <p:spPr>
          <a:xfrm rot="16416691" flipH="1">
            <a:off x="6329249" y="54910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rot="16416691" flipH="1">
            <a:off x="6329249" y="5414849"/>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5" name="Oval 144"/>
          <p:cNvSpPr/>
          <p:nvPr/>
        </p:nvSpPr>
        <p:spPr>
          <a:xfrm>
            <a:off x="6019800" y="531876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p:cNvSpPr txBox="1"/>
          <p:nvPr/>
        </p:nvSpPr>
        <p:spPr>
          <a:xfrm>
            <a:off x="59436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147" name="TextBox 146"/>
          <p:cNvSpPr txBox="1"/>
          <p:nvPr/>
        </p:nvSpPr>
        <p:spPr>
          <a:xfrm>
            <a:off x="5181600" y="3962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48" name="TextBox 147"/>
          <p:cNvSpPr txBox="1"/>
          <p:nvPr/>
        </p:nvSpPr>
        <p:spPr>
          <a:xfrm>
            <a:off x="57912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49" name="TextBox 148"/>
          <p:cNvSpPr txBox="1"/>
          <p:nvPr/>
        </p:nvSpPr>
        <p:spPr>
          <a:xfrm>
            <a:off x="6705600" y="4114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sp>
        <p:nvSpPr>
          <p:cNvPr id="150" name="TextBox 149"/>
          <p:cNvSpPr txBox="1"/>
          <p:nvPr/>
        </p:nvSpPr>
        <p:spPr>
          <a:xfrm>
            <a:off x="70104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83" name="Rectangle 82"/>
          <p:cNvSpPr/>
          <p:nvPr/>
        </p:nvSpPr>
        <p:spPr>
          <a:xfrm>
            <a:off x="8458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1066800" y="20421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1905000" y="3124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4724400" y="4343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116" name="TextBox 115"/>
          <p:cNvSpPr txBox="1"/>
          <p:nvPr/>
        </p:nvSpPr>
        <p:spPr>
          <a:xfrm>
            <a:off x="7162800" y="4419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E</a:t>
            </a:r>
            <a:endParaRPr lang="en-US" baseline="-25000" dirty="0">
              <a:latin typeface="Times New Roman" pitchFamily="18" charset="0"/>
              <a:cs typeface="Times New Roman" pitchFamily="18" charset="0"/>
            </a:endParaRPr>
          </a:p>
        </p:txBody>
      </p:sp>
      <p:sp>
        <p:nvSpPr>
          <p:cNvPr id="132" name="TextBox 131"/>
          <p:cNvSpPr txBox="1"/>
          <p:nvPr/>
        </p:nvSpPr>
        <p:spPr>
          <a:xfrm>
            <a:off x="1905000" y="3200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5</a:t>
            </a:r>
            <a:endParaRPr lang="en-US" dirty="0">
              <a:latin typeface="Times New Roman" pitchFamily="18" charset="0"/>
              <a:cs typeface="Times New Roman" pitchFamily="18" charset="0"/>
            </a:endParaRPr>
          </a:p>
        </p:txBody>
      </p:sp>
      <p:sp>
        <p:nvSpPr>
          <p:cNvPr id="133" name="TextBox 132"/>
          <p:cNvSpPr txBox="1"/>
          <p:nvPr/>
        </p:nvSpPr>
        <p:spPr>
          <a:xfrm>
            <a:off x="838200" y="2819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a:t>
            </a:r>
            <a:endParaRPr lang="en-US" dirty="0">
              <a:latin typeface="Times New Roman" pitchFamily="18" charset="0"/>
              <a:cs typeface="Times New Roman" pitchFamily="18" charset="0"/>
            </a:endParaRPr>
          </a:p>
        </p:txBody>
      </p:sp>
      <p:cxnSp>
        <p:nvCxnSpPr>
          <p:cNvPr id="141" name="Straight Connector 140"/>
          <p:cNvCxnSpPr>
            <a:stCxn id="91" idx="6"/>
            <a:endCxn id="103" idx="1"/>
          </p:cNvCxnSpPr>
          <p:nvPr/>
        </p:nvCxnSpPr>
        <p:spPr>
          <a:xfrm>
            <a:off x="1920240" y="1630680"/>
            <a:ext cx="607751" cy="363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03" idx="5"/>
            <a:endCxn id="104" idx="7"/>
          </p:cNvCxnSpPr>
          <p:nvPr/>
        </p:nvCxnSpPr>
        <p:spPr>
          <a:xfrm>
            <a:off x="2592649" y="2059249"/>
            <a:ext cx="0" cy="6973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a:stCxn id="104" idx="3"/>
            <a:endCxn id="86" idx="6"/>
          </p:cNvCxnSpPr>
          <p:nvPr/>
        </p:nvCxnSpPr>
        <p:spPr>
          <a:xfrm flipH="1">
            <a:off x="1996440" y="2821249"/>
            <a:ext cx="53155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86" idx="2"/>
            <a:endCxn id="105" idx="5"/>
          </p:cNvCxnSpPr>
          <p:nvPr/>
        </p:nvCxnSpPr>
        <p:spPr>
          <a:xfrm flipH="1" flipV="1">
            <a:off x="1205809" y="2821249"/>
            <a:ext cx="69919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Straight Connector 154"/>
          <p:cNvCxnSpPr>
            <a:stCxn id="105" idx="1"/>
            <a:endCxn id="85" idx="4"/>
          </p:cNvCxnSpPr>
          <p:nvPr/>
        </p:nvCxnSpPr>
        <p:spPr>
          <a:xfrm flipH="1" flipV="1">
            <a:off x="1112520" y="2133600"/>
            <a:ext cx="28631" cy="6229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3" name="Straight Connector 162"/>
          <p:cNvCxnSpPr>
            <a:stCxn id="85" idx="7"/>
            <a:endCxn id="91" idx="2"/>
          </p:cNvCxnSpPr>
          <p:nvPr/>
        </p:nvCxnSpPr>
        <p:spPr>
          <a:xfrm flipV="1">
            <a:off x="1144849" y="1630680"/>
            <a:ext cx="683951" cy="424871"/>
          </a:xfrm>
          <a:prstGeom prst="line">
            <a:avLst/>
          </a:prstGeom>
        </p:spPr>
        <p:style>
          <a:lnRef idx="1">
            <a:schemeClr val="accent1"/>
          </a:lnRef>
          <a:fillRef idx="0">
            <a:schemeClr val="accent1"/>
          </a:fillRef>
          <a:effectRef idx="0">
            <a:schemeClr val="accent1"/>
          </a:effectRef>
          <a:fontRef idx="minor">
            <a:schemeClr val="tx1"/>
          </a:fontRef>
        </p:style>
      </p:cxnSp>
      <p:sp>
        <p:nvSpPr>
          <p:cNvPr id="164" name="TextBox 163"/>
          <p:cNvSpPr txBox="1"/>
          <p:nvPr/>
        </p:nvSpPr>
        <p:spPr>
          <a:xfrm>
            <a:off x="2286000" y="2895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65" name="TextBox 164"/>
          <p:cNvSpPr txBox="1"/>
          <p:nvPr/>
        </p:nvSpPr>
        <p:spPr>
          <a:xfrm>
            <a:off x="1295400" y="2971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cxnSp>
        <p:nvCxnSpPr>
          <p:cNvPr id="166" name="Straight Connector 165"/>
          <p:cNvCxnSpPr>
            <a:stCxn id="85" idx="5"/>
            <a:endCxn id="104" idx="2"/>
          </p:cNvCxnSpPr>
          <p:nvPr/>
        </p:nvCxnSpPr>
        <p:spPr>
          <a:xfrm>
            <a:off x="1144849" y="2120209"/>
            <a:ext cx="1369751" cy="668711"/>
          </a:xfrm>
          <a:prstGeom prst="line">
            <a:avLst/>
          </a:prstGeom>
        </p:spPr>
        <p:style>
          <a:lnRef idx="1">
            <a:schemeClr val="accent1"/>
          </a:lnRef>
          <a:fillRef idx="0">
            <a:schemeClr val="accent1"/>
          </a:fillRef>
          <a:effectRef idx="0">
            <a:schemeClr val="accent1"/>
          </a:effectRef>
          <a:fontRef idx="minor">
            <a:schemeClr val="tx1"/>
          </a:fontRef>
        </p:style>
      </p:cxnSp>
      <p:sp>
        <p:nvSpPr>
          <p:cNvPr id="170" name="TextBox 169"/>
          <p:cNvSpPr txBox="1"/>
          <p:nvPr/>
        </p:nvSpPr>
        <p:spPr>
          <a:xfrm>
            <a:off x="1600200" y="2133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56" name="Rectangle 155"/>
          <p:cNvSpPr/>
          <p:nvPr/>
        </p:nvSpPr>
        <p:spPr>
          <a:xfrm>
            <a:off x="57912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Connector 98"/>
          <p:cNvCxnSpPr>
            <a:stCxn id="85" idx="6"/>
            <a:endCxn id="103" idx="2"/>
          </p:cNvCxnSpPr>
          <p:nvPr/>
        </p:nvCxnSpPr>
        <p:spPr>
          <a:xfrm flipV="1">
            <a:off x="1158240" y="2026920"/>
            <a:ext cx="1356360" cy="6096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a:stCxn id="49" idx="2"/>
            <a:endCxn id="129" idx="6"/>
          </p:cNvCxnSpPr>
          <p:nvPr/>
        </p:nvCxnSpPr>
        <p:spPr>
          <a:xfrm flipH="1" flipV="1">
            <a:off x="3276600" y="4907280"/>
            <a:ext cx="3505200" cy="13106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a:endCxn id="49" idx="1"/>
          </p:cNvCxnSpPr>
          <p:nvPr/>
        </p:nvCxnSpPr>
        <p:spPr>
          <a:xfrm>
            <a:off x="4419600" y="3505200"/>
            <a:ext cx="2375591" cy="268039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4419600" y="3352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13</a:t>
            </a:r>
            <a:endParaRPr lang="en-US" baseline="-25000" dirty="0">
              <a:latin typeface="Times New Roman" pitchFamily="18" charset="0"/>
              <a:cs typeface="Times New Roman" pitchFamily="18" charset="0"/>
            </a:endParaRPr>
          </a:p>
        </p:txBody>
      </p:sp>
      <p:sp>
        <p:nvSpPr>
          <p:cNvPr id="178" name="Rectangle 177"/>
          <p:cNvSpPr/>
          <p:nvPr/>
        </p:nvSpPr>
        <p:spPr>
          <a:xfrm>
            <a:off x="5791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Connector 83"/>
          <p:cNvCxnSpPr>
            <a:stCxn id="105" idx="7"/>
            <a:endCxn id="104" idx="2"/>
          </p:cNvCxnSpPr>
          <p:nvPr/>
        </p:nvCxnSpPr>
        <p:spPr>
          <a:xfrm>
            <a:off x="1205809" y="2756591"/>
            <a:ext cx="1308791" cy="32329"/>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stCxn id="130" idx="5"/>
            <a:endCxn id="50" idx="3"/>
          </p:cNvCxnSpPr>
          <p:nvPr/>
        </p:nvCxnSpPr>
        <p:spPr>
          <a:xfrm>
            <a:off x="5259649" y="4421449"/>
            <a:ext cx="1748902" cy="3048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7016675" y="2590800"/>
            <a:ext cx="69925" cy="38862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7315200" y="35814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cxnSp>
        <p:nvCxnSpPr>
          <p:cNvPr id="157" name="Straight Connector 156"/>
          <p:cNvCxnSpPr/>
          <p:nvPr/>
        </p:nvCxnSpPr>
        <p:spPr>
          <a:xfrm>
            <a:off x="6019800" y="3276600"/>
            <a:ext cx="24205" cy="20574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58" name="TextBox 157"/>
          <p:cNvSpPr txBox="1"/>
          <p:nvPr/>
        </p:nvSpPr>
        <p:spPr>
          <a:xfrm>
            <a:off x="5943600" y="35814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sp>
        <p:nvSpPr>
          <p:cNvPr id="159" name="TextBox 158"/>
          <p:cNvSpPr txBox="1"/>
          <p:nvPr/>
        </p:nvSpPr>
        <p:spPr>
          <a:xfrm>
            <a:off x="6019800" y="4191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46</a:t>
            </a:r>
            <a:endParaRPr lang="en-US" baseline="-25000" dirty="0">
              <a:latin typeface="Times New Roman" pitchFamily="18" charset="0"/>
              <a:cs typeface="Times New Roman" pitchFamily="18" charset="0"/>
            </a:endParaRPr>
          </a:p>
        </p:txBody>
      </p:sp>
      <p:sp>
        <p:nvSpPr>
          <p:cNvPr id="160" name="Rectangle 159"/>
          <p:cNvSpPr/>
          <p:nvPr/>
        </p:nvSpPr>
        <p:spPr>
          <a:xfrm>
            <a:off x="57912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Connector 92"/>
          <p:cNvCxnSpPr>
            <a:stCxn id="86" idx="0"/>
            <a:endCxn id="85" idx="4"/>
          </p:cNvCxnSpPr>
          <p:nvPr/>
        </p:nvCxnSpPr>
        <p:spPr>
          <a:xfrm flipH="1" flipV="1">
            <a:off x="1112520" y="2133600"/>
            <a:ext cx="838200" cy="990600"/>
          </a:xfrm>
          <a:prstGeom prst="line">
            <a:avLst/>
          </a:prstGeom>
          <a:ln w="15875">
            <a:solidFill>
              <a:srgbClr val="FF00FF"/>
            </a:solidFill>
            <a:prstDash val="sysDot"/>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a:stCxn id="130" idx="5"/>
          </p:cNvCxnSpPr>
          <p:nvPr/>
        </p:nvCxnSpPr>
        <p:spPr>
          <a:xfrm>
            <a:off x="5259649" y="4421449"/>
            <a:ext cx="1826951" cy="205555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62" name="TextBox 161"/>
          <p:cNvSpPr txBox="1"/>
          <p:nvPr/>
        </p:nvSpPr>
        <p:spPr>
          <a:xfrm>
            <a:off x="7239000" y="6248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15</a:t>
            </a:r>
            <a:endParaRPr lang="en-US" baseline="-25000" dirty="0">
              <a:latin typeface="Times New Roman" pitchFamily="18" charset="0"/>
              <a:cs typeface="Times New Roman" pitchFamily="18" charset="0"/>
            </a:endParaRPr>
          </a:p>
        </p:txBody>
      </p:sp>
      <p:sp>
        <p:nvSpPr>
          <p:cNvPr id="167" name="Rectangle 166"/>
          <p:cNvSpPr/>
          <p:nvPr/>
        </p:nvSpPr>
        <p:spPr>
          <a:xfrm>
            <a:off x="76200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Box 79"/>
          <p:cNvSpPr txBox="1"/>
          <p:nvPr/>
        </p:nvSpPr>
        <p:spPr>
          <a:xfrm>
            <a:off x="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wipe(up)">
                                      <p:cBhvr>
                                        <p:cTn id="7" dur="500"/>
                                        <p:tgtEl>
                                          <p:spTgt spid="9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26"/>
                                        </p:tgtEl>
                                        <p:attrNameLst>
                                          <p:attrName>style.visibility</p:attrName>
                                        </p:attrNameLst>
                                      </p:cBhvr>
                                      <p:to>
                                        <p:strVal val="visible"/>
                                      </p:to>
                                    </p:set>
                                    <p:animEffect transition="in" filter="wipe(up)">
                                      <p:cBhvr>
                                        <p:cTn id="12" dur="500"/>
                                        <p:tgtEl>
                                          <p:spTgt spid="12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p:bldP spid="16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152400"/>
            <a:ext cx="9144000" cy="990600"/>
          </a:xfrm>
        </p:spPr>
        <p:txBody>
          <a:bodyPr/>
          <a:lstStyle/>
          <a:p>
            <a:r>
              <a:rPr lang="en-US" sz="3200" dirty="0" smtClean="0">
                <a:solidFill>
                  <a:srgbClr val="7030A0"/>
                </a:solidFill>
                <a:latin typeface="Times New Roman" pitchFamily="18" charset="0"/>
                <a:cs typeface="Times New Roman" pitchFamily="18" charset="0"/>
              </a:rPr>
              <a:t>Method of Location of Instantaneous Centers</a:t>
            </a:r>
          </a:p>
        </p:txBody>
      </p:sp>
      <p:cxnSp>
        <p:nvCxnSpPr>
          <p:cNvPr id="9" name="Straight Connector 8"/>
          <p:cNvCxnSpPr/>
          <p:nvPr/>
        </p:nvCxnSpPr>
        <p:spPr>
          <a:xfrm flipV="1">
            <a:off x="2819400" y="5334000"/>
            <a:ext cx="3808151" cy="20661"/>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3200400" y="4876800"/>
            <a:ext cx="3657600" cy="13716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2788920" y="4876800"/>
            <a:ext cx="411480" cy="468868"/>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6781800" y="6172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995160" y="464820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743200" y="53340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p:cNvSpPr txBox="1"/>
          <p:nvPr/>
        </p:nvSpPr>
        <p:spPr>
          <a:xfrm>
            <a:off x="6705600" y="5867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72" name="TextBox 71"/>
          <p:cNvSpPr txBox="1"/>
          <p:nvPr/>
        </p:nvSpPr>
        <p:spPr>
          <a:xfrm>
            <a:off x="3124200" y="4495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endParaRPr lang="en-US" baseline="-25000" dirty="0">
              <a:latin typeface="Times New Roman" pitchFamily="18" charset="0"/>
              <a:cs typeface="Times New Roman" pitchFamily="18" charset="0"/>
            </a:endParaRPr>
          </a:p>
        </p:txBody>
      </p:sp>
      <p:cxnSp>
        <p:nvCxnSpPr>
          <p:cNvPr id="69" name="Straight Connector 68"/>
          <p:cNvCxnSpPr>
            <a:stCxn id="52" idx="7"/>
            <a:endCxn id="145" idx="1"/>
          </p:cNvCxnSpPr>
          <p:nvPr/>
        </p:nvCxnSpPr>
        <p:spPr>
          <a:xfrm flipV="1">
            <a:off x="2821249" y="5332151"/>
            <a:ext cx="3211942" cy="152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endCxn id="52" idx="0"/>
          </p:cNvCxnSpPr>
          <p:nvPr/>
        </p:nvCxnSpPr>
        <p:spPr>
          <a:xfrm flipH="1">
            <a:off x="2788920" y="3505200"/>
            <a:ext cx="1630680" cy="18288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066800" y="1600200"/>
            <a:ext cx="1600200" cy="16002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1828800" y="15849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2514600" y="1981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51460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1127760" y="2743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838200" y="17526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sp>
        <p:nvSpPr>
          <p:cNvPr id="107" name="TextBox 106"/>
          <p:cNvSpPr txBox="1"/>
          <p:nvPr/>
        </p:nvSpPr>
        <p:spPr>
          <a:xfrm>
            <a:off x="1676400" y="1143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a:t>
            </a:r>
            <a:endParaRPr lang="en-US" dirty="0">
              <a:latin typeface="Times New Roman" pitchFamily="18" charset="0"/>
              <a:cs typeface="Times New Roman" pitchFamily="18" charset="0"/>
            </a:endParaRPr>
          </a:p>
        </p:txBody>
      </p:sp>
      <p:sp>
        <p:nvSpPr>
          <p:cNvPr id="108" name="TextBox 107"/>
          <p:cNvSpPr txBox="1"/>
          <p:nvPr/>
        </p:nvSpPr>
        <p:spPr>
          <a:xfrm>
            <a:off x="2667000" y="18288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p:txBody>
      </p:sp>
      <p:sp>
        <p:nvSpPr>
          <p:cNvPr id="109" name="TextBox 108"/>
          <p:cNvSpPr txBox="1"/>
          <p:nvPr/>
        </p:nvSpPr>
        <p:spPr>
          <a:xfrm>
            <a:off x="2590800" y="2743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p:txBody>
      </p:sp>
      <p:sp>
        <p:nvSpPr>
          <p:cNvPr id="111" name="TextBox 110"/>
          <p:cNvSpPr txBox="1"/>
          <p:nvPr/>
        </p:nvSpPr>
        <p:spPr>
          <a:xfrm>
            <a:off x="4876800" y="762000"/>
            <a:ext cx="4267200" cy="2400657"/>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15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p>
          <a:p>
            <a:r>
              <a:rPr lang="en-US" baseline="-25000"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24</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25</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26</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35 	</a:t>
            </a:r>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36 </a:t>
            </a:r>
          </a:p>
          <a:p>
            <a:endParaRPr lang="en-US" baseline="-250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 	</a:t>
            </a:r>
            <a:r>
              <a:rPr lang="en-US" dirty="0" smtClean="0">
                <a:latin typeface="Times New Roman" pitchFamily="18" charset="0"/>
                <a:cs typeface="Times New Roman" pitchFamily="18" charset="0"/>
              </a:rPr>
              <a:t> I</a:t>
            </a:r>
            <a:r>
              <a:rPr lang="en-US" baseline="-25000" dirty="0" smtClean="0">
                <a:latin typeface="Times New Roman" pitchFamily="18" charset="0"/>
                <a:cs typeface="Times New Roman" pitchFamily="18" charset="0"/>
              </a:rPr>
              <a:t>46</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dirty="0" smtClean="0">
              <a:latin typeface="Times New Roman" pitchFamily="18" charset="0"/>
              <a:cs typeface="Times New Roman" pitchFamily="18" charset="0"/>
            </a:endParaRPr>
          </a:p>
        </p:txBody>
      </p:sp>
      <p:sp>
        <p:nvSpPr>
          <p:cNvPr id="112" name="Rectangle 111"/>
          <p:cNvSpPr/>
          <p:nvPr/>
        </p:nvSpPr>
        <p:spPr>
          <a:xfrm>
            <a:off x="4876800" y="17526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p:cNvSpPr/>
          <p:nvPr/>
        </p:nvSpPr>
        <p:spPr>
          <a:xfrm>
            <a:off x="67056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48768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48768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cxnSp>
        <p:nvCxnSpPr>
          <p:cNvPr id="117" name="Straight Connector 116"/>
          <p:cNvCxnSpPr>
            <a:stCxn id="91" idx="4"/>
            <a:endCxn id="104" idx="1"/>
          </p:cNvCxnSpPr>
          <p:nvPr/>
        </p:nvCxnSpPr>
        <p:spPr>
          <a:xfrm>
            <a:off x="1874520" y="1676400"/>
            <a:ext cx="653471" cy="1080191"/>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12192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122" name="TextBox 121"/>
          <p:cNvSpPr txBox="1"/>
          <p:nvPr/>
        </p:nvSpPr>
        <p:spPr>
          <a:xfrm>
            <a:off x="2133600" y="1524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123" name="TextBox 122"/>
          <p:cNvSpPr txBox="1"/>
          <p:nvPr/>
        </p:nvSpPr>
        <p:spPr>
          <a:xfrm>
            <a:off x="25908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124" name="TextBox 123"/>
          <p:cNvSpPr txBox="1"/>
          <p:nvPr/>
        </p:nvSpPr>
        <p:spPr>
          <a:xfrm>
            <a:off x="762000" y="2209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125" name="TextBox 124"/>
          <p:cNvSpPr txBox="1"/>
          <p:nvPr/>
        </p:nvSpPr>
        <p:spPr>
          <a:xfrm>
            <a:off x="42672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24</a:t>
            </a:r>
            <a:endParaRPr lang="en-US" baseline="-25000" dirty="0">
              <a:latin typeface="Times New Roman" pitchFamily="18" charset="0"/>
              <a:cs typeface="Times New Roman" pitchFamily="18" charset="0"/>
            </a:endParaRPr>
          </a:p>
        </p:txBody>
      </p:sp>
      <p:sp>
        <p:nvSpPr>
          <p:cNvPr id="66" name="Rectangle 65"/>
          <p:cNvSpPr/>
          <p:nvPr/>
        </p:nvSpPr>
        <p:spPr>
          <a:xfrm>
            <a:off x="4876800" y="28194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48768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24384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O</a:t>
            </a:r>
            <a:endParaRPr lang="en-US" baseline="-25000" dirty="0">
              <a:latin typeface="Times New Roman" pitchFamily="18" charset="0"/>
              <a:cs typeface="Times New Roman" pitchFamily="18" charset="0"/>
            </a:endParaRPr>
          </a:p>
        </p:txBody>
      </p:sp>
      <p:sp>
        <p:nvSpPr>
          <p:cNvPr id="79" name="TextBox 78"/>
          <p:cNvSpPr txBox="1"/>
          <p:nvPr/>
        </p:nvSpPr>
        <p:spPr>
          <a:xfrm>
            <a:off x="31242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23</a:t>
            </a:r>
            <a:endParaRPr lang="en-US" baseline="-25000" dirty="0">
              <a:latin typeface="Times New Roman" pitchFamily="18" charset="0"/>
              <a:cs typeface="Times New Roman" pitchFamily="18" charset="0"/>
            </a:endParaRPr>
          </a:p>
        </p:txBody>
      </p:sp>
      <p:sp>
        <p:nvSpPr>
          <p:cNvPr id="80" name="TextBox 79"/>
          <p:cNvSpPr txBox="1"/>
          <p:nvPr/>
        </p:nvSpPr>
        <p:spPr>
          <a:xfrm>
            <a:off x="24384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81" name="TextBox 80"/>
          <p:cNvSpPr txBox="1"/>
          <p:nvPr/>
        </p:nvSpPr>
        <p:spPr>
          <a:xfrm>
            <a:off x="6400800" y="6172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34</a:t>
            </a:r>
            <a:endParaRPr lang="en-US" baseline="-25000" dirty="0">
              <a:latin typeface="Times New Roman" pitchFamily="18" charset="0"/>
              <a:cs typeface="Times New Roman" pitchFamily="18" charset="0"/>
            </a:endParaRPr>
          </a:p>
        </p:txBody>
      </p:sp>
      <p:sp>
        <p:nvSpPr>
          <p:cNvPr id="98" name="Rectangle 97"/>
          <p:cNvSpPr/>
          <p:nvPr/>
        </p:nvSpPr>
        <p:spPr>
          <a:xfrm>
            <a:off x="6705600" y="4572000"/>
            <a:ext cx="533400" cy="3810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p:cNvCxnSpPr/>
          <p:nvPr/>
        </p:nvCxnSpPr>
        <p:spPr>
          <a:xfrm rot="5400000" flipH="1">
            <a:off x="2438400" y="51054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flipH="1">
            <a:off x="2438400" y="51816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flipV="1">
            <a:off x="5257800" y="4419600"/>
            <a:ext cx="1600200" cy="1828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H="1" flipV="1">
            <a:off x="5257800" y="4419600"/>
            <a:ext cx="1752600" cy="30480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sp>
        <p:nvSpPr>
          <p:cNvPr id="119" name="Round Same Side Corner Rectangle 118"/>
          <p:cNvSpPr/>
          <p:nvPr/>
        </p:nvSpPr>
        <p:spPr>
          <a:xfrm rot="5400000">
            <a:off x="27051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7" name="Straight Connector 126"/>
          <p:cNvCxnSpPr/>
          <p:nvPr/>
        </p:nvCxnSpPr>
        <p:spPr>
          <a:xfrm rot="5400000" flipH="1">
            <a:off x="2438400" y="52578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rot="5400000" flipH="1">
            <a:off x="2438400" y="5334000"/>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p:cNvSpPr/>
          <p:nvPr/>
        </p:nvSpPr>
        <p:spPr>
          <a:xfrm>
            <a:off x="3185160" y="48615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5181600" y="43434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1" name="Straight Connector 130"/>
          <p:cNvCxnSpPr/>
          <p:nvPr/>
        </p:nvCxnSpPr>
        <p:spPr>
          <a:xfrm>
            <a:off x="6096000" y="4724400"/>
            <a:ext cx="1295400" cy="0"/>
          </a:xfrm>
          <a:prstGeom prst="line">
            <a:avLst/>
          </a:prstGeom>
          <a:ln w="22225">
            <a:solidFill>
              <a:srgbClr val="FF00FF"/>
            </a:solidFill>
            <a:prstDash val="dashDot"/>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rot="16416691" flipH="1">
            <a:off x="6329248" y="52624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rot="16416691" flipH="1">
            <a:off x="6329249" y="53386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8" name="Round Same Side Corner Rectangle 137"/>
          <p:cNvSpPr/>
          <p:nvPr/>
        </p:nvSpPr>
        <p:spPr>
          <a:xfrm rot="16416691">
            <a:off x="5981700" y="5143500"/>
            <a:ext cx="228600" cy="457200"/>
          </a:xfrm>
          <a:prstGeom prst="round2SameRect">
            <a:avLst>
              <a:gd name="adj1" fmla="val 43334"/>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9" name="Straight Connector 138"/>
          <p:cNvCxnSpPr/>
          <p:nvPr/>
        </p:nvCxnSpPr>
        <p:spPr>
          <a:xfrm rot="16416691" flipH="1">
            <a:off x="6329249" y="5491048"/>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rot="16416691" flipH="1">
            <a:off x="6329249" y="5414849"/>
            <a:ext cx="1524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5" name="Oval 144"/>
          <p:cNvSpPr/>
          <p:nvPr/>
        </p:nvSpPr>
        <p:spPr>
          <a:xfrm>
            <a:off x="6019800" y="5318760"/>
            <a:ext cx="91440" cy="91440"/>
          </a:xfrm>
          <a:prstGeom prst="ellipse">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p:cNvSpPr txBox="1"/>
          <p:nvPr/>
        </p:nvSpPr>
        <p:spPr>
          <a:xfrm>
            <a:off x="59436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147" name="TextBox 146"/>
          <p:cNvSpPr txBox="1"/>
          <p:nvPr/>
        </p:nvSpPr>
        <p:spPr>
          <a:xfrm>
            <a:off x="5181600" y="3962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48" name="TextBox 147"/>
          <p:cNvSpPr txBox="1"/>
          <p:nvPr/>
        </p:nvSpPr>
        <p:spPr>
          <a:xfrm>
            <a:off x="5791200" y="5410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49" name="TextBox 148"/>
          <p:cNvSpPr txBox="1"/>
          <p:nvPr/>
        </p:nvSpPr>
        <p:spPr>
          <a:xfrm>
            <a:off x="6705600" y="4114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sp>
        <p:nvSpPr>
          <p:cNvPr id="150" name="TextBox 149"/>
          <p:cNvSpPr txBox="1"/>
          <p:nvPr/>
        </p:nvSpPr>
        <p:spPr>
          <a:xfrm>
            <a:off x="7010400" y="4800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a:t>
            </a:r>
            <a:endParaRPr lang="en-US" baseline="-25000" dirty="0">
              <a:latin typeface="Times New Roman" pitchFamily="18" charset="0"/>
              <a:cs typeface="Times New Roman" pitchFamily="18" charset="0"/>
            </a:endParaRPr>
          </a:p>
        </p:txBody>
      </p:sp>
      <p:sp>
        <p:nvSpPr>
          <p:cNvPr id="83" name="Rectangle 82"/>
          <p:cNvSpPr/>
          <p:nvPr/>
        </p:nvSpPr>
        <p:spPr>
          <a:xfrm>
            <a:off x="8458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1066800" y="204216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1905000" y="3124200"/>
            <a:ext cx="91440" cy="914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4724400" y="4343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116" name="TextBox 115"/>
          <p:cNvSpPr txBox="1"/>
          <p:nvPr/>
        </p:nvSpPr>
        <p:spPr>
          <a:xfrm>
            <a:off x="7162800" y="4419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E</a:t>
            </a:r>
            <a:endParaRPr lang="en-US" baseline="-25000" dirty="0">
              <a:latin typeface="Times New Roman" pitchFamily="18" charset="0"/>
              <a:cs typeface="Times New Roman" pitchFamily="18" charset="0"/>
            </a:endParaRPr>
          </a:p>
        </p:txBody>
      </p:sp>
      <p:sp>
        <p:nvSpPr>
          <p:cNvPr id="132" name="TextBox 131"/>
          <p:cNvSpPr txBox="1"/>
          <p:nvPr/>
        </p:nvSpPr>
        <p:spPr>
          <a:xfrm>
            <a:off x="1905000" y="3200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5</a:t>
            </a:r>
            <a:endParaRPr lang="en-US" dirty="0">
              <a:latin typeface="Times New Roman" pitchFamily="18" charset="0"/>
              <a:cs typeface="Times New Roman" pitchFamily="18" charset="0"/>
            </a:endParaRPr>
          </a:p>
        </p:txBody>
      </p:sp>
      <p:sp>
        <p:nvSpPr>
          <p:cNvPr id="133" name="TextBox 132"/>
          <p:cNvSpPr txBox="1"/>
          <p:nvPr/>
        </p:nvSpPr>
        <p:spPr>
          <a:xfrm>
            <a:off x="838200" y="28194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a:t>
            </a:r>
            <a:endParaRPr lang="en-US" dirty="0">
              <a:latin typeface="Times New Roman" pitchFamily="18" charset="0"/>
              <a:cs typeface="Times New Roman" pitchFamily="18" charset="0"/>
            </a:endParaRPr>
          </a:p>
        </p:txBody>
      </p:sp>
      <p:cxnSp>
        <p:nvCxnSpPr>
          <p:cNvPr id="141" name="Straight Connector 140"/>
          <p:cNvCxnSpPr>
            <a:stCxn id="91" idx="6"/>
            <a:endCxn id="103" idx="1"/>
          </p:cNvCxnSpPr>
          <p:nvPr/>
        </p:nvCxnSpPr>
        <p:spPr>
          <a:xfrm>
            <a:off x="1920240" y="1630680"/>
            <a:ext cx="607751" cy="363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03" idx="5"/>
            <a:endCxn id="104" idx="7"/>
          </p:cNvCxnSpPr>
          <p:nvPr/>
        </p:nvCxnSpPr>
        <p:spPr>
          <a:xfrm>
            <a:off x="2592649" y="2059249"/>
            <a:ext cx="0" cy="6973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a:stCxn id="104" idx="3"/>
            <a:endCxn id="86" idx="6"/>
          </p:cNvCxnSpPr>
          <p:nvPr/>
        </p:nvCxnSpPr>
        <p:spPr>
          <a:xfrm flipH="1">
            <a:off x="1996440" y="2821249"/>
            <a:ext cx="53155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86" idx="2"/>
            <a:endCxn id="105" idx="5"/>
          </p:cNvCxnSpPr>
          <p:nvPr/>
        </p:nvCxnSpPr>
        <p:spPr>
          <a:xfrm flipH="1" flipV="1">
            <a:off x="1205809" y="2821249"/>
            <a:ext cx="699191"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Straight Connector 154"/>
          <p:cNvCxnSpPr>
            <a:stCxn id="105" idx="1"/>
            <a:endCxn id="85" idx="4"/>
          </p:cNvCxnSpPr>
          <p:nvPr/>
        </p:nvCxnSpPr>
        <p:spPr>
          <a:xfrm flipH="1" flipV="1">
            <a:off x="1112520" y="2133600"/>
            <a:ext cx="28631" cy="6229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3" name="Straight Connector 162"/>
          <p:cNvCxnSpPr>
            <a:stCxn id="85" idx="7"/>
            <a:endCxn id="91" idx="2"/>
          </p:cNvCxnSpPr>
          <p:nvPr/>
        </p:nvCxnSpPr>
        <p:spPr>
          <a:xfrm flipV="1">
            <a:off x="1144849" y="1630680"/>
            <a:ext cx="683951" cy="424871"/>
          </a:xfrm>
          <a:prstGeom prst="line">
            <a:avLst/>
          </a:prstGeom>
        </p:spPr>
        <p:style>
          <a:lnRef idx="1">
            <a:schemeClr val="accent1"/>
          </a:lnRef>
          <a:fillRef idx="0">
            <a:schemeClr val="accent1"/>
          </a:fillRef>
          <a:effectRef idx="0">
            <a:schemeClr val="accent1"/>
          </a:effectRef>
          <a:fontRef idx="minor">
            <a:schemeClr val="tx1"/>
          </a:fontRef>
        </p:style>
      </p:cxnSp>
      <p:sp>
        <p:nvSpPr>
          <p:cNvPr id="164" name="TextBox 163"/>
          <p:cNvSpPr txBox="1"/>
          <p:nvPr/>
        </p:nvSpPr>
        <p:spPr>
          <a:xfrm>
            <a:off x="2286000" y="2895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sp>
        <p:nvSpPr>
          <p:cNvPr id="165" name="TextBox 164"/>
          <p:cNvSpPr txBox="1"/>
          <p:nvPr/>
        </p:nvSpPr>
        <p:spPr>
          <a:xfrm>
            <a:off x="1295400" y="2971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56</a:t>
            </a:r>
            <a:endParaRPr lang="en-US" baseline="-25000" dirty="0">
              <a:latin typeface="Times New Roman" pitchFamily="18" charset="0"/>
              <a:cs typeface="Times New Roman" pitchFamily="18" charset="0"/>
            </a:endParaRPr>
          </a:p>
        </p:txBody>
      </p:sp>
      <p:cxnSp>
        <p:nvCxnSpPr>
          <p:cNvPr id="166" name="Straight Connector 165"/>
          <p:cNvCxnSpPr>
            <a:stCxn id="85" idx="5"/>
            <a:endCxn id="104" idx="2"/>
          </p:cNvCxnSpPr>
          <p:nvPr/>
        </p:nvCxnSpPr>
        <p:spPr>
          <a:xfrm>
            <a:off x="1144849" y="2120209"/>
            <a:ext cx="1369751" cy="668711"/>
          </a:xfrm>
          <a:prstGeom prst="line">
            <a:avLst/>
          </a:prstGeom>
        </p:spPr>
        <p:style>
          <a:lnRef idx="1">
            <a:schemeClr val="accent1"/>
          </a:lnRef>
          <a:fillRef idx="0">
            <a:schemeClr val="accent1"/>
          </a:fillRef>
          <a:effectRef idx="0">
            <a:schemeClr val="accent1"/>
          </a:effectRef>
          <a:fontRef idx="minor">
            <a:schemeClr val="tx1"/>
          </a:fontRef>
        </p:style>
      </p:cxnSp>
      <p:sp>
        <p:nvSpPr>
          <p:cNvPr id="170" name="TextBox 169"/>
          <p:cNvSpPr txBox="1"/>
          <p:nvPr/>
        </p:nvSpPr>
        <p:spPr>
          <a:xfrm>
            <a:off x="1600200" y="2133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14</a:t>
            </a:r>
            <a:endParaRPr lang="en-US" baseline="-25000" dirty="0">
              <a:latin typeface="Times New Roman" pitchFamily="18" charset="0"/>
              <a:cs typeface="Times New Roman" pitchFamily="18" charset="0"/>
            </a:endParaRPr>
          </a:p>
        </p:txBody>
      </p:sp>
      <p:sp>
        <p:nvSpPr>
          <p:cNvPr id="156" name="Rectangle 155"/>
          <p:cNvSpPr/>
          <p:nvPr/>
        </p:nvSpPr>
        <p:spPr>
          <a:xfrm>
            <a:off x="57912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Connector 98"/>
          <p:cNvCxnSpPr>
            <a:stCxn id="85" idx="6"/>
            <a:endCxn id="103" idx="2"/>
          </p:cNvCxnSpPr>
          <p:nvPr/>
        </p:nvCxnSpPr>
        <p:spPr>
          <a:xfrm flipV="1">
            <a:off x="1158240" y="2026920"/>
            <a:ext cx="1356360" cy="6096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a:stCxn id="49" idx="2"/>
            <a:endCxn id="129" idx="6"/>
          </p:cNvCxnSpPr>
          <p:nvPr/>
        </p:nvCxnSpPr>
        <p:spPr>
          <a:xfrm flipH="1" flipV="1">
            <a:off x="3276600" y="4907280"/>
            <a:ext cx="3505200" cy="131064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a:endCxn id="49" idx="1"/>
          </p:cNvCxnSpPr>
          <p:nvPr/>
        </p:nvCxnSpPr>
        <p:spPr>
          <a:xfrm>
            <a:off x="4419600" y="3505200"/>
            <a:ext cx="2375591" cy="268039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4419600" y="3352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13</a:t>
            </a:r>
            <a:endParaRPr lang="en-US" baseline="-25000" dirty="0">
              <a:latin typeface="Times New Roman" pitchFamily="18" charset="0"/>
              <a:cs typeface="Times New Roman" pitchFamily="18" charset="0"/>
            </a:endParaRPr>
          </a:p>
        </p:txBody>
      </p:sp>
      <p:sp>
        <p:nvSpPr>
          <p:cNvPr id="178" name="Rectangle 177"/>
          <p:cNvSpPr/>
          <p:nvPr/>
        </p:nvSpPr>
        <p:spPr>
          <a:xfrm>
            <a:off x="57912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Connector 83"/>
          <p:cNvCxnSpPr>
            <a:stCxn id="105" idx="7"/>
            <a:endCxn id="104" idx="2"/>
          </p:cNvCxnSpPr>
          <p:nvPr/>
        </p:nvCxnSpPr>
        <p:spPr>
          <a:xfrm>
            <a:off x="1205809" y="2756591"/>
            <a:ext cx="1308791" cy="32329"/>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stCxn id="130" idx="5"/>
            <a:endCxn id="50" idx="3"/>
          </p:cNvCxnSpPr>
          <p:nvPr/>
        </p:nvCxnSpPr>
        <p:spPr>
          <a:xfrm>
            <a:off x="5259649" y="4421449"/>
            <a:ext cx="1748902" cy="3048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7016675" y="2590800"/>
            <a:ext cx="69925" cy="38862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7315200" y="35814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cxnSp>
        <p:nvCxnSpPr>
          <p:cNvPr id="157" name="Straight Connector 156"/>
          <p:cNvCxnSpPr/>
          <p:nvPr/>
        </p:nvCxnSpPr>
        <p:spPr>
          <a:xfrm>
            <a:off x="6019800" y="3276600"/>
            <a:ext cx="24205" cy="2057400"/>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58" name="TextBox 157"/>
          <p:cNvSpPr txBox="1"/>
          <p:nvPr/>
        </p:nvSpPr>
        <p:spPr>
          <a:xfrm>
            <a:off x="5943600" y="3581400"/>
            <a:ext cx="91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16  </a:t>
            </a:r>
            <a:r>
              <a:rPr lang="en-US" dirty="0" smtClean="0">
                <a:latin typeface="Times New Roman" pitchFamily="18" charset="0"/>
                <a:cs typeface="Times New Roman" pitchFamily="18" charset="0"/>
              </a:rPr>
              <a:t>at </a:t>
            </a:r>
            <a:r>
              <a:rPr lang="en-US" dirty="0" smtClean="0">
                <a:latin typeface="Times New Roman" pitchFamily="18" charset="0"/>
                <a:cs typeface="Times New Roman" pitchFamily="18" charset="0"/>
                <a:sym typeface="Symbol"/>
              </a:rPr>
              <a:t></a:t>
            </a:r>
            <a:endParaRPr lang="en-US" dirty="0">
              <a:latin typeface="Times New Roman" pitchFamily="18" charset="0"/>
              <a:cs typeface="Times New Roman" pitchFamily="18" charset="0"/>
            </a:endParaRPr>
          </a:p>
        </p:txBody>
      </p:sp>
      <p:sp>
        <p:nvSpPr>
          <p:cNvPr id="159" name="TextBox 158"/>
          <p:cNvSpPr txBox="1"/>
          <p:nvPr/>
        </p:nvSpPr>
        <p:spPr>
          <a:xfrm>
            <a:off x="6019800" y="4191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46</a:t>
            </a:r>
            <a:endParaRPr lang="en-US" baseline="-25000" dirty="0">
              <a:latin typeface="Times New Roman" pitchFamily="18" charset="0"/>
              <a:cs typeface="Times New Roman" pitchFamily="18" charset="0"/>
            </a:endParaRPr>
          </a:p>
        </p:txBody>
      </p:sp>
      <p:sp>
        <p:nvSpPr>
          <p:cNvPr id="160" name="Rectangle 159"/>
          <p:cNvSpPr/>
          <p:nvPr/>
        </p:nvSpPr>
        <p:spPr>
          <a:xfrm>
            <a:off x="5791200" y="2286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Connector 92"/>
          <p:cNvCxnSpPr>
            <a:stCxn id="86" idx="0"/>
            <a:endCxn id="85" idx="4"/>
          </p:cNvCxnSpPr>
          <p:nvPr/>
        </p:nvCxnSpPr>
        <p:spPr>
          <a:xfrm flipH="1" flipV="1">
            <a:off x="1112520" y="2133600"/>
            <a:ext cx="838200" cy="990600"/>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a:stCxn id="130" idx="5"/>
          </p:cNvCxnSpPr>
          <p:nvPr/>
        </p:nvCxnSpPr>
        <p:spPr>
          <a:xfrm>
            <a:off x="5259649" y="4421449"/>
            <a:ext cx="1826951" cy="205555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62" name="TextBox 161"/>
          <p:cNvSpPr txBox="1"/>
          <p:nvPr/>
        </p:nvSpPr>
        <p:spPr>
          <a:xfrm>
            <a:off x="7239000" y="6248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15</a:t>
            </a:r>
            <a:endParaRPr lang="en-US" baseline="-25000" dirty="0">
              <a:latin typeface="Times New Roman" pitchFamily="18" charset="0"/>
              <a:cs typeface="Times New Roman" pitchFamily="18" charset="0"/>
            </a:endParaRPr>
          </a:p>
        </p:txBody>
      </p:sp>
      <p:sp>
        <p:nvSpPr>
          <p:cNvPr id="167" name="Rectangle 166"/>
          <p:cNvSpPr/>
          <p:nvPr/>
        </p:nvSpPr>
        <p:spPr>
          <a:xfrm>
            <a:off x="7620000" y="7620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p:cNvCxnSpPr>
            <a:stCxn id="86" idx="0"/>
            <a:endCxn id="91" idx="4"/>
          </p:cNvCxnSpPr>
          <p:nvPr/>
        </p:nvCxnSpPr>
        <p:spPr>
          <a:xfrm flipH="1" flipV="1">
            <a:off x="1874520" y="1676400"/>
            <a:ext cx="76200" cy="1447800"/>
          </a:xfrm>
          <a:prstGeom prst="line">
            <a:avLst/>
          </a:prstGeom>
          <a:ln w="15875">
            <a:solidFill>
              <a:srgbClr val="FF00FF"/>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a:endCxn id="162" idx="2"/>
          </p:cNvCxnSpPr>
          <p:nvPr/>
        </p:nvCxnSpPr>
        <p:spPr>
          <a:xfrm>
            <a:off x="2819400" y="5410200"/>
            <a:ext cx="4762500" cy="1207532"/>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1219200" y="3581400"/>
            <a:ext cx="685800" cy="1143000"/>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H="1">
            <a:off x="1295400" y="4724400"/>
            <a:ext cx="609600" cy="3486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flipV="1">
            <a:off x="457200" y="3581400"/>
            <a:ext cx="76200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flipH="1" flipV="1">
            <a:off x="457200" y="4038600"/>
            <a:ext cx="838200" cy="1021080"/>
          </a:xfrm>
          <a:prstGeom prst="line">
            <a:avLst/>
          </a:prstGeom>
          <a:ln w="9525">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flipH="1" flipV="1">
            <a:off x="1219200" y="3581400"/>
            <a:ext cx="76200" cy="1478280"/>
          </a:xfrm>
          <a:prstGeom prst="line">
            <a:avLst/>
          </a:prstGeom>
          <a:ln w="15875">
            <a:solidFill>
              <a:srgbClr val="FF00FF"/>
            </a:solidFill>
            <a:prstDash val="sysDot"/>
          </a:ln>
        </p:spPr>
        <p:style>
          <a:lnRef idx="1">
            <a:schemeClr val="accent1"/>
          </a:lnRef>
          <a:fillRef idx="0">
            <a:schemeClr val="accent1"/>
          </a:fillRef>
          <a:effectRef idx="0">
            <a:schemeClr val="accent1"/>
          </a:effectRef>
          <a:fontRef idx="minor">
            <a:schemeClr val="tx1"/>
          </a:fontRef>
        </p:style>
      </p:cxnSp>
      <p:sp>
        <p:nvSpPr>
          <p:cNvPr id="186" name="TextBox 185"/>
          <p:cNvSpPr txBox="1"/>
          <p:nvPr/>
        </p:nvSpPr>
        <p:spPr>
          <a:xfrm>
            <a:off x="1600200" y="3810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24</a:t>
            </a:r>
            <a:endParaRPr lang="en-US" baseline="-25000" dirty="0">
              <a:latin typeface="Times New Roman" pitchFamily="18" charset="0"/>
              <a:cs typeface="Times New Roman" pitchFamily="18" charset="0"/>
            </a:endParaRPr>
          </a:p>
        </p:txBody>
      </p:sp>
      <p:sp>
        <p:nvSpPr>
          <p:cNvPr id="187" name="TextBox 186"/>
          <p:cNvSpPr txBox="1"/>
          <p:nvPr/>
        </p:nvSpPr>
        <p:spPr>
          <a:xfrm>
            <a:off x="457200" y="3429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12</a:t>
            </a:r>
            <a:endParaRPr lang="en-US" baseline="-25000" dirty="0">
              <a:latin typeface="Times New Roman" pitchFamily="18" charset="0"/>
              <a:cs typeface="Times New Roman" pitchFamily="18" charset="0"/>
            </a:endParaRPr>
          </a:p>
        </p:txBody>
      </p:sp>
      <p:sp>
        <p:nvSpPr>
          <p:cNvPr id="188" name="TextBox 187"/>
          <p:cNvSpPr txBox="1"/>
          <p:nvPr/>
        </p:nvSpPr>
        <p:spPr>
          <a:xfrm>
            <a:off x="533400" y="4495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15</a:t>
            </a:r>
            <a:endParaRPr lang="en-US" baseline="-25000" dirty="0">
              <a:latin typeface="Times New Roman" pitchFamily="18" charset="0"/>
              <a:cs typeface="Times New Roman" pitchFamily="18" charset="0"/>
            </a:endParaRPr>
          </a:p>
        </p:txBody>
      </p:sp>
      <p:sp>
        <p:nvSpPr>
          <p:cNvPr id="189" name="TextBox 188"/>
          <p:cNvSpPr txBox="1"/>
          <p:nvPr/>
        </p:nvSpPr>
        <p:spPr>
          <a:xfrm>
            <a:off x="1524000" y="4876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45</a:t>
            </a:r>
            <a:endParaRPr lang="en-US" baseline="-25000" dirty="0">
              <a:latin typeface="Times New Roman" pitchFamily="18" charset="0"/>
              <a:cs typeface="Times New Roman" pitchFamily="18" charset="0"/>
            </a:endParaRPr>
          </a:p>
        </p:txBody>
      </p:sp>
      <p:cxnSp>
        <p:nvCxnSpPr>
          <p:cNvPr id="190" name="Straight Connector 189"/>
          <p:cNvCxnSpPr>
            <a:stCxn id="130" idx="3"/>
          </p:cNvCxnSpPr>
          <p:nvPr/>
        </p:nvCxnSpPr>
        <p:spPr>
          <a:xfrm flipH="1">
            <a:off x="4114800" y="4421449"/>
            <a:ext cx="1080191" cy="1293551"/>
          </a:xfrm>
          <a:prstGeom prst="line">
            <a:avLst/>
          </a:prstGeom>
          <a:ln>
            <a:solidFill>
              <a:srgbClr val="FF00FF"/>
            </a:solidFill>
            <a:prstDash val="sysDash"/>
          </a:ln>
        </p:spPr>
        <p:style>
          <a:lnRef idx="1">
            <a:schemeClr val="accent1"/>
          </a:lnRef>
          <a:fillRef idx="0">
            <a:schemeClr val="accent1"/>
          </a:fillRef>
          <a:effectRef idx="0">
            <a:schemeClr val="accent1"/>
          </a:effectRef>
          <a:fontRef idx="minor">
            <a:schemeClr val="tx1"/>
          </a:fontRef>
        </p:style>
      </p:cxnSp>
      <p:sp>
        <p:nvSpPr>
          <p:cNvPr id="195" name="TextBox 194"/>
          <p:cNvSpPr txBox="1"/>
          <p:nvPr/>
        </p:nvSpPr>
        <p:spPr>
          <a:xfrm>
            <a:off x="1066800" y="3276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196" name="TextBox 195"/>
          <p:cNvSpPr txBox="1"/>
          <p:nvPr/>
        </p:nvSpPr>
        <p:spPr>
          <a:xfrm>
            <a:off x="1143000" y="5029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5</a:t>
            </a:r>
            <a:endParaRPr lang="en-US" baseline="-25000" dirty="0">
              <a:latin typeface="Times New Roman" pitchFamily="18" charset="0"/>
              <a:cs typeface="Times New Roman" pitchFamily="18" charset="0"/>
            </a:endParaRPr>
          </a:p>
        </p:txBody>
      </p:sp>
      <p:sp>
        <p:nvSpPr>
          <p:cNvPr id="197" name="TextBox 196"/>
          <p:cNvSpPr txBox="1"/>
          <p:nvPr/>
        </p:nvSpPr>
        <p:spPr>
          <a:xfrm>
            <a:off x="1905000" y="44958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4</a:t>
            </a:r>
            <a:endParaRPr lang="en-US" baseline="-25000" dirty="0">
              <a:latin typeface="Times New Roman" pitchFamily="18" charset="0"/>
              <a:cs typeface="Times New Roman" pitchFamily="18" charset="0"/>
            </a:endParaRPr>
          </a:p>
        </p:txBody>
      </p:sp>
      <p:sp>
        <p:nvSpPr>
          <p:cNvPr id="198" name="TextBox 197"/>
          <p:cNvSpPr txBox="1"/>
          <p:nvPr/>
        </p:nvSpPr>
        <p:spPr>
          <a:xfrm>
            <a:off x="152400" y="3810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199" name="TextBox 198"/>
          <p:cNvSpPr txBox="1"/>
          <p:nvPr/>
        </p:nvSpPr>
        <p:spPr>
          <a:xfrm>
            <a:off x="3962400" y="5715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I</a:t>
            </a:r>
            <a:r>
              <a:rPr lang="en-US" baseline="-25000" dirty="0" smtClean="0">
                <a:latin typeface="Times New Roman" pitchFamily="18" charset="0"/>
                <a:cs typeface="Times New Roman" pitchFamily="18" charset="0"/>
              </a:rPr>
              <a:t>25</a:t>
            </a:r>
            <a:endParaRPr lang="en-US" baseline="-25000" dirty="0">
              <a:latin typeface="Times New Roman" pitchFamily="18" charset="0"/>
              <a:cs typeface="Times New Roman" pitchFamily="18" charset="0"/>
            </a:endParaRPr>
          </a:p>
        </p:txBody>
      </p:sp>
      <p:sp>
        <p:nvSpPr>
          <p:cNvPr id="200" name="Rectangle 199"/>
          <p:cNvSpPr/>
          <p:nvPr/>
        </p:nvSpPr>
        <p:spPr>
          <a:xfrm>
            <a:off x="6705600" y="1219200"/>
            <a:ext cx="533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TextBox 79"/>
          <p:cNvSpPr txBox="1"/>
          <p:nvPr/>
        </p:nvSpPr>
        <p:spPr>
          <a:xfrm>
            <a:off x="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wipe(up)">
                                      <p:cBhvr>
                                        <p:cTn id="7" dur="500"/>
                                        <p:tgtEl>
                                          <p:spTgt spid="9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7"/>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5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68"/>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4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6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9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9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9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9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88"/>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86"/>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89"/>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5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97"/>
                                        </p:tgtEl>
                                        <p:attrNameLst>
                                          <p:attrName>style.visibility</p:attrName>
                                        </p:attrNameLst>
                                      </p:cBhvr>
                                      <p:to>
                                        <p:strVal val="visible"/>
                                      </p:to>
                                    </p:set>
                                    <p:animEffect transition="in" filter="wipe(up)">
                                      <p:cBhvr>
                                        <p:cTn id="40" dur="500"/>
                                        <p:tgtEl>
                                          <p:spTgt spid="9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190"/>
                                        </p:tgtEl>
                                        <p:attrNameLst>
                                          <p:attrName>style.visibility</p:attrName>
                                        </p:attrNameLst>
                                      </p:cBhvr>
                                      <p:to>
                                        <p:strVal val="visible"/>
                                      </p:to>
                                    </p:set>
                                    <p:animEffect transition="in" filter="wipe(up)">
                                      <p:cBhvr>
                                        <p:cTn id="45" dur="500"/>
                                        <p:tgtEl>
                                          <p:spTgt spid="190"/>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9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p:bldP spid="187" grpId="0"/>
      <p:bldP spid="188" grpId="0"/>
      <p:bldP spid="189" grpId="0"/>
      <p:bldP spid="195" grpId="0"/>
      <p:bldP spid="196" grpId="0"/>
      <p:bldP spid="197" grpId="0"/>
      <p:bldP spid="198" grpId="0"/>
      <p:bldP spid="199" grpId="0"/>
      <p:bldP spid="20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7654277</TotalTime>
  <Words>998</Words>
  <Application>Microsoft Office PowerPoint</Application>
  <PresentationFormat>On-screen Show (4:3)</PresentationFormat>
  <Paragraphs>543</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Method of Location of Instantaneous Centers</vt:lpstr>
      <vt:lpstr>Method of Location of Instantaneous Centers</vt:lpstr>
      <vt:lpstr>Method of Location of Instantaneous Centers</vt:lpstr>
      <vt:lpstr>Method of Location of Instantaneous Centers</vt:lpstr>
      <vt:lpstr>Method of Location of Instantaneous Centers</vt:lpstr>
      <vt:lpstr>Method of Location of Instantaneous Centers</vt:lpstr>
      <vt:lpstr>Method of Location of Instantaneous Centers</vt:lpstr>
      <vt:lpstr>Method of Location of Instantaneous Centers</vt:lpstr>
      <vt:lpstr>Method of Location of Instantaneous Centers</vt:lpstr>
      <vt:lpstr>Method of Location of Instantaneous Centers</vt:lpstr>
      <vt:lpstr>Method of Location of Instantaneous Centers</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MECHANICAL</dc:creator>
  <cp:lastModifiedBy>acer</cp:lastModifiedBy>
  <cp:revision>866</cp:revision>
  <dcterms:created xsi:type="dcterms:W3CDTF">2006-08-16T00:00:00Z</dcterms:created>
  <dcterms:modified xsi:type="dcterms:W3CDTF">2021-10-04T09:55:28Z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