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5" r:id="rId1"/>
  </p:sldMasterIdLst>
  <p:notesMasterIdLst>
    <p:notesMasterId r:id="rId34"/>
  </p:notesMasterIdLst>
  <p:handoutMasterIdLst>
    <p:handoutMasterId r:id="rId35"/>
  </p:handoutMasterIdLst>
  <p:sldIdLst>
    <p:sldId id="765" r:id="rId2"/>
    <p:sldId id="768" r:id="rId3"/>
    <p:sldId id="769" r:id="rId4"/>
    <p:sldId id="766" r:id="rId5"/>
    <p:sldId id="691" r:id="rId6"/>
    <p:sldId id="546" r:id="rId7"/>
    <p:sldId id="660" r:id="rId8"/>
    <p:sldId id="770" r:id="rId9"/>
    <p:sldId id="771" r:id="rId10"/>
    <p:sldId id="661" r:id="rId11"/>
    <p:sldId id="772" r:id="rId12"/>
    <p:sldId id="559" r:id="rId13"/>
    <p:sldId id="743" r:id="rId14"/>
    <p:sldId id="744" r:id="rId15"/>
    <p:sldId id="666" r:id="rId16"/>
    <p:sldId id="745" r:id="rId17"/>
    <p:sldId id="746" r:id="rId18"/>
    <p:sldId id="747" r:id="rId19"/>
    <p:sldId id="773" r:id="rId20"/>
    <p:sldId id="778" r:id="rId21"/>
    <p:sldId id="774" r:id="rId22"/>
    <p:sldId id="775" r:id="rId23"/>
    <p:sldId id="776" r:id="rId24"/>
    <p:sldId id="777" r:id="rId25"/>
    <p:sldId id="779" r:id="rId26"/>
    <p:sldId id="574" r:id="rId27"/>
    <p:sldId id="753" r:id="rId28"/>
    <p:sldId id="754" r:id="rId29"/>
    <p:sldId id="761" r:id="rId30"/>
    <p:sldId id="762" r:id="rId31"/>
    <p:sldId id="763" r:id="rId32"/>
    <p:sldId id="603" r:id="rId33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3E6A54"/>
    <a:srgbClr val="000099"/>
    <a:srgbClr val="000066"/>
    <a:srgbClr val="003300"/>
    <a:srgbClr val="28462B"/>
    <a:srgbClr val="5FA18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70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57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14"/>
    </p:cViewPr>
  </p:sorterViewPr>
  <p:notesViewPr>
    <p:cSldViewPr>
      <p:cViewPr varScale="1">
        <p:scale>
          <a:sx n="58" d="100"/>
          <a:sy n="58" d="100"/>
        </p:scale>
        <p:origin x="-1770" y="-78"/>
      </p:cViewPr>
      <p:guideLst>
        <p:guide orient="horz" pos="2928"/>
        <p:guide pos="220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9588" cy="4667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vert="horz" wrap="none" lIns="93488" tIns="46744" rIns="93488" bIns="46744" numCol="1" anchor="t" anchorCtr="0" compatLnSpc="1">
            <a:prstTxWarp prst="textNoShape">
              <a:avLst/>
            </a:prstTxWarp>
          </a:bodyPr>
          <a:lstStyle>
            <a:lvl1pPr defTabSz="93503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48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87800" y="0"/>
            <a:ext cx="3049588" cy="4667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vert="horz" wrap="none" lIns="93488" tIns="46744" rIns="93488" bIns="46744" numCol="1" anchor="t" anchorCtr="0" compatLnSpc="1">
            <a:prstTxWarp prst="textNoShape">
              <a:avLst/>
            </a:prstTxWarp>
          </a:bodyPr>
          <a:lstStyle>
            <a:lvl1pPr algn="r" defTabSz="93503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49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58250"/>
            <a:ext cx="3049588" cy="46513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vert="horz" wrap="none" lIns="93488" tIns="46744" rIns="93488" bIns="46744" numCol="1" anchor="b" anchorCtr="0" compatLnSpc="1">
            <a:prstTxWarp prst="textNoShape">
              <a:avLst/>
            </a:prstTxWarp>
          </a:bodyPr>
          <a:lstStyle>
            <a:lvl1pPr defTabSz="935038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49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87800" y="8858250"/>
            <a:ext cx="3049588" cy="46513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vert="horz" wrap="none" lIns="93488" tIns="46744" rIns="93488" bIns="46744" numCol="1" anchor="b" anchorCtr="0" compatLnSpc="1">
            <a:prstTxWarp prst="textNoShape">
              <a:avLst/>
            </a:prstTxWarp>
          </a:bodyPr>
          <a:lstStyle>
            <a:lvl1pPr algn="r" defTabSz="935038">
              <a:defRPr sz="1200"/>
            </a:lvl1pPr>
          </a:lstStyle>
          <a:p>
            <a:pPr>
              <a:defRPr/>
            </a:pPr>
            <a:fld id="{B693975C-C944-428F-9894-62F3B9C5B0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0" tIns="46586" rIns="93170" bIns="46586" numCol="1" anchor="t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925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0" tIns="46586" rIns="93170" bIns="46586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038" y="4416425"/>
            <a:ext cx="5140325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0" tIns="46586" rIns="93170" bIns="4658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0" tIns="46586" rIns="93170" bIns="46586" numCol="1" anchor="b" anchorCtr="0" compatLnSpc="1">
            <a:prstTxWarp prst="textNoShape">
              <a:avLst/>
            </a:prstTxWarp>
          </a:bodyPr>
          <a:lstStyle>
            <a:lvl1pPr defTabSz="931863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925" y="8831263"/>
            <a:ext cx="3038475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0" tIns="46586" rIns="93170" bIns="46586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/>
            </a:lvl1pPr>
          </a:lstStyle>
          <a:p>
            <a:pPr>
              <a:defRPr/>
            </a:pPr>
            <a:fld id="{BCB50D02-9E1A-4A64-A2CF-B3942D4465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557C03-624A-4365-A4CB-A6673AE5EFEA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3AC1F23-1402-428B-BE67-315C03BE1E6A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D5D11F-14D0-4A2E-BE9F-013C8F7954BB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AAE599-3F74-4F69-8368-7CF80F1C88AD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A18AB82-CF99-4D90-8256-A059EA4D398E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F32B54-4FBB-4223-B3D3-D0C527AD1CD4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8730AB-E099-41B5-9042-0C1E8A033901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F8BFF9-5169-4F72-BF0C-3BCC8DB88B37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5131222-8C0C-4623-B6E1-B8C380F9AD65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F3A70B-20DE-4CB4-8C16-3CB1879CC580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B0F418-2811-4F02-839C-473681A7FDCE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9DA64B-050D-4FCE-BD5D-86525BE84305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911052-E9C5-4001-B604-EB31BC5441C3}" type="slidenum">
              <a:rPr lang="en-US" smtClean="0"/>
              <a:pPr/>
              <a:t>32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42B663-223E-42DF-BF30-27BF063E392A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7DA215-DAFE-4330-99D2-694118F61C55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596237-1E77-4D4D-B869-7AB1FC2A8685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1F766E-9FA5-476B-8C32-AB0E7D53D204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D6BFE47-B8B1-47E0-A159-EB737512046E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B6FE5D-44C4-49AA-960A-F7F4CC8221CA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A81902F-ABBD-4684-868C-ACD620C2B0F8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4B5F6B-0D5E-4B33-9B77-B588DFACC665}" type="datetime4">
              <a:rPr lang="en-US"/>
              <a:pPr>
                <a:defRPr/>
              </a:pPr>
              <a:t>February 9, 2021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8D0D07-8A63-482B-BB74-A2DDEFA61E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661DA-4888-43BA-9713-D0775400F622}" type="datetime4">
              <a:rPr lang="en-US"/>
              <a:pPr>
                <a:defRPr/>
              </a:pPr>
              <a:t>February 9, 2021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B1A3C-6840-469F-9239-FD67B930DB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78BAE-01CC-46D3-84CB-ED7B165AD6A5}" type="datetime4">
              <a:rPr lang="en-US"/>
              <a:pPr>
                <a:defRPr/>
              </a:pPr>
              <a:t>February 9, 2021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B3D25-54BD-4AED-8428-B786B2D96A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graphicFrame>
        <p:nvGraphicFramePr>
          <p:cNvPr id="11" name="Object 23"/>
          <p:cNvGraphicFramePr>
            <a:graphicFrameLocks/>
          </p:cNvGraphicFramePr>
          <p:nvPr/>
        </p:nvGraphicFramePr>
        <p:xfrm>
          <a:off x="381000" y="1143000"/>
          <a:ext cx="8382000" cy="76200"/>
        </p:xfrm>
        <a:graphic>
          <a:graphicData uri="http://schemas.openxmlformats.org/presentationml/2006/ole">
            <p:oleObj spid="_x0000_s88066" name="Clip" r:id="rId3" imgW="6857143" imgH="48963" progId="">
              <p:embed/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613E8FB-477E-4E85-B3A1-2966D26AC370}" type="datetime4">
              <a:rPr lang="en-US"/>
              <a:pPr>
                <a:defRPr/>
              </a:pPr>
              <a:t>February 9, 2021</a:t>
            </a:fld>
            <a:endParaRPr lang="en-US"/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4BA072D-731B-407B-8B30-7882B8BF07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22A9D-1250-48B2-BDE1-6526D93F3B00}" type="datetime4">
              <a:rPr lang="en-US"/>
              <a:pPr>
                <a:defRPr/>
              </a:pPr>
              <a:t>February 9, 2021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B0BCB9-1D97-4207-81BD-E073F3C400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987572-660C-4522-AD6F-281836CBCD27}" type="datetime4">
              <a:rPr lang="en-US"/>
              <a:pPr>
                <a:defRPr/>
              </a:pPr>
              <a:t>February 9, 2021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F585B-7F05-441D-9FBC-4F2AFF1048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7424C-881A-4BC9-91E8-44DF707EFA03}" type="datetime4">
              <a:rPr lang="en-US"/>
              <a:pPr>
                <a:defRPr/>
              </a:pPr>
              <a:t>February 9, 2021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B81FD-1498-416D-B1D6-8BB056D429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traight Connector 2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graphicFrame>
        <p:nvGraphicFramePr>
          <p:cNvPr id="9" name="Object 23"/>
          <p:cNvGraphicFramePr>
            <a:graphicFrameLocks/>
          </p:cNvGraphicFramePr>
          <p:nvPr/>
        </p:nvGraphicFramePr>
        <p:xfrm>
          <a:off x="381000" y="1143000"/>
          <a:ext cx="8382000" cy="76200"/>
        </p:xfrm>
        <a:graphic>
          <a:graphicData uri="http://schemas.openxmlformats.org/presentationml/2006/ole">
            <p:oleObj spid="_x0000_s89090" name="Clip" r:id="rId3" imgW="6857143" imgH="48963" progId="">
              <p:embed/>
            </p:oleObj>
          </a:graphicData>
        </a:graphic>
      </p:graphicFrame>
      <p:graphicFrame>
        <p:nvGraphicFramePr>
          <p:cNvPr id="10" name="Object 3"/>
          <p:cNvGraphicFramePr>
            <a:graphicFrameLocks/>
          </p:cNvGraphicFramePr>
          <p:nvPr/>
        </p:nvGraphicFramePr>
        <p:xfrm>
          <a:off x="381000" y="1143000"/>
          <a:ext cx="8382000" cy="76200"/>
        </p:xfrm>
        <a:graphic>
          <a:graphicData uri="http://schemas.openxmlformats.org/presentationml/2006/ole">
            <p:oleObj spid="_x0000_s89091" name="Clip" r:id="rId4" imgW="6857143" imgH="48963" progId="">
              <p:embed/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C2C100B-E64A-41B5-BC82-9780DEF19A38}" type="datetime4">
              <a:rPr lang="en-US"/>
              <a:pPr>
                <a:defRPr/>
              </a:pPr>
              <a:t>February 9, 2021</a:t>
            </a:fld>
            <a:endParaRPr lang="en-US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522DCF1-6467-451B-9A0B-C7A6C6F2F9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E99D2-3495-4794-A6D2-73CD2E6B8011}" type="datetime4">
              <a:rPr lang="en-US"/>
              <a:pPr>
                <a:defRPr/>
              </a:pPr>
              <a:t>February 9,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06BB80-C7A2-41D9-ABF2-5666232ED0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67A6276-3181-42CC-A49A-CF409C74FB2F}" type="datetime4">
              <a:rPr lang="en-US"/>
              <a:pPr>
                <a:defRPr/>
              </a:pPr>
              <a:t>February 9, 2021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AE3920E-7AA9-4217-976F-DD208632D0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2036AE9-FEA3-4972-99A8-2FC12B225A6D}" type="datetime4">
              <a:rPr lang="en-US"/>
              <a:pPr>
                <a:defRPr/>
              </a:pPr>
              <a:t>February 9, 2021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2830D75D-EAED-442E-8A5D-A972CE5E7A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0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E790000-E7D3-4F23-A0E9-18377B27F5EE}" type="datetime4">
              <a:rPr lang="en-US"/>
              <a:pPr>
                <a:defRPr/>
              </a:pPr>
              <a:t>February 9,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r>
              <a:rPr lang="en-US"/>
              <a:t>Data Mining: Concepts and Techniques</a:t>
            </a: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73B599D-537A-4C71-B835-628795B475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aphicFrame>
        <p:nvGraphicFramePr>
          <p:cNvPr id="1026" name="Object 23"/>
          <p:cNvGraphicFramePr>
            <a:graphicFrameLocks/>
          </p:cNvGraphicFramePr>
          <p:nvPr/>
        </p:nvGraphicFramePr>
        <p:xfrm>
          <a:off x="381000" y="1143000"/>
          <a:ext cx="8382000" cy="76200"/>
        </p:xfrm>
        <a:graphic>
          <a:graphicData uri="http://schemas.openxmlformats.org/presentationml/2006/ole">
            <p:oleObj spid="_x0000_s1026" name="Clip" r:id="rId14" imgW="6857143" imgH="48963" progId="">
              <p:embed/>
            </p:oleObj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44" r:id="rId4"/>
    <p:sldLayoutId id="2147483945" r:id="rId5"/>
    <p:sldLayoutId id="2147483952" r:id="rId6"/>
    <p:sldLayoutId id="2147483946" r:id="rId7"/>
    <p:sldLayoutId id="2147483953" r:id="rId8"/>
    <p:sldLayoutId id="2147483954" r:id="rId9"/>
    <p:sldLayoutId id="2147483947" r:id="rId10"/>
    <p:sldLayoutId id="2147483948" r:id="rId11"/>
  </p:sldLayoutIdLst>
  <p:transition>
    <p:zoom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hagonzal@cs.u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371600"/>
            <a:ext cx="8077200" cy="17526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 </a:t>
            </a:r>
            <a:r>
              <a:rPr lang="en-US" sz="4000" dirty="0" smtClean="0"/>
              <a:t> 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400" b="1" dirty="0" smtClean="0"/>
              <a:t>DATA WAREHOUSING </a:t>
            </a:r>
            <a:br>
              <a:rPr lang="en-US" sz="4400" b="1" dirty="0" smtClean="0"/>
            </a:br>
            <a:r>
              <a:rPr lang="en-US" sz="4400" b="1" dirty="0" smtClean="0"/>
              <a:t>&amp; </a:t>
            </a:r>
            <a:br>
              <a:rPr lang="en-US" sz="4400" b="1" dirty="0" smtClean="0"/>
            </a:br>
            <a:r>
              <a:rPr lang="en-US" sz="4400" b="1" dirty="0" smtClean="0"/>
              <a:t>DATA MINING</a:t>
            </a:r>
            <a:r>
              <a:rPr lang="en-US" sz="4800" dirty="0" smtClean="0"/>
              <a:t/>
            </a:r>
            <a:br>
              <a:rPr lang="en-US" sz="4800" dirty="0" smtClean="0"/>
            </a:br>
            <a:endParaRPr lang="en-US" sz="2800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3429000"/>
            <a:ext cx="8305800" cy="838200"/>
          </a:xfrm>
        </p:spPr>
        <p:txBody>
          <a:bodyPr/>
          <a:lstStyle/>
          <a:p>
            <a:pPr algn="ctr" eaLnBrk="1" hangingPunct="1">
              <a:lnSpc>
                <a:spcPct val="110000"/>
              </a:lnSpc>
              <a:buFont typeface="Wingdings" pitchFamily="2" charset="2"/>
              <a:buNone/>
            </a:pPr>
            <a:endParaRPr lang="en-US" dirty="0" smtClean="0"/>
          </a:p>
        </p:txBody>
      </p:sp>
      <p:sp>
        <p:nvSpPr>
          <p:cNvPr id="11268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C43C5A42-AB5E-40D2-B349-A54741B113D3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04800" y="4038600"/>
            <a:ext cx="8305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11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endParaRPr lang="en-US" sz="2400" kern="0" dirty="0">
              <a:latin typeface="Berlin Sans FB Demi" pitchFamily="34" charset="0"/>
            </a:endParaRPr>
          </a:p>
          <a:p>
            <a:pPr marL="342900" indent="-342900" algn="ctr">
              <a:lnSpc>
                <a:spcPct val="11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en-US" sz="2400" kern="0" dirty="0">
                <a:latin typeface="Berlin Sans FB Demi" pitchFamily="34" charset="0"/>
              </a:rPr>
              <a:t>Prepared by: </a:t>
            </a:r>
          </a:p>
          <a:p>
            <a:pPr marL="342900" indent="-342900" algn="ctr">
              <a:lnSpc>
                <a:spcPct val="11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en-US" sz="2400" kern="0" dirty="0">
                <a:latin typeface="Berlin Sans FB Demi" pitchFamily="34" charset="0"/>
              </a:rPr>
              <a:t>Anita </a:t>
            </a:r>
            <a:r>
              <a:rPr lang="en-US" sz="2400" kern="0" dirty="0" err="1">
                <a:latin typeface="Berlin Sans FB Demi" pitchFamily="34" charset="0"/>
              </a:rPr>
              <a:t>Parmar</a:t>
            </a:r>
            <a:endParaRPr lang="en-US" sz="2400" kern="0" dirty="0">
              <a:latin typeface="Berlin Sans FB Demi" pitchFamily="34" charset="0"/>
            </a:endParaRPr>
          </a:p>
          <a:p>
            <a:pPr marL="342900" indent="-342900" algn="ctr">
              <a:lnSpc>
                <a:spcPct val="11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en-US" sz="2400" kern="0" dirty="0" smtClean="0">
                <a:latin typeface="Berlin Sans FB Demi" pitchFamily="34" charset="0"/>
              </a:rPr>
              <a:t> </a:t>
            </a:r>
            <a:endParaRPr lang="en-US" sz="2400" kern="0" dirty="0">
              <a:latin typeface="Berlin Sans FB Demi" pitchFamily="34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>
          <a:xfrm>
            <a:off x="901700" y="300038"/>
            <a:ext cx="6794500" cy="619125"/>
          </a:xfrm>
        </p:spPr>
        <p:txBody>
          <a:bodyPr lIns="92075" tIns="46038" rIns="92075" bIns="46038" anchor="ctr"/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en-US" smtClean="0"/>
              <a:t>What Is Data Mining?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1000" y="1371600"/>
            <a:ext cx="8153400" cy="5105400"/>
          </a:xfrm>
        </p:spPr>
        <p:txBody>
          <a:bodyPr lIns="92075" tIns="46038" rIns="92075" bIns="46038"/>
          <a:lstStyle/>
          <a:p>
            <a:pPr algn="just" eaLnBrk="1" hangingPunct="1">
              <a:lnSpc>
                <a:spcPct val="110000"/>
              </a:lnSpc>
            </a:pPr>
            <a:r>
              <a:rPr lang="en-US" smtClean="0"/>
              <a:t>Data mining (knowledge discovery from data) </a:t>
            </a:r>
          </a:p>
          <a:p>
            <a:pPr lvl="1" algn="just" eaLnBrk="1" hangingPunct="1">
              <a:lnSpc>
                <a:spcPct val="110000"/>
              </a:lnSpc>
            </a:pPr>
            <a:r>
              <a:rPr lang="en-US" sz="2000" smtClean="0"/>
              <a:t>Extraction of interesting </a:t>
            </a:r>
            <a:r>
              <a:rPr lang="en-GB" sz="2000" smtClean="0"/>
              <a:t>patterns or knowledge from huge amount of data.</a:t>
            </a:r>
          </a:p>
          <a:p>
            <a:pPr algn="just" eaLnBrk="1" hangingPunct="1">
              <a:lnSpc>
                <a:spcPct val="110000"/>
              </a:lnSpc>
            </a:pPr>
            <a:r>
              <a:rPr lang="en-US" smtClean="0"/>
              <a:t>Alternative names</a:t>
            </a:r>
          </a:p>
          <a:p>
            <a:pPr lvl="1" algn="just" eaLnBrk="1" hangingPunct="1">
              <a:lnSpc>
                <a:spcPct val="110000"/>
              </a:lnSpc>
            </a:pPr>
            <a:r>
              <a:rPr lang="en-US" sz="2000" smtClean="0"/>
              <a:t>Knowledge discovery (mining) in databases (KDD), knowledge extraction, data/pattern analysis, data dredging(searching), information harvesting(gathering), business intelligence, etc.</a:t>
            </a:r>
          </a:p>
        </p:txBody>
      </p:sp>
      <p:sp>
        <p:nvSpPr>
          <p:cNvPr id="4102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/>
            <a:fld id="{4304DF61-7BF9-4FCF-B466-A626F1EA86F8}" type="slidenum">
              <a:rPr lang="en-US" smtClean="0"/>
              <a:pPr algn="just"/>
              <a:t>10</a:t>
            </a:fld>
            <a:endParaRPr lang="en-US" smtClean="0"/>
          </a:p>
        </p:txBody>
      </p:sp>
      <p:graphicFrame>
        <p:nvGraphicFramePr>
          <p:cNvPr id="4098" name="Object 2048"/>
          <p:cNvGraphicFramePr>
            <a:graphicFrameLocks noChangeAspect="1"/>
          </p:cNvGraphicFramePr>
          <p:nvPr/>
        </p:nvGraphicFramePr>
        <p:xfrm>
          <a:off x="7848600" y="0"/>
          <a:ext cx="1087438" cy="1295400"/>
        </p:xfrm>
        <a:graphic>
          <a:graphicData uri="http://schemas.openxmlformats.org/presentationml/2006/ole">
            <p:oleObj spid="_x0000_s4098" name="Clip" r:id="rId4" imgW="1088640" imgH="1174680" progId="">
              <p:embed/>
            </p:oleObj>
          </a:graphicData>
        </a:graphic>
      </p:graphicFrame>
      <p:graphicFrame>
        <p:nvGraphicFramePr>
          <p:cNvPr id="4099" name="Object 2049"/>
          <p:cNvGraphicFramePr>
            <a:graphicFrameLocks noChangeAspect="1"/>
          </p:cNvGraphicFramePr>
          <p:nvPr/>
        </p:nvGraphicFramePr>
        <p:xfrm>
          <a:off x="7239000" y="5105400"/>
          <a:ext cx="1905000" cy="1397000"/>
        </p:xfrm>
        <a:graphic>
          <a:graphicData uri="http://schemas.openxmlformats.org/presentationml/2006/ole">
            <p:oleObj spid="_x0000_s4099" name="Clip" r:id="rId5" imgW="4582440" imgH="3359160" progId="">
              <p:embed/>
            </p:oleObj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507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1508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76287793-4507-49B1-A5E7-D83C7309BBF8}" type="slidenum">
              <a:rPr lang="en-US" smtClean="0"/>
              <a:pPr/>
              <a:t>11</a:t>
            </a:fld>
            <a:endParaRPr lang="en-US" smtClean="0"/>
          </a:p>
        </p:txBody>
      </p:sp>
      <p:pic>
        <p:nvPicPr>
          <p:cNvPr id="2150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1143000"/>
            <a:ext cx="3538538" cy="38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5181600"/>
            <a:ext cx="5257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050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914400"/>
          </a:xfrm>
        </p:spPr>
        <p:txBody>
          <a:bodyPr lIns="92075" tIns="46038" rIns="92075" bIns="46038" anchor="ctr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Knowledge Discovery from data (KDD) Process</a:t>
            </a:r>
          </a:p>
        </p:txBody>
      </p:sp>
      <p:sp>
        <p:nvSpPr>
          <p:cNvPr id="22531" name="Rectangle 2051"/>
          <p:cNvSpPr>
            <a:spLocks noGrp="1" noChangeArrowheads="1"/>
          </p:cNvSpPr>
          <p:nvPr>
            <p:ph sz="quarter" idx="1"/>
          </p:nvPr>
        </p:nvSpPr>
        <p:spPr>
          <a:xfrm>
            <a:off x="228600" y="1524000"/>
            <a:ext cx="4419600" cy="1143000"/>
          </a:xfrm>
        </p:spPr>
        <p:txBody>
          <a:bodyPr lIns="92075" tIns="46038" rIns="92075" bIns="46038"/>
          <a:lstStyle/>
          <a:p>
            <a:pPr lvl="1" eaLnBrk="1" hangingPunct="1">
              <a:lnSpc>
                <a:spcPct val="90000"/>
              </a:lnSpc>
            </a:pPr>
            <a:r>
              <a:rPr lang="en-US" smtClean="0"/>
              <a:t>Data mining—core of knowledge discovery process</a:t>
            </a:r>
            <a:endParaRPr lang="en-US" sz="2000" b="1" smtClean="0"/>
          </a:p>
        </p:txBody>
      </p:sp>
      <p:sp>
        <p:nvSpPr>
          <p:cNvPr id="22532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3BF87FF3-FE85-485D-A292-90DAB297FFE1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22533" name="Line 2052"/>
          <p:cNvSpPr>
            <a:spLocks noChangeShapeType="1"/>
          </p:cNvSpPr>
          <p:nvPr/>
        </p:nvSpPr>
        <p:spPr bwMode="auto">
          <a:xfrm flipV="1">
            <a:off x="1219200" y="5105400"/>
            <a:ext cx="9906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4" name="Line 2053"/>
          <p:cNvSpPr>
            <a:spLocks noChangeShapeType="1"/>
          </p:cNvSpPr>
          <p:nvPr/>
        </p:nvSpPr>
        <p:spPr bwMode="auto">
          <a:xfrm flipV="1">
            <a:off x="6781800" y="1600200"/>
            <a:ext cx="9906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5" name="Line 2054"/>
          <p:cNvSpPr>
            <a:spLocks noChangeShapeType="1"/>
          </p:cNvSpPr>
          <p:nvPr/>
        </p:nvSpPr>
        <p:spPr bwMode="auto">
          <a:xfrm flipV="1">
            <a:off x="5105400" y="2667000"/>
            <a:ext cx="9906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6" name="Line 2055"/>
          <p:cNvSpPr>
            <a:spLocks noChangeShapeType="1"/>
          </p:cNvSpPr>
          <p:nvPr/>
        </p:nvSpPr>
        <p:spPr bwMode="auto">
          <a:xfrm flipV="1">
            <a:off x="3276600" y="3733800"/>
            <a:ext cx="990600" cy="609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arrow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7" name="Oval 2056"/>
          <p:cNvSpPr>
            <a:spLocks noChangeArrowheads="1"/>
          </p:cNvSpPr>
          <p:nvPr/>
        </p:nvSpPr>
        <p:spPr bwMode="auto">
          <a:xfrm>
            <a:off x="228600" y="5562600"/>
            <a:ext cx="685800" cy="152400"/>
          </a:xfrm>
          <a:prstGeom prst="ellipse">
            <a:avLst/>
          </a:prstGeom>
          <a:solidFill>
            <a:srgbClr val="00CC66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8" name="Rectangle 2057"/>
          <p:cNvSpPr>
            <a:spLocks noChangeArrowheads="1"/>
          </p:cNvSpPr>
          <p:nvPr/>
        </p:nvSpPr>
        <p:spPr bwMode="auto">
          <a:xfrm>
            <a:off x="228600" y="5638800"/>
            <a:ext cx="685800" cy="406400"/>
          </a:xfrm>
          <a:prstGeom prst="rect">
            <a:avLst/>
          </a:prstGeom>
          <a:solidFill>
            <a:srgbClr val="00CC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9" name="Oval 2058"/>
          <p:cNvSpPr>
            <a:spLocks noChangeArrowheads="1"/>
          </p:cNvSpPr>
          <p:nvPr/>
        </p:nvSpPr>
        <p:spPr bwMode="auto">
          <a:xfrm>
            <a:off x="228600" y="5943600"/>
            <a:ext cx="685800" cy="152400"/>
          </a:xfrm>
          <a:prstGeom prst="ellipse">
            <a:avLst/>
          </a:prstGeom>
          <a:solidFill>
            <a:srgbClr val="00CC66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40" name="Oval 2059"/>
          <p:cNvSpPr>
            <a:spLocks noChangeArrowheads="1"/>
          </p:cNvSpPr>
          <p:nvPr/>
        </p:nvSpPr>
        <p:spPr bwMode="auto">
          <a:xfrm>
            <a:off x="609600" y="5943600"/>
            <a:ext cx="685800" cy="152400"/>
          </a:xfrm>
          <a:prstGeom prst="ellipse">
            <a:avLst/>
          </a:prstGeom>
          <a:solidFill>
            <a:srgbClr val="00CC66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41" name="Rectangle 2060"/>
          <p:cNvSpPr>
            <a:spLocks noChangeArrowheads="1"/>
          </p:cNvSpPr>
          <p:nvPr/>
        </p:nvSpPr>
        <p:spPr bwMode="auto">
          <a:xfrm>
            <a:off x="609600" y="6019800"/>
            <a:ext cx="685800" cy="406400"/>
          </a:xfrm>
          <a:prstGeom prst="rect">
            <a:avLst/>
          </a:prstGeom>
          <a:solidFill>
            <a:srgbClr val="00CC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42" name="Oval 2061"/>
          <p:cNvSpPr>
            <a:spLocks noChangeArrowheads="1"/>
          </p:cNvSpPr>
          <p:nvPr/>
        </p:nvSpPr>
        <p:spPr bwMode="auto">
          <a:xfrm>
            <a:off x="609600" y="6324600"/>
            <a:ext cx="685800" cy="152400"/>
          </a:xfrm>
          <a:prstGeom prst="ellipse">
            <a:avLst/>
          </a:prstGeom>
          <a:solidFill>
            <a:srgbClr val="00CC66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43" name="Oval 2062"/>
          <p:cNvSpPr>
            <a:spLocks noChangeArrowheads="1"/>
          </p:cNvSpPr>
          <p:nvPr/>
        </p:nvSpPr>
        <p:spPr bwMode="auto">
          <a:xfrm>
            <a:off x="1295400" y="5715000"/>
            <a:ext cx="685800" cy="152400"/>
          </a:xfrm>
          <a:prstGeom prst="ellipse">
            <a:avLst/>
          </a:prstGeom>
          <a:solidFill>
            <a:srgbClr val="00CC66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44" name="Rectangle 2063"/>
          <p:cNvSpPr>
            <a:spLocks noChangeArrowheads="1"/>
          </p:cNvSpPr>
          <p:nvPr/>
        </p:nvSpPr>
        <p:spPr bwMode="auto">
          <a:xfrm>
            <a:off x="1295400" y="5791200"/>
            <a:ext cx="685800" cy="406400"/>
          </a:xfrm>
          <a:prstGeom prst="rect">
            <a:avLst/>
          </a:prstGeom>
          <a:solidFill>
            <a:srgbClr val="00CC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45" name="Oval 2064"/>
          <p:cNvSpPr>
            <a:spLocks noChangeArrowheads="1"/>
          </p:cNvSpPr>
          <p:nvPr/>
        </p:nvSpPr>
        <p:spPr bwMode="auto">
          <a:xfrm>
            <a:off x="1295400" y="6096000"/>
            <a:ext cx="685800" cy="152400"/>
          </a:xfrm>
          <a:prstGeom prst="ellipse">
            <a:avLst/>
          </a:prstGeom>
          <a:solidFill>
            <a:srgbClr val="00CC66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46" name="Text Box 2065"/>
          <p:cNvSpPr txBox="1">
            <a:spLocks noChangeArrowheads="1"/>
          </p:cNvSpPr>
          <p:nvPr/>
        </p:nvSpPr>
        <p:spPr bwMode="auto">
          <a:xfrm>
            <a:off x="304800" y="4876800"/>
            <a:ext cx="1743075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2000" b="1">
                <a:latin typeface="Times New Roman" pitchFamily="18" charset="0"/>
              </a:rPr>
              <a:t>Data Cleaning</a:t>
            </a:r>
            <a:endParaRPr lang="en-US" sz="1800">
              <a:latin typeface="Times New Roman" pitchFamily="18" charset="0"/>
            </a:endParaRPr>
          </a:p>
        </p:txBody>
      </p:sp>
      <p:sp>
        <p:nvSpPr>
          <p:cNvPr id="22547" name="Text Box 2066"/>
          <p:cNvSpPr txBox="1">
            <a:spLocks noChangeArrowheads="1"/>
          </p:cNvSpPr>
          <p:nvPr/>
        </p:nvSpPr>
        <p:spPr bwMode="auto">
          <a:xfrm>
            <a:off x="1600200" y="5410200"/>
            <a:ext cx="1995488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2000" b="1">
                <a:latin typeface="Times New Roman" pitchFamily="18" charset="0"/>
              </a:rPr>
              <a:t>Data Integration</a:t>
            </a:r>
            <a:endParaRPr lang="en-US" sz="1800">
              <a:latin typeface="Times New Roman" pitchFamily="18" charset="0"/>
            </a:endParaRPr>
          </a:p>
        </p:txBody>
      </p:sp>
      <p:sp>
        <p:nvSpPr>
          <p:cNvPr id="22548" name="Text Box 2067"/>
          <p:cNvSpPr txBox="1">
            <a:spLocks noChangeArrowheads="1"/>
          </p:cNvSpPr>
          <p:nvPr/>
        </p:nvSpPr>
        <p:spPr bwMode="auto">
          <a:xfrm>
            <a:off x="1371600" y="6248400"/>
            <a:ext cx="14478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000099"/>
                </a:solidFill>
                <a:latin typeface="Times New Roman" pitchFamily="18" charset="0"/>
              </a:rPr>
              <a:t>Databases</a:t>
            </a:r>
          </a:p>
        </p:txBody>
      </p:sp>
      <p:sp>
        <p:nvSpPr>
          <p:cNvPr id="22549" name="Text Box 2068"/>
          <p:cNvSpPr txBox="1">
            <a:spLocks noChangeArrowheads="1"/>
          </p:cNvSpPr>
          <p:nvPr/>
        </p:nvSpPr>
        <p:spPr bwMode="auto">
          <a:xfrm>
            <a:off x="1066800" y="4114800"/>
            <a:ext cx="1997075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000099"/>
                </a:solidFill>
                <a:latin typeface="Times New Roman" pitchFamily="18" charset="0"/>
              </a:rPr>
              <a:t>Data Warehouse</a:t>
            </a:r>
          </a:p>
        </p:txBody>
      </p:sp>
      <p:sp>
        <p:nvSpPr>
          <p:cNvPr id="22550" name="Rectangle 2069"/>
          <p:cNvSpPr>
            <a:spLocks noChangeArrowheads="1"/>
          </p:cNvSpPr>
          <p:nvPr/>
        </p:nvSpPr>
        <p:spPr bwMode="auto">
          <a:xfrm>
            <a:off x="2362200" y="4572000"/>
            <a:ext cx="685800" cy="685800"/>
          </a:xfrm>
          <a:prstGeom prst="rect">
            <a:avLst/>
          </a:prstGeom>
          <a:solidFill>
            <a:srgbClr val="00CC66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CC66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22551" name="Rectangle 2070"/>
          <p:cNvSpPr>
            <a:spLocks noChangeArrowheads="1"/>
          </p:cNvSpPr>
          <p:nvPr/>
        </p:nvSpPr>
        <p:spPr bwMode="auto">
          <a:xfrm>
            <a:off x="4419600" y="3429000"/>
            <a:ext cx="457200" cy="457200"/>
          </a:xfrm>
          <a:prstGeom prst="rect">
            <a:avLst/>
          </a:prstGeom>
          <a:solidFill>
            <a:srgbClr val="00CC66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CC66"/>
            </a:extrusionClr>
          </a:sp3d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22552" name="Rectangle 2071"/>
          <p:cNvSpPr>
            <a:spLocks noChangeArrowheads="1"/>
          </p:cNvSpPr>
          <p:nvPr/>
        </p:nvSpPr>
        <p:spPr bwMode="auto">
          <a:xfrm>
            <a:off x="6477000" y="1981200"/>
            <a:ext cx="76200" cy="609600"/>
          </a:xfrm>
          <a:prstGeom prst="rect">
            <a:avLst/>
          </a:prstGeom>
          <a:solidFill>
            <a:schemeClr val="hlink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53" name="Rectangle 2072"/>
          <p:cNvSpPr>
            <a:spLocks noChangeArrowheads="1"/>
          </p:cNvSpPr>
          <p:nvPr/>
        </p:nvSpPr>
        <p:spPr bwMode="auto">
          <a:xfrm>
            <a:off x="6553200" y="2209800"/>
            <a:ext cx="76200" cy="381000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54" name="Rectangle 2073"/>
          <p:cNvSpPr>
            <a:spLocks noChangeArrowheads="1"/>
          </p:cNvSpPr>
          <p:nvPr/>
        </p:nvSpPr>
        <p:spPr bwMode="auto">
          <a:xfrm>
            <a:off x="6400800" y="2133600"/>
            <a:ext cx="76200" cy="4572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55" name="Rectangle 2074"/>
          <p:cNvSpPr>
            <a:spLocks noChangeArrowheads="1"/>
          </p:cNvSpPr>
          <p:nvPr/>
        </p:nvSpPr>
        <p:spPr bwMode="auto">
          <a:xfrm>
            <a:off x="6629400" y="2362200"/>
            <a:ext cx="76200" cy="22860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56" name="Rectangle 2075"/>
          <p:cNvSpPr>
            <a:spLocks noChangeArrowheads="1"/>
          </p:cNvSpPr>
          <p:nvPr/>
        </p:nvSpPr>
        <p:spPr bwMode="auto">
          <a:xfrm>
            <a:off x="6172200" y="2590800"/>
            <a:ext cx="685800" cy="762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57" name="Rectangle 2076"/>
          <p:cNvSpPr>
            <a:spLocks noChangeArrowheads="1"/>
          </p:cNvSpPr>
          <p:nvPr/>
        </p:nvSpPr>
        <p:spPr bwMode="auto">
          <a:xfrm>
            <a:off x="6248400" y="2362200"/>
            <a:ext cx="152400" cy="228600"/>
          </a:xfrm>
          <a:prstGeom prst="rect">
            <a:avLst/>
          </a:prstGeom>
          <a:solidFill>
            <a:srgbClr val="FF99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58" name="WordArt 2077"/>
          <p:cNvSpPr>
            <a:spLocks noChangeArrowheads="1" noChangeShapeType="1" noTextEdit="1"/>
          </p:cNvSpPr>
          <p:nvPr/>
        </p:nvSpPr>
        <p:spPr bwMode="auto">
          <a:xfrm>
            <a:off x="7086600" y="990600"/>
            <a:ext cx="1743075" cy="612775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82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Knowledge</a:t>
            </a:r>
          </a:p>
        </p:txBody>
      </p:sp>
      <p:sp>
        <p:nvSpPr>
          <p:cNvPr id="22559" name="Text Box 2078"/>
          <p:cNvSpPr txBox="1">
            <a:spLocks noChangeArrowheads="1"/>
          </p:cNvSpPr>
          <p:nvPr/>
        </p:nvSpPr>
        <p:spPr bwMode="auto">
          <a:xfrm>
            <a:off x="2514600" y="3276600"/>
            <a:ext cx="2278063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000099"/>
                </a:solidFill>
                <a:latin typeface="Times New Roman" pitchFamily="18" charset="0"/>
              </a:rPr>
              <a:t>Task-relevant Data</a:t>
            </a:r>
          </a:p>
        </p:txBody>
      </p:sp>
      <p:sp>
        <p:nvSpPr>
          <p:cNvPr id="22560" name="Text Box 2079"/>
          <p:cNvSpPr txBox="1">
            <a:spLocks noChangeArrowheads="1"/>
          </p:cNvSpPr>
          <p:nvPr/>
        </p:nvSpPr>
        <p:spPr bwMode="auto">
          <a:xfrm>
            <a:off x="3641725" y="4052888"/>
            <a:ext cx="3140075" cy="10160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2000" b="1">
                <a:latin typeface="Times New Roman" pitchFamily="18" charset="0"/>
              </a:rPr>
              <a:t>Selection and transformation</a:t>
            </a:r>
          </a:p>
          <a:p>
            <a:endParaRPr lang="en-US" sz="2000" b="1">
              <a:latin typeface="Times New Roman" pitchFamily="18" charset="0"/>
            </a:endParaRPr>
          </a:p>
        </p:txBody>
      </p:sp>
      <p:sp>
        <p:nvSpPr>
          <p:cNvPr id="22561" name="Text Box 2080"/>
          <p:cNvSpPr txBox="1">
            <a:spLocks noChangeArrowheads="1"/>
          </p:cNvSpPr>
          <p:nvPr/>
        </p:nvSpPr>
        <p:spPr bwMode="auto">
          <a:xfrm>
            <a:off x="4267200" y="2590800"/>
            <a:ext cx="1558925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chemeClr val="hlink"/>
                </a:solidFill>
                <a:latin typeface="Times New Roman" pitchFamily="18" charset="0"/>
              </a:rPr>
              <a:t>Data Mining</a:t>
            </a:r>
          </a:p>
        </p:txBody>
      </p:sp>
      <p:sp>
        <p:nvSpPr>
          <p:cNvPr id="22562" name="Text Box 2081"/>
          <p:cNvSpPr txBox="1">
            <a:spLocks noChangeArrowheads="1"/>
          </p:cNvSpPr>
          <p:nvPr/>
        </p:nvSpPr>
        <p:spPr bwMode="auto">
          <a:xfrm>
            <a:off x="5257800" y="1676400"/>
            <a:ext cx="2249488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2000" b="1">
                <a:latin typeface="Times New Roman" pitchFamily="18" charset="0"/>
              </a:rPr>
              <a:t>Pattern Evaluation</a:t>
            </a:r>
          </a:p>
        </p:txBody>
      </p:sp>
      <p:sp>
        <p:nvSpPr>
          <p:cNvPr id="22563" name="Line 2082"/>
          <p:cNvSpPr>
            <a:spLocks noChangeShapeType="1"/>
          </p:cNvSpPr>
          <p:nvPr/>
        </p:nvSpPr>
        <p:spPr bwMode="auto">
          <a:xfrm>
            <a:off x="5638800" y="3124200"/>
            <a:ext cx="0" cy="2133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64" name="Line 2083"/>
          <p:cNvSpPr>
            <a:spLocks noChangeShapeType="1"/>
          </p:cNvSpPr>
          <p:nvPr/>
        </p:nvSpPr>
        <p:spPr bwMode="auto">
          <a:xfrm>
            <a:off x="7315200" y="2057400"/>
            <a:ext cx="0" cy="3200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65" name="Line 2084"/>
          <p:cNvSpPr>
            <a:spLocks noChangeShapeType="1"/>
          </p:cNvSpPr>
          <p:nvPr/>
        </p:nvSpPr>
        <p:spPr bwMode="auto">
          <a:xfrm flipH="1">
            <a:off x="3962400" y="5257800"/>
            <a:ext cx="3352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66" name="Line 2085"/>
          <p:cNvSpPr>
            <a:spLocks noChangeShapeType="1"/>
          </p:cNvSpPr>
          <p:nvPr/>
        </p:nvSpPr>
        <p:spPr bwMode="auto">
          <a:xfrm flipV="1">
            <a:off x="3962400" y="4343400"/>
            <a:ext cx="0" cy="91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67" name="Line 2086"/>
          <p:cNvSpPr>
            <a:spLocks noChangeShapeType="1"/>
          </p:cNvSpPr>
          <p:nvPr/>
        </p:nvSpPr>
        <p:spPr bwMode="auto">
          <a:xfrm>
            <a:off x="7315200" y="5257800"/>
            <a:ext cx="0" cy="8382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68" name="Line 2087"/>
          <p:cNvSpPr>
            <a:spLocks noChangeShapeType="1"/>
          </p:cNvSpPr>
          <p:nvPr/>
        </p:nvSpPr>
        <p:spPr bwMode="auto">
          <a:xfrm flipH="1">
            <a:off x="2286000" y="6096000"/>
            <a:ext cx="5029200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69" name="Line 2088"/>
          <p:cNvSpPr>
            <a:spLocks noChangeShapeType="1"/>
          </p:cNvSpPr>
          <p:nvPr/>
        </p:nvSpPr>
        <p:spPr bwMode="auto">
          <a:xfrm flipH="1" flipV="1">
            <a:off x="1905000" y="5410200"/>
            <a:ext cx="381000" cy="685800"/>
          </a:xfrm>
          <a:prstGeom prst="line">
            <a:avLst/>
          </a:prstGeom>
          <a:noFill/>
          <a:ln w="38100">
            <a:solidFill>
              <a:schemeClr val="tx1"/>
            </a:solidFill>
            <a:prstDash val="sysDot"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70" name="Line 2089"/>
          <p:cNvSpPr>
            <a:spLocks noChangeShapeType="1"/>
          </p:cNvSpPr>
          <p:nvPr/>
        </p:nvSpPr>
        <p:spPr bwMode="auto">
          <a:xfrm>
            <a:off x="2057400" y="5410200"/>
            <a:ext cx="1600200" cy="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22571" name="Line 2090"/>
          <p:cNvSpPr>
            <a:spLocks noChangeShapeType="1"/>
          </p:cNvSpPr>
          <p:nvPr/>
        </p:nvSpPr>
        <p:spPr bwMode="auto">
          <a:xfrm flipV="1">
            <a:off x="3657600" y="4191000"/>
            <a:ext cx="0" cy="1219200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162800" cy="685800"/>
          </a:xfrm>
        </p:spPr>
        <p:txBody>
          <a:bodyPr lIns="92075" tIns="46038" rIns="92075" bIns="46038" anchor="ctr"/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en-US" smtClean="0"/>
              <a:t>KDD Process: Several Key Steps</a:t>
            </a:r>
            <a:endParaRPr lang="en-US" sz="2800" smtClean="0"/>
          </a:p>
        </p:txBody>
      </p:sp>
      <p:sp>
        <p:nvSpPr>
          <p:cNvPr id="1741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143000"/>
            <a:ext cx="8382000" cy="5334000"/>
          </a:xfrm>
        </p:spPr>
        <p:txBody>
          <a:bodyPr lIns="92075" tIns="46038" rIns="92075" bIns="46038">
            <a:normAutofit/>
          </a:bodyPr>
          <a:lstStyle/>
          <a:p>
            <a:pPr marL="457200" indent="-457200" algn="just" eaLnBrk="1" fontAlgn="auto" hangingPunct="1">
              <a:lnSpc>
                <a:spcPct val="11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000" dirty="0" smtClean="0">
                <a:solidFill>
                  <a:srgbClr val="000099"/>
                </a:solidFill>
              </a:rPr>
              <a:t>1.Data cleaning</a:t>
            </a:r>
            <a:r>
              <a:rPr lang="en-US" sz="2000" dirty="0" smtClean="0"/>
              <a:t> : to remove noise and inconsistent data (may take 60% of effort!)</a:t>
            </a:r>
          </a:p>
          <a:p>
            <a:pPr marL="274320" indent="-274320" algn="just" eaLnBrk="1" fontAlgn="auto" hangingPunct="1">
              <a:lnSpc>
                <a:spcPct val="11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000" dirty="0" smtClean="0">
                <a:solidFill>
                  <a:srgbClr val="000099"/>
                </a:solidFill>
              </a:rPr>
              <a:t>2.	Data integration</a:t>
            </a:r>
            <a:r>
              <a:rPr lang="en-US" sz="2000" dirty="0" smtClean="0"/>
              <a:t> : Where multiple data sources may be combined.</a:t>
            </a:r>
          </a:p>
          <a:p>
            <a:pPr marL="274320" indent="-274320" algn="just" eaLnBrk="1" fontAlgn="auto" hangingPunct="1">
              <a:lnSpc>
                <a:spcPct val="11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000" dirty="0" smtClean="0">
                <a:solidFill>
                  <a:srgbClr val="000099"/>
                </a:solidFill>
              </a:rPr>
              <a:t>3. Data selection : </a:t>
            </a:r>
            <a:endParaRPr lang="en-US" sz="1600" dirty="0" smtClean="0">
              <a:solidFill>
                <a:srgbClr val="000099"/>
              </a:solidFill>
            </a:endParaRPr>
          </a:p>
          <a:p>
            <a:pPr marL="640080" lvl="1" indent="-274320" algn="just" eaLnBrk="1" fontAlgn="auto" hangingPunct="1">
              <a:lnSpc>
                <a:spcPct val="11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sz="1800" dirty="0" smtClean="0"/>
              <a:t>Where data relevant to the analysis task are retrieved from the database.</a:t>
            </a:r>
          </a:p>
          <a:p>
            <a:pPr marL="273367" indent="-274320" algn="just" eaLnBrk="1" fontAlgn="auto" hangingPunct="1">
              <a:lnSpc>
                <a:spcPct val="11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000" dirty="0" smtClean="0">
                <a:solidFill>
                  <a:srgbClr val="000099"/>
                </a:solidFill>
              </a:rPr>
              <a:t>4. Data Transformation</a:t>
            </a:r>
            <a:endParaRPr lang="en-US" sz="1800" dirty="0" smtClean="0"/>
          </a:p>
          <a:p>
            <a:pPr marL="640080" lvl="1" indent="-274320" algn="just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r>
              <a:rPr lang="en-US" sz="1800" dirty="0" smtClean="0"/>
              <a:t>Where data are transformed or consolidated into forms appropriate for mining by performing summary or aggregation</a:t>
            </a:r>
          </a:p>
          <a:p>
            <a:pPr marL="273367" indent="-274320" algn="just" eaLnBrk="1" fontAlgn="auto" hangingPunct="1">
              <a:lnSpc>
                <a:spcPct val="110000"/>
              </a:lnSpc>
              <a:spcAft>
                <a:spcPts val="0"/>
              </a:spcAft>
              <a:defRPr/>
            </a:pPr>
            <a:endParaRPr lang="en-US" dirty="0" smtClean="0"/>
          </a:p>
        </p:txBody>
      </p:sp>
      <p:sp>
        <p:nvSpPr>
          <p:cNvPr id="23556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/>
            <a:fld id="{D428C4CF-99F0-4693-B8BB-5D34CD4E70E1}" type="slidenum">
              <a:rPr lang="en-US" smtClean="0"/>
              <a:pPr algn="just"/>
              <a:t>13</a:t>
            </a:fld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159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Continue…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  <a:buFont typeface="Wingdings" pitchFamily="2" charset="2"/>
              <a:buNone/>
            </a:pPr>
            <a:r>
              <a:rPr lang="en-US" sz="2000" smtClean="0">
                <a:solidFill>
                  <a:srgbClr val="000099"/>
                </a:solidFill>
              </a:rPr>
              <a:t>5. Data mining</a:t>
            </a:r>
            <a:r>
              <a:rPr lang="en-US" sz="2000" smtClean="0"/>
              <a:t>: search for patterns of interest.</a:t>
            </a:r>
          </a:p>
          <a:p>
            <a:pPr lvl="1" algn="just" eaLnBrk="1" hangingPunct="1">
              <a:lnSpc>
                <a:spcPct val="110000"/>
              </a:lnSpc>
            </a:pPr>
            <a:r>
              <a:rPr lang="en-US" sz="2000" smtClean="0"/>
              <a:t>An essential process where intelligent methods are applied in order to extract data patterns.</a:t>
            </a:r>
          </a:p>
          <a:p>
            <a:pPr algn="just" eaLnBrk="1" hangingPunct="1">
              <a:lnSpc>
                <a:spcPct val="110000"/>
              </a:lnSpc>
            </a:pPr>
            <a:endParaRPr lang="en-US" sz="2000" smtClean="0"/>
          </a:p>
          <a:p>
            <a:pPr algn="just" eaLnBrk="1" hangingPunct="1">
              <a:lnSpc>
                <a:spcPct val="110000"/>
              </a:lnSpc>
              <a:buFont typeface="Wingdings" pitchFamily="2" charset="2"/>
              <a:buNone/>
            </a:pPr>
            <a:r>
              <a:rPr lang="en-US" sz="2000" smtClean="0">
                <a:solidFill>
                  <a:srgbClr val="000099"/>
                </a:solidFill>
              </a:rPr>
              <a:t>6. Pattern evaluation: </a:t>
            </a:r>
            <a:r>
              <a:rPr lang="en-US" sz="2000" smtClean="0"/>
              <a:t>to identify the truly interesting patterns representing </a:t>
            </a:r>
            <a:r>
              <a:rPr lang="en-US" sz="2000" b="1" smtClean="0"/>
              <a:t>knowledge </a:t>
            </a:r>
            <a:r>
              <a:rPr lang="en-US" sz="2000" smtClean="0"/>
              <a:t>based on some </a:t>
            </a:r>
            <a:r>
              <a:rPr lang="en-US" sz="2000" b="1" smtClean="0"/>
              <a:t>interestingness measures</a:t>
            </a:r>
          </a:p>
          <a:p>
            <a:pPr lvl="1" algn="just" eaLnBrk="1" hangingPunct="1">
              <a:lnSpc>
                <a:spcPct val="110000"/>
              </a:lnSpc>
              <a:buFont typeface="Wingdings" pitchFamily="2" charset="2"/>
              <a:buNone/>
            </a:pPr>
            <a:endParaRPr lang="en-US" sz="1800" smtClean="0"/>
          </a:p>
          <a:p>
            <a:pPr algn="just" eaLnBrk="1" hangingPunct="1">
              <a:lnSpc>
                <a:spcPct val="110000"/>
              </a:lnSpc>
              <a:buFont typeface="Wingdings" pitchFamily="2" charset="2"/>
              <a:buNone/>
            </a:pPr>
            <a:r>
              <a:rPr lang="en-US" sz="2000" smtClean="0">
                <a:solidFill>
                  <a:schemeClr val="tx2"/>
                </a:solidFill>
              </a:rPr>
              <a:t>7. </a:t>
            </a:r>
            <a:r>
              <a:rPr lang="en-US" sz="2000" smtClean="0">
                <a:solidFill>
                  <a:srgbClr val="000099"/>
                </a:solidFill>
              </a:rPr>
              <a:t>Knowledge presentation : </a:t>
            </a:r>
            <a:r>
              <a:rPr lang="en-US" sz="2000" smtClean="0"/>
              <a:t>visualization and knowledge representation techniques are used to present the mined knowledge to the user.</a:t>
            </a:r>
            <a:endParaRPr lang="en-US" sz="2000" smtClean="0">
              <a:solidFill>
                <a:schemeClr val="tx2"/>
              </a:solidFill>
            </a:endParaRPr>
          </a:p>
          <a:p>
            <a:pPr algn="just" eaLnBrk="1" hangingPunct="1">
              <a:lnSpc>
                <a:spcPct val="110000"/>
              </a:lnSpc>
            </a:pPr>
            <a:endParaRPr lang="en-US" smtClean="0"/>
          </a:p>
          <a:p>
            <a:pPr algn="just" eaLnBrk="1" hangingPunct="1"/>
            <a:endParaRPr lang="en-US" smtClean="0"/>
          </a:p>
        </p:txBody>
      </p:sp>
      <p:sp>
        <p:nvSpPr>
          <p:cNvPr id="24580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3E21B9D2-8B96-42D4-AF06-499B386AF8BC}" type="slidenum">
              <a:rPr lang="en-US" smtClean="0"/>
              <a:pPr/>
              <a:t>14</a:t>
            </a:fld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1026"/>
          <p:cNvSpPr>
            <a:spLocks noGrp="1" noChangeArrowheads="1"/>
          </p:cNvSpPr>
          <p:nvPr>
            <p:ph type="title"/>
          </p:nvPr>
        </p:nvSpPr>
        <p:spPr>
          <a:xfrm>
            <a:off x="228600" y="381000"/>
            <a:ext cx="8686800" cy="533400"/>
          </a:xfrm>
        </p:spPr>
        <p:txBody>
          <a:bodyPr lIns="92075" tIns="46038" rIns="92075" bIns="46038" anchor="ctr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>Data Mining and Business Intelligence</a:t>
            </a:r>
            <a:r>
              <a:rPr lang="en-US" sz="2800" smtClean="0"/>
              <a:t> </a:t>
            </a:r>
          </a:p>
        </p:txBody>
      </p:sp>
      <p:sp>
        <p:nvSpPr>
          <p:cNvPr id="25603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57F2D3A9-26A5-4C17-AAD9-3201AACA3793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25604" name="AutoShape 1027"/>
          <p:cNvSpPr>
            <a:spLocks noChangeArrowheads="1"/>
          </p:cNvSpPr>
          <p:nvPr/>
        </p:nvSpPr>
        <p:spPr bwMode="auto">
          <a:xfrm>
            <a:off x="762000" y="1447800"/>
            <a:ext cx="7467600" cy="5029200"/>
          </a:xfrm>
          <a:prstGeom prst="flowChartExtra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en-US" sz="2400">
              <a:latin typeface="Times New Roman" pitchFamily="18" charset="0"/>
            </a:endParaRPr>
          </a:p>
        </p:txBody>
      </p:sp>
      <p:sp>
        <p:nvSpPr>
          <p:cNvPr id="25605" name="Line 1028"/>
          <p:cNvSpPr>
            <a:spLocks noChangeShapeType="1"/>
          </p:cNvSpPr>
          <p:nvPr/>
        </p:nvSpPr>
        <p:spPr bwMode="auto">
          <a:xfrm>
            <a:off x="1219200" y="5867400"/>
            <a:ext cx="6553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Line 1029"/>
          <p:cNvSpPr>
            <a:spLocks noChangeShapeType="1"/>
          </p:cNvSpPr>
          <p:nvPr/>
        </p:nvSpPr>
        <p:spPr bwMode="auto">
          <a:xfrm>
            <a:off x="1676400" y="5257800"/>
            <a:ext cx="5638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7" name="Line 1030"/>
          <p:cNvSpPr>
            <a:spLocks noChangeShapeType="1"/>
          </p:cNvSpPr>
          <p:nvPr/>
        </p:nvSpPr>
        <p:spPr bwMode="auto">
          <a:xfrm>
            <a:off x="2209800" y="4495800"/>
            <a:ext cx="457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8" name="Line 1031"/>
          <p:cNvSpPr>
            <a:spLocks noChangeShapeType="1"/>
          </p:cNvSpPr>
          <p:nvPr/>
        </p:nvSpPr>
        <p:spPr bwMode="auto">
          <a:xfrm>
            <a:off x="2819400" y="3733800"/>
            <a:ext cx="3352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9" name="Line 1032"/>
          <p:cNvSpPr>
            <a:spLocks noChangeShapeType="1"/>
          </p:cNvSpPr>
          <p:nvPr/>
        </p:nvSpPr>
        <p:spPr bwMode="auto">
          <a:xfrm>
            <a:off x="3429000" y="2895600"/>
            <a:ext cx="213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Line 1033"/>
          <p:cNvSpPr>
            <a:spLocks noChangeShapeType="1"/>
          </p:cNvSpPr>
          <p:nvPr/>
        </p:nvSpPr>
        <p:spPr bwMode="auto">
          <a:xfrm flipV="1">
            <a:off x="533400" y="1447800"/>
            <a:ext cx="0" cy="5029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1" name="Line 1034"/>
          <p:cNvSpPr>
            <a:spLocks noChangeShapeType="1"/>
          </p:cNvSpPr>
          <p:nvPr/>
        </p:nvSpPr>
        <p:spPr bwMode="auto">
          <a:xfrm flipV="1">
            <a:off x="8839200" y="1447800"/>
            <a:ext cx="0" cy="5029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12" name="Text Box 1035"/>
          <p:cNvSpPr txBox="1">
            <a:spLocks noChangeArrowheads="1"/>
          </p:cNvSpPr>
          <p:nvPr/>
        </p:nvSpPr>
        <p:spPr bwMode="auto">
          <a:xfrm>
            <a:off x="593725" y="1509713"/>
            <a:ext cx="19208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600" b="1">
                <a:latin typeface="Times New Roman" pitchFamily="18" charset="0"/>
              </a:rPr>
              <a:t>Increasing potential</a:t>
            </a:r>
          </a:p>
          <a:p>
            <a:pPr eaLnBrk="0" hangingPunct="0"/>
            <a:r>
              <a:rPr lang="en-US" sz="1600" b="1">
                <a:latin typeface="Times New Roman" pitchFamily="18" charset="0"/>
              </a:rPr>
              <a:t>to support</a:t>
            </a:r>
          </a:p>
          <a:p>
            <a:pPr eaLnBrk="0" hangingPunct="0"/>
            <a:r>
              <a:rPr lang="en-US" sz="1600" b="1">
                <a:latin typeface="Times New Roman" pitchFamily="18" charset="0"/>
              </a:rPr>
              <a:t>business decisions</a:t>
            </a:r>
          </a:p>
        </p:txBody>
      </p:sp>
      <p:sp>
        <p:nvSpPr>
          <p:cNvPr id="25613" name="Text Box 1036"/>
          <p:cNvSpPr txBox="1">
            <a:spLocks noChangeArrowheads="1"/>
          </p:cNvSpPr>
          <p:nvPr/>
        </p:nvSpPr>
        <p:spPr bwMode="auto">
          <a:xfrm>
            <a:off x="7748588" y="1955800"/>
            <a:ext cx="10017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US" sz="1600" b="1">
                <a:latin typeface="Times New Roman" pitchFamily="18" charset="0"/>
              </a:rPr>
              <a:t>End User</a:t>
            </a:r>
            <a:endParaRPr lang="en-US" sz="1600">
              <a:latin typeface="Times New Roman" pitchFamily="18" charset="0"/>
            </a:endParaRPr>
          </a:p>
        </p:txBody>
      </p:sp>
      <p:sp>
        <p:nvSpPr>
          <p:cNvPr id="25614" name="Text Box 1037"/>
          <p:cNvSpPr txBox="1">
            <a:spLocks noChangeArrowheads="1"/>
          </p:cNvSpPr>
          <p:nvPr/>
        </p:nvSpPr>
        <p:spPr bwMode="auto">
          <a:xfrm>
            <a:off x="7751763" y="2946400"/>
            <a:ext cx="9525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US" sz="1600" b="1">
                <a:latin typeface="Times New Roman" pitchFamily="18" charset="0"/>
              </a:rPr>
              <a:t>Business</a:t>
            </a:r>
          </a:p>
          <a:p>
            <a:pPr algn="r" eaLnBrk="0" hangingPunct="0"/>
            <a:r>
              <a:rPr lang="en-US" sz="1600" b="1">
                <a:latin typeface="Times New Roman" pitchFamily="18" charset="0"/>
              </a:rPr>
              <a:t>  Analyst</a:t>
            </a:r>
          </a:p>
        </p:txBody>
      </p:sp>
      <p:sp>
        <p:nvSpPr>
          <p:cNvPr id="25615" name="Text Box 1038"/>
          <p:cNvSpPr txBox="1">
            <a:spLocks noChangeArrowheads="1"/>
          </p:cNvSpPr>
          <p:nvPr/>
        </p:nvSpPr>
        <p:spPr bwMode="auto">
          <a:xfrm>
            <a:off x="7840663" y="3784600"/>
            <a:ext cx="85566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US" sz="1600" b="1">
                <a:latin typeface="Times New Roman" pitchFamily="18" charset="0"/>
              </a:rPr>
              <a:t>     Data</a:t>
            </a:r>
          </a:p>
          <a:p>
            <a:pPr algn="r" eaLnBrk="0" hangingPunct="0"/>
            <a:r>
              <a:rPr lang="en-US" sz="1600" b="1">
                <a:latin typeface="Times New Roman" pitchFamily="18" charset="0"/>
              </a:rPr>
              <a:t>Analyst</a:t>
            </a:r>
          </a:p>
        </p:txBody>
      </p:sp>
      <p:sp>
        <p:nvSpPr>
          <p:cNvPr id="25616" name="Text Box 1039"/>
          <p:cNvSpPr txBox="1">
            <a:spLocks noChangeArrowheads="1"/>
          </p:cNvSpPr>
          <p:nvPr/>
        </p:nvSpPr>
        <p:spPr bwMode="auto">
          <a:xfrm>
            <a:off x="8102600" y="5689600"/>
            <a:ext cx="6111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US" sz="1600" b="1">
                <a:latin typeface="Times New Roman" pitchFamily="18" charset="0"/>
              </a:rPr>
              <a:t>DBA</a:t>
            </a:r>
          </a:p>
        </p:txBody>
      </p:sp>
      <p:sp>
        <p:nvSpPr>
          <p:cNvPr id="25617" name="Text Box 1040"/>
          <p:cNvSpPr txBox="1">
            <a:spLocks noChangeArrowheads="1"/>
          </p:cNvSpPr>
          <p:nvPr/>
        </p:nvSpPr>
        <p:spPr bwMode="auto">
          <a:xfrm>
            <a:off x="3886200" y="2178050"/>
            <a:ext cx="1219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800" b="1"/>
              <a:t>Decision</a:t>
            </a:r>
            <a:r>
              <a:rPr lang="en-US" sz="1800"/>
              <a:t> </a:t>
            </a:r>
            <a:r>
              <a:rPr lang="en-US" sz="1800" b="1"/>
              <a:t>Making</a:t>
            </a:r>
          </a:p>
        </p:txBody>
      </p:sp>
      <p:sp>
        <p:nvSpPr>
          <p:cNvPr id="25618" name="Text Box 1041"/>
          <p:cNvSpPr txBox="1">
            <a:spLocks noChangeArrowheads="1"/>
          </p:cNvSpPr>
          <p:nvPr/>
        </p:nvSpPr>
        <p:spPr bwMode="auto">
          <a:xfrm>
            <a:off x="3352800" y="2992438"/>
            <a:ext cx="2260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 b="1"/>
              <a:t>Data Presentation</a:t>
            </a:r>
          </a:p>
        </p:txBody>
      </p:sp>
      <p:sp>
        <p:nvSpPr>
          <p:cNvPr id="25619" name="Text Box 1042"/>
          <p:cNvSpPr txBox="1">
            <a:spLocks noChangeArrowheads="1"/>
          </p:cNvSpPr>
          <p:nvPr/>
        </p:nvSpPr>
        <p:spPr bwMode="auto">
          <a:xfrm>
            <a:off x="3276600" y="3352800"/>
            <a:ext cx="2578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 b="1" i="1">
                <a:latin typeface="Times New Roman" pitchFamily="18" charset="0"/>
              </a:rPr>
              <a:t>Visualization Techniques</a:t>
            </a:r>
          </a:p>
        </p:txBody>
      </p:sp>
      <p:sp>
        <p:nvSpPr>
          <p:cNvPr id="25620" name="Text Box 1043"/>
          <p:cNvSpPr txBox="1">
            <a:spLocks noChangeArrowheads="1"/>
          </p:cNvSpPr>
          <p:nvPr/>
        </p:nvSpPr>
        <p:spPr bwMode="auto">
          <a:xfrm>
            <a:off x="3657600" y="3765550"/>
            <a:ext cx="17827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800" b="1"/>
              <a:t>Data Mining</a:t>
            </a:r>
            <a:endParaRPr lang="en-US" sz="1800" b="1">
              <a:solidFill>
                <a:schemeClr val="bg1"/>
              </a:solidFill>
            </a:endParaRPr>
          </a:p>
        </p:txBody>
      </p:sp>
      <p:sp>
        <p:nvSpPr>
          <p:cNvPr id="25621" name="Text Box 1044"/>
          <p:cNvSpPr txBox="1">
            <a:spLocks noChangeArrowheads="1"/>
          </p:cNvSpPr>
          <p:nvPr/>
        </p:nvSpPr>
        <p:spPr bwMode="auto">
          <a:xfrm>
            <a:off x="3581400" y="4038600"/>
            <a:ext cx="23241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 b="1" i="1">
                <a:latin typeface="Times New Roman" pitchFamily="18" charset="0"/>
              </a:rPr>
              <a:t>Information Discovery</a:t>
            </a:r>
          </a:p>
        </p:txBody>
      </p:sp>
      <p:sp>
        <p:nvSpPr>
          <p:cNvPr id="25622" name="Text Box 1045"/>
          <p:cNvSpPr txBox="1">
            <a:spLocks noChangeArrowheads="1"/>
          </p:cNvSpPr>
          <p:nvPr/>
        </p:nvSpPr>
        <p:spPr bwMode="auto">
          <a:xfrm>
            <a:off x="3368675" y="4572000"/>
            <a:ext cx="23463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 sz="1800" b="1"/>
              <a:t>Data Exploration</a:t>
            </a:r>
          </a:p>
        </p:txBody>
      </p:sp>
      <p:sp>
        <p:nvSpPr>
          <p:cNvPr id="25623" name="Text Box 1047"/>
          <p:cNvSpPr txBox="1">
            <a:spLocks noChangeArrowheads="1"/>
          </p:cNvSpPr>
          <p:nvPr/>
        </p:nvSpPr>
        <p:spPr bwMode="auto">
          <a:xfrm>
            <a:off x="2133600" y="4876800"/>
            <a:ext cx="457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800" b="1" i="1">
                <a:latin typeface="Times New Roman" pitchFamily="18" charset="0"/>
              </a:rPr>
              <a:t>Statistical Summary, Querying, and Reporting</a:t>
            </a:r>
            <a:endParaRPr lang="en-US" sz="1800" b="1" i="1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5624" name="Text Box 1048"/>
          <p:cNvSpPr txBox="1">
            <a:spLocks noChangeArrowheads="1"/>
          </p:cNvSpPr>
          <p:nvPr/>
        </p:nvSpPr>
        <p:spPr bwMode="auto">
          <a:xfrm>
            <a:off x="1600200" y="5410200"/>
            <a:ext cx="60213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 b="1"/>
              <a:t>Data Preprocessing/Integration, Data Warehouses</a:t>
            </a:r>
          </a:p>
        </p:txBody>
      </p:sp>
      <p:sp>
        <p:nvSpPr>
          <p:cNvPr id="25625" name="Text Box 1049"/>
          <p:cNvSpPr txBox="1">
            <a:spLocks noChangeArrowheads="1"/>
          </p:cNvSpPr>
          <p:nvPr/>
        </p:nvSpPr>
        <p:spPr bwMode="auto">
          <a:xfrm>
            <a:off x="3581400" y="5791200"/>
            <a:ext cx="16970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sz="1800" b="1"/>
              <a:t>Data Sources</a:t>
            </a:r>
            <a:endParaRPr lang="en-US" sz="1800" b="1">
              <a:solidFill>
                <a:schemeClr val="bg1"/>
              </a:solidFill>
            </a:endParaRPr>
          </a:p>
        </p:txBody>
      </p:sp>
      <p:sp>
        <p:nvSpPr>
          <p:cNvPr id="25626" name="Text Box 1050"/>
          <p:cNvSpPr txBox="1">
            <a:spLocks noChangeArrowheads="1"/>
          </p:cNvSpPr>
          <p:nvPr/>
        </p:nvSpPr>
        <p:spPr bwMode="auto">
          <a:xfrm>
            <a:off x="1066800" y="6096000"/>
            <a:ext cx="7118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n-US" sz="1800" b="1" i="1">
                <a:latin typeface="Times New Roman" pitchFamily="18" charset="0"/>
              </a:rPr>
              <a:t>Paper, Files, Web documents, Scientific experiments, Database Systems</a:t>
            </a:r>
          </a:p>
        </p:txBody>
      </p:sp>
      <p:sp>
        <p:nvSpPr>
          <p:cNvPr id="25627" name="Line 1051"/>
          <p:cNvSpPr>
            <a:spLocks noChangeShapeType="1"/>
          </p:cNvSpPr>
          <p:nvPr/>
        </p:nvSpPr>
        <p:spPr bwMode="auto">
          <a:xfrm>
            <a:off x="457200" y="6477000"/>
            <a:ext cx="838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762000" y="228600"/>
            <a:ext cx="7716838" cy="4572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>Architecture of a data mining system</a:t>
            </a:r>
          </a:p>
        </p:txBody>
      </p:sp>
      <p:pic>
        <p:nvPicPr>
          <p:cNvPr id="26627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28813" y="1674813"/>
            <a:ext cx="4524375" cy="4724400"/>
          </a:xfrm>
          <a:noFill/>
        </p:spPr>
      </p:pic>
      <p:sp>
        <p:nvSpPr>
          <p:cNvPr id="26628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2D1A0076-EA2A-4B07-8F29-ED9D24A074CD}" type="slidenum">
              <a:rPr lang="en-US" smtClean="0"/>
              <a:pPr/>
              <a:t>16</a:t>
            </a:fld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>Continue…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000" smtClean="0">
                <a:solidFill>
                  <a:schemeClr val="tx2"/>
                </a:solidFill>
              </a:rPr>
              <a:t>Database, Data warehouse, WWW or other information repository: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1600" smtClean="0">
                <a:latin typeface="Verdana" pitchFamily="34" charset="0"/>
              </a:rPr>
              <a:t>A set of Database, data warehouse, spreadsheets, or other kind of information repositories.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1600" smtClean="0">
                <a:latin typeface="Verdana" pitchFamily="34" charset="0"/>
              </a:rPr>
              <a:t>Data cleaning and data integration techniques may be performed on the data.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1600" smtClean="0"/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000" smtClean="0">
                <a:solidFill>
                  <a:schemeClr val="tx2"/>
                </a:solidFill>
              </a:rPr>
              <a:t>Database or data warehouse server :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1600" smtClean="0">
                <a:latin typeface="Verdana" pitchFamily="34" charset="0"/>
              </a:rPr>
              <a:t>Responsible for fetching the relevant data, based on the user’s data mining request.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sz="1600" smtClean="0">
              <a:latin typeface="Verdana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000" smtClean="0">
                <a:solidFill>
                  <a:schemeClr val="tx2"/>
                </a:solidFill>
                <a:latin typeface="Verdana" pitchFamily="34" charset="0"/>
              </a:rPr>
              <a:t>Knowledge base: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1600" smtClean="0">
                <a:latin typeface="Verdana" pitchFamily="34" charset="0"/>
              </a:rPr>
              <a:t>Domain knowledge that is used to guide the search or evaluate the interestingness of resulting patterns. For ex.,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1600" b="1" smtClean="0">
                <a:latin typeface="Verdana" pitchFamily="34" charset="0"/>
              </a:rPr>
              <a:t>Concept hierarchies</a:t>
            </a:r>
            <a:r>
              <a:rPr lang="en-US" sz="1600" smtClean="0">
                <a:latin typeface="Verdana" pitchFamily="34" charset="0"/>
              </a:rPr>
              <a:t>, used to organize attributes or attribute values into different levels of abstraction,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1600" b="1" smtClean="0">
                <a:latin typeface="Verdana" pitchFamily="34" charset="0"/>
              </a:rPr>
              <a:t>User beliefs, </a:t>
            </a:r>
            <a:r>
              <a:rPr lang="en-US" sz="1600" smtClean="0">
                <a:latin typeface="Verdana" pitchFamily="34" charset="0"/>
              </a:rPr>
              <a:t>which can be used to assess a pattern’s interestingness based on its unexpectedness, may also be included.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1600" b="1" smtClean="0">
                <a:latin typeface="Verdana" pitchFamily="34" charset="0"/>
              </a:rPr>
              <a:t>Additional interestingness constraints or thresholds and metadata.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1600" smtClean="0"/>
          </a:p>
        </p:txBody>
      </p:sp>
      <p:sp>
        <p:nvSpPr>
          <p:cNvPr id="27652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62035E69-2951-46B8-9CB6-7896B0F94E47}" type="slidenum">
              <a:rPr lang="en-US" smtClean="0"/>
              <a:pPr/>
              <a:t>17</a:t>
            </a:fld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>Continue…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219200"/>
            <a:ext cx="8458200" cy="5334000"/>
          </a:xfrm>
        </p:spPr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000" smtClean="0">
                <a:solidFill>
                  <a:schemeClr val="tx2"/>
                </a:solidFill>
              </a:rPr>
              <a:t>Data mining engine:</a:t>
            </a:r>
            <a:endParaRPr lang="en-US" sz="2000" smtClean="0">
              <a:latin typeface="Verdana" pitchFamily="34" charset="0"/>
            </a:endParaRP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1600" smtClean="0">
                <a:latin typeface="Verdana" pitchFamily="34" charset="0"/>
              </a:rPr>
              <a:t>Essential to the data mining system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1600" smtClean="0">
                <a:latin typeface="Verdana" pitchFamily="34" charset="0"/>
              </a:rPr>
              <a:t>Consists of a set of functional modules.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sz="1600" smtClean="0">
              <a:latin typeface="Verdana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000" smtClean="0">
                <a:solidFill>
                  <a:schemeClr val="tx2"/>
                </a:solidFill>
              </a:rPr>
              <a:t>Pattern evaluation module: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1600" smtClean="0">
                <a:latin typeface="Verdana" pitchFamily="34" charset="0"/>
              </a:rPr>
              <a:t>Employs interestingness measures and interacts with the data mining modules so as to focus the search toward interesting patterns.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1600" smtClean="0">
                <a:latin typeface="Verdana" pitchFamily="34" charset="0"/>
              </a:rPr>
              <a:t>It may use interestingness thresholds to filter out discovered patterns.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1600" smtClean="0">
                <a:latin typeface="Verdana" pitchFamily="34" charset="0"/>
              </a:rPr>
              <a:t>In many system pattern evaluation  module may be integrated with the mining module, depending on the implementation of the data mining method used.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sz="1600" smtClean="0">
              <a:latin typeface="Verdana" pitchFamily="34" charset="0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000" smtClean="0">
                <a:latin typeface="Verdana" pitchFamily="34" charset="0"/>
              </a:rPr>
              <a:t>User interface: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1600" smtClean="0">
                <a:latin typeface="Verdana" pitchFamily="34" charset="0"/>
              </a:rPr>
              <a:t>Communicate between users and the data mining system.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1600" smtClean="0">
                <a:latin typeface="Verdana" pitchFamily="34" charset="0"/>
              </a:rPr>
              <a:t>Allowing the user to interact with the system by specifying a data mining query or task, providing information to help focus the search, 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1600" smtClean="0">
                <a:latin typeface="Verdana" pitchFamily="34" charset="0"/>
              </a:rPr>
              <a:t>performing exploratory data mining based on the intermediate data mining results.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1600" smtClean="0">
                <a:latin typeface="Verdana" pitchFamily="34" charset="0"/>
              </a:rPr>
              <a:t>Allows the user to browse database and data warehouse schemas or data structures,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1600" smtClean="0">
                <a:latin typeface="Verdana" pitchFamily="34" charset="0"/>
              </a:rPr>
              <a:t>evaluate mined patterns, 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1600" smtClean="0">
                <a:latin typeface="Verdana" pitchFamily="34" charset="0"/>
              </a:rPr>
              <a:t>and visualize the patterns in different forms.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smtClean="0"/>
          </a:p>
        </p:txBody>
      </p:sp>
      <p:sp>
        <p:nvSpPr>
          <p:cNvPr id="28676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82A4B636-6931-4C95-A851-4E0CD7EB48A0}" type="slidenum">
              <a:rPr lang="en-US" smtClean="0"/>
              <a:pPr/>
              <a:t>18</a:t>
            </a:fld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685800"/>
          </a:xfrm>
        </p:spPr>
        <p:txBody>
          <a:bodyPr lIns="92075" tIns="46038" rIns="92075" bIns="46038" anchor="ctr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>Data Mining: On What Kinds of Data?</a:t>
            </a:r>
            <a:endParaRPr lang="en-US" u="sng" smtClean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1000" y="1295400"/>
            <a:ext cx="8610600" cy="5181600"/>
          </a:xfrm>
        </p:spPr>
        <p:txBody>
          <a:bodyPr lIns="92075" tIns="46038" rIns="92075" bIns="46038"/>
          <a:lstStyle/>
          <a:p>
            <a:pPr eaLnBrk="1" hangingPunct="1">
              <a:lnSpc>
                <a:spcPct val="130000"/>
              </a:lnSpc>
            </a:pPr>
            <a:r>
              <a:rPr lang="en-US" sz="1800" smtClean="0"/>
              <a:t>Database-oriented data sets and applications</a:t>
            </a:r>
          </a:p>
          <a:p>
            <a:pPr lvl="1" eaLnBrk="1" hangingPunct="1">
              <a:lnSpc>
                <a:spcPct val="130000"/>
              </a:lnSpc>
            </a:pPr>
            <a:r>
              <a:rPr lang="en-US" sz="1800" smtClean="0"/>
              <a:t>Relational database, </a:t>
            </a:r>
          </a:p>
          <a:p>
            <a:pPr lvl="1" eaLnBrk="1" hangingPunct="1">
              <a:lnSpc>
                <a:spcPct val="130000"/>
              </a:lnSpc>
            </a:pPr>
            <a:r>
              <a:rPr lang="en-US" sz="1800" smtClean="0"/>
              <a:t>data warehouse, </a:t>
            </a:r>
          </a:p>
          <a:p>
            <a:pPr lvl="1" eaLnBrk="1" hangingPunct="1">
              <a:lnSpc>
                <a:spcPct val="130000"/>
              </a:lnSpc>
            </a:pPr>
            <a:r>
              <a:rPr lang="en-US" sz="1800" smtClean="0"/>
              <a:t>transactional database</a:t>
            </a:r>
          </a:p>
          <a:p>
            <a:pPr eaLnBrk="1" hangingPunct="1">
              <a:lnSpc>
                <a:spcPct val="130000"/>
              </a:lnSpc>
            </a:pPr>
            <a:r>
              <a:rPr lang="en-US" sz="1800" smtClean="0"/>
              <a:t>Advanced data sets and advanced applications </a:t>
            </a:r>
          </a:p>
          <a:p>
            <a:pPr lvl="1" eaLnBrk="1" hangingPunct="1">
              <a:lnSpc>
                <a:spcPct val="130000"/>
              </a:lnSpc>
            </a:pPr>
            <a:r>
              <a:rPr lang="en-US" sz="1800" smtClean="0"/>
              <a:t>Object-relational databases</a:t>
            </a:r>
          </a:p>
          <a:p>
            <a:pPr lvl="1" eaLnBrk="1" hangingPunct="1">
              <a:lnSpc>
                <a:spcPct val="130000"/>
              </a:lnSpc>
            </a:pPr>
            <a:r>
              <a:rPr lang="en-US" sz="1800" smtClean="0"/>
              <a:t>Temporal data, sequence data (incl. bio-sequences), Time-series data </a:t>
            </a:r>
          </a:p>
          <a:p>
            <a:pPr lvl="2" eaLnBrk="1" hangingPunct="1">
              <a:lnSpc>
                <a:spcPct val="130000"/>
              </a:lnSpc>
            </a:pPr>
            <a:r>
              <a:rPr lang="en-US" sz="1500" smtClean="0"/>
              <a:t>Time related, customer shopping sequence, sequence of values repeated over time(hourly, monthly,daily)</a:t>
            </a:r>
          </a:p>
          <a:p>
            <a:pPr lvl="1" eaLnBrk="1" hangingPunct="1">
              <a:lnSpc>
                <a:spcPct val="130000"/>
              </a:lnSpc>
            </a:pPr>
            <a:r>
              <a:rPr lang="en-US" sz="1800" smtClean="0"/>
              <a:t>Spatial data and spatiotemporal data</a:t>
            </a:r>
          </a:p>
          <a:p>
            <a:pPr lvl="2" eaLnBrk="1" hangingPunct="1">
              <a:lnSpc>
                <a:spcPct val="130000"/>
              </a:lnSpc>
            </a:pPr>
            <a:r>
              <a:rPr lang="en-US" sz="1500" smtClean="0"/>
              <a:t>Geographic database, VLSI data, satellite images etc.</a:t>
            </a:r>
          </a:p>
        </p:txBody>
      </p:sp>
      <p:sp>
        <p:nvSpPr>
          <p:cNvPr id="29700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0C6BC040-7FDA-47B7-B0DB-7D3FC73E397F}" type="slidenum">
              <a:rPr lang="en-US" smtClean="0"/>
              <a:pPr/>
              <a:t>19</a:t>
            </a:fld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316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BEE2D2BC-A2F8-41D6-A9CE-5D6C77F48799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28600"/>
            <a:ext cx="7620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4572000"/>
            <a:ext cx="73914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685800"/>
          </a:xfrm>
        </p:spPr>
        <p:txBody>
          <a:bodyPr lIns="92075" tIns="46038" rIns="92075" bIns="46038" anchor="ctr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>Data Mining: On What Kinds of Data?</a:t>
            </a:r>
            <a:endParaRPr lang="en-US" u="sng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1000" y="1295400"/>
            <a:ext cx="8610600" cy="5181600"/>
          </a:xfrm>
        </p:spPr>
        <p:txBody>
          <a:bodyPr lIns="92075" tIns="46038" rIns="92075" bIns="46038"/>
          <a:lstStyle/>
          <a:p>
            <a:pPr lvl="1" eaLnBrk="1" hangingPunct="1">
              <a:lnSpc>
                <a:spcPct val="130000"/>
              </a:lnSpc>
            </a:pPr>
            <a:r>
              <a:rPr lang="en-US" sz="1800" smtClean="0"/>
              <a:t>Heterogeneous databases and legacy databases</a:t>
            </a:r>
          </a:p>
          <a:p>
            <a:pPr lvl="2" eaLnBrk="1" hangingPunct="1">
              <a:lnSpc>
                <a:spcPct val="130000"/>
              </a:lnSpc>
            </a:pPr>
            <a:r>
              <a:rPr lang="en-US" sz="1500" smtClean="0"/>
              <a:t>Ex. Information of students performance at different schools</a:t>
            </a:r>
          </a:p>
          <a:p>
            <a:pPr lvl="1" eaLnBrk="1" hangingPunct="1">
              <a:lnSpc>
                <a:spcPct val="130000"/>
              </a:lnSpc>
            </a:pPr>
            <a:r>
              <a:rPr lang="en-US" sz="1800" smtClean="0"/>
              <a:t>Data streams</a:t>
            </a:r>
            <a:endParaRPr lang="en-US" sz="1500" smtClean="0"/>
          </a:p>
          <a:p>
            <a:pPr lvl="1" eaLnBrk="1" hangingPunct="1">
              <a:lnSpc>
                <a:spcPct val="130000"/>
              </a:lnSpc>
            </a:pPr>
            <a:r>
              <a:rPr lang="en-US" sz="1800" smtClean="0"/>
              <a:t>Multimedia database</a:t>
            </a:r>
          </a:p>
          <a:p>
            <a:pPr lvl="1" eaLnBrk="1" hangingPunct="1">
              <a:lnSpc>
                <a:spcPct val="130000"/>
              </a:lnSpc>
            </a:pPr>
            <a:r>
              <a:rPr lang="en-US" sz="1800" smtClean="0"/>
              <a:t>Text databases</a:t>
            </a:r>
          </a:p>
          <a:p>
            <a:pPr lvl="1" eaLnBrk="1" hangingPunct="1">
              <a:lnSpc>
                <a:spcPct val="130000"/>
              </a:lnSpc>
            </a:pPr>
            <a:r>
              <a:rPr lang="en-US" sz="1800" smtClean="0"/>
              <a:t>The World-Wide Web</a:t>
            </a:r>
          </a:p>
        </p:txBody>
      </p:sp>
      <p:sp>
        <p:nvSpPr>
          <p:cNvPr id="30724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5549E12A-8A14-408B-9D29-10F008783FDA}" type="slidenum">
              <a:rPr lang="en-US" smtClean="0"/>
              <a:pPr/>
              <a:t>20</a:t>
            </a:fld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81000"/>
            <a:ext cx="8458200" cy="561975"/>
          </a:xfrm>
        </p:spPr>
        <p:txBody>
          <a:bodyPr lIns="92075" tIns="46038" rIns="92075" bIns="46038" anchor="ctr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Data Mining Functionalities : what kinds of patterns can be mined</a:t>
            </a:r>
            <a:endParaRPr lang="en-US" sz="2800" dirty="0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1000" y="1295400"/>
            <a:ext cx="8305800" cy="5105400"/>
          </a:xfrm>
        </p:spPr>
        <p:txBody>
          <a:bodyPr lIns="92075" tIns="46038" rIns="92075" bIns="46038"/>
          <a:lstStyle/>
          <a:p>
            <a:pPr eaLnBrk="1" hangingPunct="1">
              <a:lnSpc>
                <a:spcPct val="120000"/>
              </a:lnSpc>
            </a:pPr>
            <a:r>
              <a:rPr lang="en-US" sz="2000" b="1" smtClean="0"/>
              <a:t>Concept description: Characterization and discrimination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smtClean="0"/>
              <a:t>Generalize, summarize, and contrast data characteristics, 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smtClean="0"/>
              <a:t>Eg. Find characteristics of Customers  who spend more than 10,000 per month 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smtClean="0"/>
              <a:t>Eg. Compare customers who shop regularly verses who shop rarely</a:t>
            </a:r>
          </a:p>
          <a:p>
            <a:pPr eaLnBrk="1" hangingPunct="1">
              <a:lnSpc>
                <a:spcPct val="120000"/>
              </a:lnSpc>
            </a:pPr>
            <a:r>
              <a:rPr lang="en-US" sz="2000" b="1" smtClean="0"/>
              <a:t>Frequent patterns, association, correlation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smtClean="0"/>
              <a:t>computer </a:t>
            </a:r>
            <a:r>
              <a:rPr lang="en-US" sz="2000" smtClean="0">
                <a:sym typeface="Wingdings" pitchFamily="2" charset="2"/>
              </a:rPr>
              <a:t></a:t>
            </a:r>
            <a:r>
              <a:rPr lang="en-US" sz="2000" smtClean="0"/>
              <a:t> printer [0.5%, 75%]</a:t>
            </a:r>
          </a:p>
          <a:p>
            <a:pPr eaLnBrk="1" hangingPunct="1">
              <a:lnSpc>
                <a:spcPct val="120000"/>
              </a:lnSpc>
            </a:pPr>
            <a:r>
              <a:rPr lang="en-US" sz="2000" b="1" smtClean="0"/>
              <a:t>Classification and prediction  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smtClean="0"/>
              <a:t>Construct models (functions) that describe and distinguish classes or concepts for future prediction</a:t>
            </a:r>
          </a:p>
          <a:p>
            <a:pPr lvl="2" eaLnBrk="1" hangingPunct="1">
              <a:lnSpc>
                <a:spcPct val="120000"/>
              </a:lnSpc>
            </a:pPr>
            <a:r>
              <a:rPr lang="en-US" smtClean="0"/>
              <a:t>E.g., classify countries based on (climate), or classify cars based on (gas mileage)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smtClean="0"/>
              <a:t>Predict some unknown or missing numerical values </a:t>
            </a:r>
          </a:p>
        </p:txBody>
      </p:sp>
      <p:sp>
        <p:nvSpPr>
          <p:cNvPr id="31748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5DCFAF0F-2364-4B76-9F3B-8BE6EB54E366}" type="slidenum">
              <a:rPr lang="en-US" smtClean="0"/>
              <a:pPr/>
              <a:t>21</a:t>
            </a:fld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543800" cy="635000"/>
          </a:xfrm>
        </p:spPr>
        <p:txBody>
          <a:bodyPr lIns="92075" tIns="46038" rIns="92075" bIns="46038" anchor="ctr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>Data Mining Functionalities (2)</a:t>
            </a:r>
          </a:p>
        </p:txBody>
      </p:sp>
      <p:sp>
        <p:nvSpPr>
          <p:cNvPr id="21510" name="Rectangle 1027"/>
          <p:cNvSpPr>
            <a:spLocks noGrp="1" noChangeArrowheads="1"/>
          </p:cNvSpPr>
          <p:nvPr>
            <p:ph sz="quarter" idx="1"/>
          </p:nvPr>
        </p:nvSpPr>
        <p:spPr>
          <a:xfrm>
            <a:off x="304800" y="1295400"/>
            <a:ext cx="8534400" cy="5029200"/>
          </a:xfrm>
        </p:spPr>
        <p:txBody>
          <a:bodyPr lIns="92075" tIns="46038" rIns="92075" bIns="46038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000" b="1" dirty="0" smtClean="0"/>
              <a:t>Cluster analysis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000" dirty="0" smtClean="0"/>
              <a:t>Class label is unknown: Group data to form new classes, e.g., cluster houses to find distribution patterns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000" dirty="0" smtClean="0"/>
              <a:t>Maximizing intra-class similarity &amp; minimizing interclass similarity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000" b="1" dirty="0" smtClean="0"/>
              <a:t>Outlier analysis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000" dirty="0" smtClean="0"/>
              <a:t>Outlier: Data object that does not comply with the general behavior of the data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000" dirty="0" smtClean="0"/>
              <a:t>Noise or exception? Useful in fraud detection, rare events analysis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000" b="1" dirty="0" smtClean="0"/>
              <a:t>Trend and evolution analysis</a:t>
            </a:r>
          </a:p>
          <a:p>
            <a:pPr marL="641033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1700" dirty="0" smtClean="0"/>
              <a:t>Regularities or trends  for object whose behavior changes over time.</a:t>
            </a:r>
          </a:p>
          <a:p>
            <a:pPr marL="641033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1700" dirty="0" smtClean="0"/>
              <a:t>Ex. Stock exchange</a:t>
            </a:r>
          </a:p>
        </p:txBody>
      </p:sp>
      <p:sp>
        <p:nvSpPr>
          <p:cNvPr id="32772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44B43E8C-A3A1-490C-A4B0-668134135A33}" type="slidenum">
              <a:rPr lang="en-US" smtClean="0"/>
              <a:pPr/>
              <a:t>22</a:t>
            </a:fld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610600" cy="704850"/>
          </a:xfrm>
        </p:spPr>
        <p:txBody>
          <a:bodyPr lIns="92075" tIns="46038" rIns="92075" bIns="46038" anchor="ctr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smtClean="0"/>
              <a:t>Are All the “Discovered” Patterns Interesting?</a:t>
            </a:r>
            <a:endParaRPr lang="en-US" sz="2400" smtClean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1000" y="1371600"/>
            <a:ext cx="8305800" cy="5181600"/>
          </a:xfrm>
        </p:spPr>
        <p:txBody>
          <a:bodyPr lIns="92075" tIns="46038" rIns="92075" bIns="46038"/>
          <a:lstStyle/>
          <a:p>
            <a:pPr eaLnBrk="1" hangingPunct="1">
              <a:lnSpc>
                <a:spcPct val="130000"/>
              </a:lnSpc>
            </a:pPr>
            <a:r>
              <a:rPr lang="en-US" sz="2000" smtClean="0"/>
              <a:t>Data mining may generate thousands of patterns: Not all of them are interesting</a:t>
            </a:r>
          </a:p>
          <a:p>
            <a:pPr eaLnBrk="1" hangingPunct="1">
              <a:lnSpc>
                <a:spcPct val="130000"/>
              </a:lnSpc>
            </a:pPr>
            <a:r>
              <a:rPr lang="en-US" sz="2000" b="1" u="sng" smtClean="0"/>
              <a:t>Interestingness measures</a:t>
            </a:r>
            <a:endParaRPr lang="en-US" sz="2000" smtClean="0"/>
          </a:p>
          <a:p>
            <a:pPr lvl="1" eaLnBrk="1" hangingPunct="1">
              <a:lnSpc>
                <a:spcPct val="130000"/>
              </a:lnSpc>
            </a:pPr>
            <a:r>
              <a:rPr lang="en-US" sz="1800" smtClean="0"/>
              <a:t>A pattern is </a:t>
            </a:r>
            <a:r>
              <a:rPr lang="en-US" sz="1800" smtClean="0">
                <a:solidFill>
                  <a:schemeClr val="hlink"/>
                </a:solidFill>
              </a:rPr>
              <a:t>interesting</a:t>
            </a:r>
            <a:r>
              <a:rPr lang="en-US" sz="1800" smtClean="0"/>
              <a:t> if it is </a:t>
            </a:r>
            <a:r>
              <a:rPr lang="en-US" sz="1800" u="sng" smtClean="0">
                <a:solidFill>
                  <a:schemeClr val="hlink"/>
                </a:solidFill>
              </a:rPr>
              <a:t>easily understood</a:t>
            </a:r>
            <a:r>
              <a:rPr lang="en-US" sz="1800" smtClean="0"/>
              <a:t> by humans, </a:t>
            </a:r>
            <a:r>
              <a:rPr lang="en-US" sz="1800" u="sng" smtClean="0">
                <a:solidFill>
                  <a:schemeClr val="hlink"/>
                </a:solidFill>
              </a:rPr>
              <a:t>valid</a:t>
            </a:r>
            <a:r>
              <a:rPr lang="en-US" sz="1800" smtClean="0">
                <a:solidFill>
                  <a:schemeClr val="hlink"/>
                </a:solidFill>
              </a:rPr>
              <a:t> </a:t>
            </a:r>
            <a:r>
              <a:rPr lang="en-US" sz="1800" smtClean="0"/>
              <a:t>on new</a:t>
            </a:r>
            <a:r>
              <a:rPr lang="en-US" sz="1800" u="sng" smtClean="0"/>
              <a:t> </a:t>
            </a:r>
            <a:r>
              <a:rPr lang="en-US" sz="1800" smtClean="0"/>
              <a:t>or test data with some degree of </a:t>
            </a:r>
            <a:r>
              <a:rPr lang="en-US" sz="1800" smtClean="0">
                <a:solidFill>
                  <a:schemeClr val="hlink"/>
                </a:solidFill>
              </a:rPr>
              <a:t>certainty</a:t>
            </a:r>
            <a:r>
              <a:rPr lang="en-US" sz="1800" smtClean="0"/>
              <a:t>, </a:t>
            </a:r>
            <a:r>
              <a:rPr lang="en-US" sz="1800" u="sng" smtClean="0">
                <a:solidFill>
                  <a:schemeClr val="hlink"/>
                </a:solidFill>
              </a:rPr>
              <a:t>potentially useful</a:t>
            </a:r>
            <a:r>
              <a:rPr lang="en-US" sz="1800" smtClean="0"/>
              <a:t>, </a:t>
            </a:r>
            <a:r>
              <a:rPr lang="en-US" sz="1800" u="sng" smtClean="0">
                <a:solidFill>
                  <a:schemeClr val="hlink"/>
                </a:solidFill>
              </a:rPr>
              <a:t>novel,</a:t>
            </a:r>
            <a:r>
              <a:rPr lang="en-US" sz="1800" u="sng" smtClean="0"/>
              <a:t> or </a:t>
            </a:r>
            <a:r>
              <a:rPr lang="en-US" sz="1800" u="sng" smtClean="0">
                <a:solidFill>
                  <a:schemeClr val="hlink"/>
                </a:solidFill>
              </a:rPr>
              <a:t>validates some hypothesis</a:t>
            </a:r>
            <a:r>
              <a:rPr lang="en-US" sz="1800" smtClean="0"/>
              <a:t> that a user seeks to confirm </a:t>
            </a:r>
          </a:p>
          <a:p>
            <a:pPr eaLnBrk="1" hangingPunct="1">
              <a:lnSpc>
                <a:spcPct val="130000"/>
              </a:lnSpc>
            </a:pPr>
            <a:r>
              <a:rPr lang="en-US" sz="2000" b="1" u="sng" smtClean="0"/>
              <a:t>Objective vs. subjective interestingness measures</a:t>
            </a:r>
            <a:endParaRPr lang="en-US" sz="2000" u="sng" smtClean="0"/>
          </a:p>
          <a:p>
            <a:pPr lvl="1" eaLnBrk="1" hangingPunct="1">
              <a:lnSpc>
                <a:spcPct val="130000"/>
              </a:lnSpc>
            </a:pPr>
            <a:r>
              <a:rPr lang="en-US" sz="1800" u="sng" smtClean="0">
                <a:solidFill>
                  <a:schemeClr val="hlink"/>
                </a:solidFill>
              </a:rPr>
              <a:t>Objective</a:t>
            </a:r>
            <a:r>
              <a:rPr lang="en-US" sz="1800" u="sng" smtClean="0"/>
              <a:t>:</a:t>
            </a:r>
            <a:r>
              <a:rPr lang="en-US" sz="1800" smtClean="0"/>
              <a:t> based on </a:t>
            </a:r>
            <a:r>
              <a:rPr lang="en-US" sz="1800" smtClean="0">
                <a:solidFill>
                  <a:schemeClr val="hlink"/>
                </a:solidFill>
              </a:rPr>
              <a:t>statistics and structures of patterns</a:t>
            </a:r>
            <a:r>
              <a:rPr lang="en-US" sz="1800" smtClean="0"/>
              <a:t>, e.g., support, confidence, etc.</a:t>
            </a:r>
          </a:p>
          <a:p>
            <a:pPr lvl="1" eaLnBrk="1" hangingPunct="1">
              <a:lnSpc>
                <a:spcPct val="130000"/>
              </a:lnSpc>
            </a:pPr>
            <a:r>
              <a:rPr lang="en-US" sz="1800" u="sng" smtClean="0">
                <a:solidFill>
                  <a:schemeClr val="hlink"/>
                </a:solidFill>
              </a:rPr>
              <a:t>Subjective</a:t>
            </a:r>
            <a:r>
              <a:rPr lang="en-US" sz="1800" u="sng" smtClean="0"/>
              <a:t>:</a:t>
            </a:r>
            <a:r>
              <a:rPr lang="en-US" sz="1800" smtClean="0"/>
              <a:t> based on </a:t>
            </a:r>
            <a:r>
              <a:rPr lang="en-US" sz="1800" smtClean="0">
                <a:solidFill>
                  <a:schemeClr val="hlink"/>
                </a:solidFill>
              </a:rPr>
              <a:t>user’s belief</a:t>
            </a:r>
            <a:r>
              <a:rPr lang="en-US" sz="1800" smtClean="0"/>
              <a:t> in the data</a:t>
            </a:r>
          </a:p>
        </p:txBody>
      </p:sp>
      <p:sp>
        <p:nvSpPr>
          <p:cNvPr id="33796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6741472A-C075-4BCA-ACEE-15AACD2DF19A}" type="slidenum">
              <a:rPr lang="en-US" smtClean="0"/>
              <a:pPr/>
              <a:t>23</a:t>
            </a:fld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763000" cy="685800"/>
          </a:xfrm>
        </p:spPr>
        <p:txBody>
          <a:bodyPr lIns="92075" tIns="46038" rIns="92075" bIns="46038" anchor="ctr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>Find All and Only Interesting Patterns?</a:t>
            </a:r>
            <a:endParaRPr lang="en-US" sz="2800" smtClean="0"/>
          </a:p>
        </p:txBody>
      </p:sp>
      <p:sp>
        <p:nvSpPr>
          <p:cNvPr id="3481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1447800"/>
            <a:ext cx="8610600" cy="5181600"/>
          </a:xfrm>
        </p:spPr>
        <p:txBody>
          <a:bodyPr lIns="92075" tIns="46038" rIns="92075" bIns="46038"/>
          <a:lstStyle/>
          <a:p>
            <a:pPr eaLnBrk="1" hangingPunct="1">
              <a:lnSpc>
                <a:spcPct val="120000"/>
              </a:lnSpc>
            </a:pPr>
            <a:r>
              <a:rPr lang="en-US" sz="2000" u="sng" smtClean="0"/>
              <a:t>Find all the interesting patterns: </a:t>
            </a:r>
            <a:r>
              <a:rPr lang="en-US" sz="2000" u="sng" smtClean="0">
                <a:solidFill>
                  <a:schemeClr val="hlink"/>
                </a:solidFill>
              </a:rPr>
              <a:t>Completeness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smtClean="0"/>
              <a:t>Can a data mining system find </a:t>
            </a:r>
            <a:r>
              <a:rPr lang="en-US" sz="2000" u="sng" smtClean="0">
                <a:solidFill>
                  <a:schemeClr val="hlink"/>
                </a:solidFill>
              </a:rPr>
              <a:t>all</a:t>
            </a:r>
            <a:r>
              <a:rPr lang="en-US" sz="2000" smtClean="0">
                <a:solidFill>
                  <a:schemeClr val="hlink"/>
                </a:solidFill>
              </a:rPr>
              <a:t> </a:t>
            </a:r>
            <a:r>
              <a:rPr lang="en-US" sz="2000" smtClean="0"/>
              <a:t>the interesting patterns? Do we need to find </a:t>
            </a:r>
            <a:r>
              <a:rPr lang="en-US" sz="2000" u="sng" smtClean="0">
                <a:solidFill>
                  <a:schemeClr val="hlink"/>
                </a:solidFill>
              </a:rPr>
              <a:t>all</a:t>
            </a:r>
            <a:r>
              <a:rPr lang="en-US" sz="2000" smtClean="0"/>
              <a:t> of the interesting patterns?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smtClean="0"/>
              <a:t>Association vs. classification vs. clustering</a:t>
            </a:r>
          </a:p>
          <a:p>
            <a:pPr eaLnBrk="1" hangingPunct="1">
              <a:lnSpc>
                <a:spcPct val="120000"/>
              </a:lnSpc>
            </a:pPr>
            <a:r>
              <a:rPr lang="en-US" sz="2000" u="sng" smtClean="0"/>
              <a:t>Search for only interesting patterns: An optimization problem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smtClean="0"/>
              <a:t>Can a data mining system find </a:t>
            </a:r>
            <a:r>
              <a:rPr lang="en-US" sz="2000" u="sng" smtClean="0"/>
              <a:t>only</a:t>
            </a:r>
            <a:r>
              <a:rPr lang="en-US" sz="2000" smtClean="0"/>
              <a:t> the interesting patterns?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smtClean="0"/>
              <a:t>Approaches</a:t>
            </a:r>
          </a:p>
          <a:p>
            <a:pPr lvl="2" eaLnBrk="1" hangingPunct="1">
              <a:lnSpc>
                <a:spcPct val="120000"/>
              </a:lnSpc>
            </a:pPr>
            <a:r>
              <a:rPr lang="en-US" smtClean="0"/>
              <a:t>First general all the patterns and then filter out the uninteresting ones</a:t>
            </a:r>
          </a:p>
          <a:p>
            <a:pPr lvl="2" eaLnBrk="1" hangingPunct="1">
              <a:lnSpc>
                <a:spcPct val="120000"/>
              </a:lnSpc>
            </a:pPr>
            <a:r>
              <a:rPr lang="en-US" smtClean="0"/>
              <a:t>Generate only the interesting patterns—mining query optimization</a:t>
            </a:r>
          </a:p>
        </p:txBody>
      </p:sp>
      <p:sp>
        <p:nvSpPr>
          <p:cNvPr id="34820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DC3C3988-1BE4-47EC-8503-B648BEFB76EC}" type="slidenum">
              <a:rPr lang="en-US" smtClean="0"/>
              <a:pPr/>
              <a:t>24</a:t>
            </a:fld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7200" cy="868362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Classification of Data Mining System</a:t>
            </a:r>
            <a:endParaRPr lang="en-US" dirty="0"/>
          </a:p>
        </p:txBody>
      </p:sp>
      <p:sp>
        <p:nvSpPr>
          <p:cNvPr id="3584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endParaRPr lang="en-US" smtClean="0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7694C8F6-E5ED-40D6-8EB8-67AC4CCB9FD1}" type="slidenum">
              <a:rPr lang="en-US" smtClean="0"/>
              <a:pPr/>
              <a:t>25</a:t>
            </a:fld>
            <a:endParaRPr lang="en-US" smtClean="0"/>
          </a:p>
        </p:txBody>
      </p:sp>
      <p:grpSp>
        <p:nvGrpSpPr>
          <p:cNvPr id="35845" name="Group 29"/>
          <p:cNvGrpSpPr>
            <a:grpSpLocks/>
          </p:cNvGrpSpPr>
          <p:nvPr/>
        </p:nvGrpSpPr>
        <p:grpSpPr bwMode="auto">
          <a:xfrm>
            <a:off x="304800" y="1600200"/>
            <a:ext cx="8534400" cy="4343400"/>
            <a:chOff x="192" y="1152"/>
            <a:chExt cx="5376" cy="2736"/>
          </a:xfrm>
        </p:grpSpPr>
        <p:sp>
          <p:nvSpPr>
            <p:cNvPr id="35846" name="Oval 19"/>
            <p:cNvSpPr>
              <a:spLocks noChangeArrowheads="1"/>
            </p:cNvSpPr>
            <p:nvPr/>
          </p:nvSpPr>
          <p:spPr bwMode="auto">
            <a:xfrm>
              <a:off x="2160" y="2160"/>
              <a:ext cx="1440" cy="67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b="1"/>
                <a:t>Data Mining</a:t>
              </a:r>
            </a:p>
          </p:txBody>
        </p:sp>
        <p:sp>
          <p:nvSpPr>
            <p:cNvPr id="35847" name="Line 13"/>
            <p:cNvSpPr>
              <a:spLocks noChangeShapeType="1"/>
            </p:cNvSpPr>
            <p:nvPr/>
          </p:nvSpPr>
          <p:spPr bwMode="auto">
            <a:xfrm>
              <a:off x="1488" y="2448"/>
              <a:ext cx="6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5848" name="Line 14"/>
            <p:cNvSpPr>
              <a:spLocks noChangeShapeType="1"/>
            </p:cNvSpPr>
            <p:nvPr/>
          </p:nvSpPr>
          <p:spPr bwMode="auto">
            <a:xfrm>
              <a:off x="1824" y="1680"/>
              <a:ext cx="816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5849" name="Line 15"/>
            <p:cNvSpPr>
              <a:spLocks noChangeShapeType="1"/>
            </p:cNvSpPr>
            <p:nvPr/>
          </p:nvSpPr>
          <p:spPr bwMode="auto">
            <a:xfrm flipH="1">
              <a:off x="3072" y="1680"/>
              <a:ext cx="720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5850" name="Line 16"/>
            <p:cNvSpPr>
              <a:spLocks noChangeShapeType="1"/>
            </p:cNvSpPr>
            <p:nvPr/>
          </p:nvSpPr>
          <p:spPr bwMode="auto">
            <a:xfrm flipH="1">
              <a:off x="3600" y="2448"/>
              <a:ext cx="6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5851" name="Line 17"/>
            <p:cNvSpPr>
              <a:spLocks noChangeShapeType="1"/>
            </p:cNvSpPr>
            <p:nvPr/>
          </p:nvSpPr>
          <p:spPr bwMode="auto">
            <a:xfrm flipH="1" flipV="1">
              <a:off x="3168" y="2784"/>
              <a:ext cx="1248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5852" name="Line 18"/>
            <p:cNvSpPr>
              <a:spLocks noChangeShapeType="1"/>
            </p:cNvSpPr>
            <p:nvPr/>
          </p:nvSpPr>
          <p:spPr bwMode="auto">
            <a:xfrm flipV="1">
              <a:off x="1536" y="2784"/>
              <a:ext cx="1008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5853" name="Oval 21"/>
            <p:cNvSpPr>
              <a:spLocks noChangeArrowheads="1"/>
            </p:cNvSpPr>
            <p:nvPr/>
          </p:nvSpPr>
          <p:spPr bwMode="auto">
            <a:xfrm>
              <a:off x="1056" y="1152"/>
              <a:ext cx="1296" cy="52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/>
                <a:t>Database </a:t>
              </a:r>
            </a:p>
            <a:p>
              <a:pPr algn="ctr"/>
              <a:r>
                <a:rPr lang="en-US" sz="2400"/>
                <a:t>Technology</a:t>
              </a:r>
            </a:p>
          </p:txBody>
        </p:sp>
        <p:sp>
          <p:nvSpPr>
            <p:cNvPr id="35854" name="Oval 22"/>
            <p:cNvSpPr>
              <a:spLocks noChangeArrowheads="1"/>
            </p:cNvSpPr>
            <p:nvPr/>
          </p:nvSpPr>
          <p:spPr bwMode="auto">
            <a:xfrm>
              <a:off x="3216" y="1200"/>
              <a:ext cx="1296" cy="48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/>
                <a:t>Statistics</a:t>
              </a:r>
            </a:p>
          </p:txBody>
        </p:sp>
        <p:sp>
          <p:nvSpPr>
            <p:cNvPr id="35855" name="Oval 23"/>
            <p:cNvSpPr>
              <a:spLocks noChangeArrowheads="1"/>
            </p:cNvSpPr>
            <p:nvPr/>
          </p:nvSpPr>
          <p:spPr bwMode="auto">
            <a:xfrm>
              <a:off x="192" y="2208"/>
              <a:ext cx="1296" cy="52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/>
                <a:t>Machine</a:t>
              </a:r>
            </a:p>
            <a:p>
              <a:pPr algn="ctr"/>
              <a:r>
                <a:rPr lang="en-US" sz="2400"/>
                <a:t>Learning</a:t>
              </a:r>
            </a:p>
          </p:txBody>
        </p:sp>
        <p:sp>
          <p:nvSpPr>
            <p:cNvPr id="35856" name="Oval 24"/>
            <p:cNvSpPr>
              <a:spLocks noChangeArrowheads="1"/>
            </p:cNvSpPr>
            <p:nvPr/>
          </p:nvSpPr>
          <p:spPr bwMode="auto">
            <a:xfrm>
              <a:off x="336" y="3072"/>
              <a:ext cx="1296" cy="52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/>
                <a:t>Pattern</a:t>
              </a:r>
            </a:p>
            <a:p>
              <a:pPr algn="ctr"/>
              <a:r>
                <a:rPr lang="en-US" sz="2400"/>
                <a:t>Recognition</a:t>
              </a:r>
            </a:p>
          </p:txBody>
        </p:sp>
        <p:sp>
          <p:nvSpPr>
            <p:cNvPr id="35857" name="Oval 25"/>
            <p:cNvSpPr>
              <a:spLocks noChangeArrowheads="1"/>
            </p:cNvSpPr>
            <p:nvPr/>
          </p:nvSpPr>
          <p:spPr bwMode="auto">
            <a:xfrm>
              <a:off x="2208" y="3360"/>
              <a:ext cx="1296" cy="52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/>
                <a:t>Algorithm</a:t>
              </a:r>
            </a:p>
          </p:txBody>
        </p:sp>
        <p:sp>
          <p:nvSpPr>
            <p:cNvPr id="35858" name="Oval 26"/>
            <p:cNvSpPr>
              <a:spLocks noChangeArrowheads="1"/>
            </p:cNvSpPr>
            <p:nvPr/>
          </p:nvSpPr>
          <p:spPr bwMode="auto">
            <a:xfrm>
              <a:off x="4032" y="3216"/>
              <a:ext cx="1296" cy="52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400"/>
                <a:t>Other</a:t>
              </a:r>
            </a:p>
            <a:p>
              <a:pPr algn="ctr"/>
              <a:r>
                <a:rPr lang="en-US" sz="2400"/>
                <a:t>Disciplines</a:t>
              </a:r>
            </a:p>
          </p:txBody>
        </p:sp>
        <p:sp>
          <p:nvSpPr>
            <p:cNvPr id="35859" name="Oval 27"/>
            <p:cNvSpPr>
              <a:spLocks noChangeArrowheads="1"/>
            </p:cNvSpPr>
            <p:nvPr/>
          </p:nvSpPr>
          <p:spPr bwMode="auto">
            <a:xfrm>
              <a:off x="4272" y="2160"/>
              <a:ext cx="1296" cy="52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110000"/>
                </a:lnSpc>
                <a:spcBef>
                  <a:spcPct val="20000"/>
                </a:spcBef>
                <a:buClr>
                  <a:schemeClr val="folHlink"/>
                </a:buClr>
                <a:buSzPct val="60000"/>
                <a:buFont typeface="Wingdings" pitchFamily="2" charset="2"/>
                <a:buNone/>
              </a:pPr>
              <a:r>
                <a:rPr lang="en-US" sz="2400"/>
                <a:t>Visualization</a:t>
              </a:r>
              <a:endParaRPr lang="en-US" sz="2000"/>
            </a:p>
          </p:txBody>
        </p:sp>
        <p:sp>
          <p:nvSpPr>
            <p:cNvPr id="35860" name="Line 28"/>
            <p:cNvSpPr>
              <a:spLocks noChangeShapeType="1"/>
            </p:cNvSpPr>
            <p:nvPr/>
          </p:nvSpPr>
          <p:spPr bwMode="auto">
            <a:xfrm flipH="1" flipV="1">
              <a:off x="2832" y="2832"/>
              <a:ext cx="0" cy="52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458200" cy="685800"/>
          </a:xfrm>
        </p:spPr>
        <p:txBody>
          <a:bodyPr lIns="92075" tIns="46038" rIns="92075" bIns="46038" anchor="ctr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Classification of Data Mining System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1000" y="1219200"/>
            <a:ext cx="8382000" cy="5257800"/>
          </a:xfrm>
        </p:spPr>
        <p:txBody>
          <a:bodyPr lIns="92075" tIns="46038" rIns="92075" bIns="46038"/>
          <a:lstStyle/>
          <a:p>
            <a:pPr algn="just" eaLnBrk="1" hangingPunct="1">
              <a:lnSpc>
                <a:spcPct val="120000"/>
              </a:lnSpc>
            </a:pPr>
            <a:r>
              <a:rPr lang="en-US" sz="1800" b="1" u="sng" smtClean="0"/>
              <a:t>Kinds of Databases to be mined</a:t>
            </a:r>
            <a:endParaRPr lang="en-US" sz="1800" smtClean="0"/>
          </a:p>
          <a:p>
            <a:pPr lvl="1" algn="just" eaLnBrk="1" hangingPunct="1">
              <a:lnSpc>
                <a:spcPct val="120000"/>
              </a:lnSpc>
            </a:pPr>
            <a:r>
              <a:rPr lang="en-US" sz="1800" smtClean="0"/>
              <a:t>Relational, data warehouse, transactional, stream, object-oriented/relational, spatial, time-series, text, multi-media, heterogeneous, legacy, WWW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1800" b="1" u="sng" smtClean="0"/>
              <a:t>Kinds of Knowledge to be mined</a:t>
            </a:r>
            <a:endParaRPr lang="en-US" sz="1800" smtClean="0"/>
          </a:p>
          <a:p>
            <a:pPr lvl="1" algn="just" eaLnBrk="1" hangingPunct="1">
              <a:lnSpc>
                <a:spcPct val="120000"/>
              </a:lnSpc>
            </a:pPr>
            <a:r>
              <a:rPr lang="en-US" sz="1800" smtClean="0"/>
              <a:t>Characterization, discrimination, association, classification, clustering, trend/deviation, outlier analysis, etc.</a:t>
            </a:r>
          </a:p>
          <a:p>
            <a:pPr lvl="1" algn="just" eaLnBrk="1" hangingPunct="1">
              <a:lnSpc>
                <a:spcPct val="120000"/>
              </a:lnSpc>
            </a:pPr>
            <a:r>
              <a:rPr lang="en-US" sz="1800" smtClean="0"/>
              <a:t>Multiple/integrated functions and mining at multiple levels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1800" b="1" u="sng" smtClean="0"/>
              <a:t>Kinds of Techniques utilized</a:t>
            </a:r>
            <a:endParaRPr lang="en-US" sz="1800" b="1" smtClean="0"/>
          </a:p>
          <a:p>
            <a:pPr lvl="1" algn="just" eaLnBrk="1" hangingPunct="1">
              <a:lnSpc>
                <a:spcPct val="120000"/>
              </a:lnSpc>
            </a:pPr>
            <a:r>
              <a:rPr lang="en-US" sz="1800" smtClean="0"/>
              <a:t>Database-oriented, data warehouse (OLAP), machine learning, statistics, visualization, etc.</a:t>
            </a:r>
          </a:p>
          <a:p>
            <a:pPr algn="just" eaLnBrk="1" hangingPunct="1">
              <a:lnSpc>
                <a:spcPct val="120000"/>
              </a:lnSpc>
            </a:pPr>
            <a:r>
              <a:rPr lang="en-US" sz="1800" b="1" u="sng" smtClean="0"/>
              <a:t>Applications adapted</a:t>
            </a:r>
          </a:p>
          <a:p>
            <a:pPr lvl="1" algn="just" eaLnBrk="1" hangingPunct="1">
              <a:lnSpc>
                <a:spcPct val="120000"/>
              </a:lnSpc>
            </a:pPr>
            <a:r>
              <a:rPr lang="en-US" sz="1800" smtClean="0"/>
              <a:t>Retail, telecommunication, banking, fraud analysis, bio-data mining, stock market analysis, text mining, Web mining, etc.</a:t>
            </a:r>
          </a:p>
        </p:txBody>
      </p:sp>
      <p:sp>
        <p:nvSpPr>
          <p:cNvPr id="36868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01DD8BEB-C6F4-4F19-B42D-17BAF21D279F}" type="slidenum">
              <a:rPr lang="en-US" smtClean="0"/>
              <a:pPr/>
              <a:t>26</a:t>
            </a:fld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067800" cy="762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>Primitives that Define a Data Mining Task</a:t>
            </a:r>
          </a:p>
        </p:txBody>
      </p:sp>
      <p:sp>
        <p:nvSpPr>
          <p:cNvPr id="2560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1000" y="1371600"/>
            <a:ext cx="8458200" cy="5105400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lnSpc>
                <a:spcPct val="11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smtClean="0"/>
              <a:t>Task-relevant data</a:t>
            </a:r>
          </a:p>
          <a:p>
            <a:pPr marL="548640" lvl="1" indent="-274320" eaLnBrk="1" fontAlgn="auto" hangingPunct="1">
              <a:lnSpc>
                <a:spcPct val="11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sz="2000" smtClean="0"/>
              <a:t>Database or data warehouse name</a:t>
            </a:r>
          </a:p>
          <a:p>
            <a:pPr marL="548640" lvl="1" indent="-274320" eaLnBrk="1" fontAlgn="auto" hangingPunct="1">
              <a:lnSpc>
                <a:spcPct val="11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sz="2000" smtClean="0"/>
              <a:t>Database tables or data warehouse cubes</a:t>
            </a:r>
          </a:p>
          <a:p>
            <a:pPr marL="548640" lvl="1" indent="-274320" eaLnBrk="1" fontAlgn="auto" hangingPunct="1">
              <a:lnSpc>
                <a:spcPct val="11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sz="2000" smtClean="0"/>
              <a:t>Condition for data selection</a:t>
            </a:r>
          </a:p>
          <a:p>
            <a:pPr marL="548640" lvl="1" indent="-274320" eaLnBrk="1" fontAlgn="auto" hangingPunct="1">
              <a:lnSpc>
                <a:spcPct val="11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sz="2000" smtClean="0"/>
              <a:t>Relevant attributes or dimensions</a:t>
            </a:r>
          </a:p>
          <a:p>
            <a:pPr marL="548640" lvl="1" indent="-274320" eaLnBrk="1" fontAlgn="auto" hangingPunct="1">
              <a:lnSpc>
                <a:spcPct val="11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sz="2000" smtClean="0"/>
              <a:t>Data grouping criteria</a:t>
            </a:r>
          </a:p>
          <a:p>
            <a:pPr marL="274320" indent="-274320" eaLnBrk="1" fontAlgn="auto" hangingPunct="1">
              <a:lnSpc>
                <a:spcPct val="11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smtClean="0"/>
              <a:t>Type of knowledge to be mined</a:t>
            </a:r>
          </a:p>
          <a:p>
            <a:pPr marL="548640" lvl="1" indent="-274320" eaLnBrk="1" fontAlgn="auto" hangingPunct="1">
              <a:lnSpc>
                <a:spcPct val="11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sz="2000" smtClean="0"/>
              <a:t>Characterization, discrimination, association, classification, prediction, clustering, outlier analysis, other data mining tasks</a:t>
            </a:r>
          </a:p>
          <a:p>
            <a:pPr marL="274320" indent="-274320" eaLnBrk="1" fontAlgn="auto" hangingPunct="1">
              <a:lnSpc>
                <a:spcPct val="11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smtClean="0"/>
              <a:t>Background knowledge</a:t>
            </a:r>
          </a:p>
          <a:p>
            <a:pPr marL="274320" indent="-274320" eaLnBrk="1" fontAlgn="auto" hangingPunct="1">
              <a:lnSpc>
                <a:spcPct val="11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smtClean="0"/>
              <a:t>Pattern interestingness measurements</a:t>
            </a:r>
          </a:p>
          <a:p>
            <a:pPr marL="274320" indent="-274320" eaLnBrk="1" fontAlgn="auto" hangingPunct="1">
              <a:lnSpc>
                <a:spcPct val="11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smtClean="0"/>
              <a:t>Visualization/presentation of discovered patterns</a:t>
            </a:r>
          </a:p>
        </p:txBody>
      </p:sp>
      <p:sp>
        <p:nvSpPr>
          <p:cNvPr id="37892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42854D35-DCD1-49DD-BDBD-C7E86257AE84}" type="slidenum">
              <a:rPr lang="en-US" smtClean="0"/>
              <a:pPr/>
              <a:t>27</a:t>
            </a:fld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-76200" y="228600"/>
            <a:ext cx="9372600" cy="685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>Primitive 3: Background Knowledge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1000" y="1524000"/>
            <a:ext cx="8458200" cy="4951413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en-US" sz="2000" smtClean="0"/>
              <a:t>A typical kind of background knowledge: Concept hierarchies</a:t>
            </a:r>
          </a:p>
          <a:p>
            <a:pPr eaLnBrk="1" hangingPunct="1">
              <a:lnSpc>
                <a:spcPct val="120000"/>
              </a:lnSpc>
            </a:pPr>
            <a:r>
              <a:rPr lang="en-US" sz="2000" smtClean="0"/>
              <a:t>Schema hierarchy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smtClean="0"/>
              <a:t>E.g., street &lt; city &lt; province_or_state &lt; country</a:t>
            </a:r>
          </a:p>
          <a:p>
            <a:pPr eaLnBrk="1" hangingPunct="1">
              <a:lnSpc>
                <a:spcPct val="120000"/>
              </a:lnSpc>
            </a:pPr>
            <a:r>
              <a:rPr lang="en-US" sz="2000" smtClean="0"/>
              <a:t>Set-grouping hierarchy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smtClean="0"/>
              <a:t>E.g., {20-39} = young, {40-59} = middle_aged</a:t>
            </a:r>
          </a:p>
          <a:p>
            <a:pPr eaLnBrk="1" hangingPunct="1">
              <a:lnSpc>
                <a:spcPct val="120000"/>
              </a:lnSpc>
            </a:pPr>
            <a:r>
              <a:rPr lang="en-US" sz="2000" smtClean="0"/>
              <a:t>Operation-derived hierarchy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smtClean="0"/>
              <a:t>email address: </a:t>
            </a:r>
            <a:r>
              <a:rPr lang="en-US" sz="2000" u="sng" smtClean="0">
                <a:solidFill>
                  <a:schemeClr val="hlink"/>
                </a:solidFill>
                <a:hlinkClick r:id="rId3"/>
              </a:rPr>
              <a:t>hagonzal@cs.u</a:t>
            </a:r>
            <a:r>
              <a:rPr lang="en-US" sz="2000" u="sng" smtClean="0">
                <a:solidFill>
                  <a:schemeClr val="hlink"/>
                </a:solidFill>
              </a:rPr>
              <a:t>iuc.edu</a:t>
            </a:r>
            <a:endParaRPr lang="en-US" sz="2000" smtClean="0"/>
          </a:p>
          <a:p>
            <a:pPr lvl="2"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en-US" smtClean="0"/>
              <a:t>login-name &lt; department &lt; university &lt; country</a:t>
            </a:r>
          </a:p>
          <a:p>
            <a:pPr eaLnBrk="1" hangingPunct="1">
              <a:lnSpc>
                <a:spcPct val="120000"/>
              </a:lnSpc>
            </a:pPr>
            <a:r>
              <a:rPr lang="en-US" sz="2000" smtClean="0"/>
              <a:t>Rule-based hierarchy</a:t>
            </a:r>
          </a:p>
          <a:p>
            <a:pPr lvl="1" eaLnBrk="1" hangingPunct="1">
              <a:lnSpc>
                <a:spcPct val="120000"/>
              </a:lnSpc>
            </a:pPr>
            <a:r>
              <a:rPr lang="en-US" sz="2000" smtClean="0"/>
              <a:t>low_profit_margin (X) &lt;= price(X, P</a:t>
            </a:r>
            <a:r>
              <a:rPr lang="en-US" sz="2000" baseline="-25000" smtClean="0"/>
              <a:t>1</a:t>
            </a:r>
            <a:r>
              <a:rPr lang="en-US" sz="2000" smtClean="0"/>
              <a:t>) and cost (X, P</a:t>
            </a:r>
            <a:r>
              <a:rPr lang="en-US" sz="2000" baseline="-25000" smtClean="0"/>
              <a:t>2</a:t>
            </a:r>
            <a:r>
              <a:rPr lang="en-US" sz="2000" smtClean="0"/>
              <a:t>) and (P</a:t>
            </a:r>
            <a:r>
              <a:rPr lang="en-US" sz="2000" baseline="-25000" smtClean="0"/>
              <a:t>1</a:t>
            </a:r>
            <a:r>
              <a:rPr lang="en-US" sz="2000" smtClean="0"/>
              <a:t> - P</a:t>
            </a:r>
            <a:r>
              <a:rPr lang="en-US" sz="2000" baseline="-25000" smtClean="0"/>
              <a:t>2</a:t>
            </a:r>
            <a:r>
              <a:rPr lang="en-US" sz="2000" smtClean="0"/>
              <a:t>) &lt; $50</a:t>
            </a:r>
          </a:p>
        </p:txBody>
      </p:sp>
      <p:sp>
        <p:nvSpPr>
          <p:cNvPr id="38916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4EBFA8BD-2671-46F5-A59C-FFACF0B9C58E}" type="slidenum">
              <a:rPr lang="en-US" smtClean="0"/>
              <a:pPr/>
              <a:t>28</a:t>
            </a:fld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685800"/>
          </a:xfrm>
        </p:spPr>
        <p:txBody>
          <a:bodyPr lIns="92075" tIns="46038" rIns="92075" bIns="46038" anchor="ctr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smtClean="0"/>
              <a:t>Integration of Data Mining and Data Warehousing</a:t>
            </a:r>
            <a:endParaRPr lang="en-US" smtClean="0"/>
          </a:p>
        </p:txBody>
      </p:sp>
      <p:sp>
        <p:nvSpPr>
          <p:cNvPr id="39942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1000" y="1295400"/>
            <a:ext cx="8382000" cy="5029200"/>
          </a:xfrm>
        </p:spPr>
        <p:txBody>
          <a:bodyPr lIns="92075" tIns="46038" rIns="92075" bIns="46038">
            <a:normAutofit/>
          </a:bodyPr>
          <a:lstStyle/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US" sz="2000" b="1" dirty="0" smtClean="0"/>
              <a:t>Data mining systems, DBMS, Data warehouse systems coupling</a:t>
            </a:r>
          </a:p>
          <a:p>
            <a:pPr marL="640080" lvl="1" indent="-274320" eaLnBrk="1" fontAlgn="auto" hangingPunct="1">
              <a:lnSpc>
                <a:spcPct val="15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sz="2000" dirty="0" smtClean="0"/>
              <a:t>No coupling, loose-coupling, semi-tight-coupling, tight-coupling</a:t>
            </a:r>
          </a:p>
          <a:p>
            <a:pPr marL="274320" indent="-274320" eaLnBrk="1" fontAlgn="auto" hangingPunct="1">
              <a:lnSpc>
                <a:spcPct val="150000"/>
              </a:lnSpc>
              <a:spcAft>
                <a:spcPts val="0"/>
              </a:spcAft>
              <a:buFont typeface="Wingdings"/>
              <a:buChar char=""/>
              <a:defRPr/>
            </a:pPr>
            <a:endParaRPr lang="en-US" sz="2000" dirty="0" smtClean="0"/>
          </a:p>
        </p:txBody>
      </p:sp>
      <p:sp>
        <p:nvSpPr>
          <p:cNvPr id="46084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FB08F9CC-127A-42B2-B162-A3C6983E73E3}" type="slidenum">
              <a:rPr lang="en-US" smtClean="0"/>
              <a:pPr/>
              <a:t>29</a:t>
            </a:fld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33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14340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5E673C11-BBC7-4413-B0DB-C654CE47806C}" type="slidenum">
              <a:rPr lang="en-US" smtClean="0"/>
              <a:pPr/>
              <a:t>3</a:t>
            </a:fld>
            <a:endParaRPr lang="en-US" smtClean="0"/>
          </a:p>
        </p:txBody>
      </p:sp>
      <p:pic>
        <p:nvPicPr>
          <p:cNvPr id="10342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600200"/>
            <a:ext cx="7459038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762000"/>
          </a:xfrm>
        </p:spPr>
        <p:txBody>
          <a:bodyPr lIns="92075" tIns="46038" rIns="92075" bIns="46038" anchor="ctr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>Coupling Data Mining with DB/DW Systems</a:t>
            </a:r>
          </a:p>
        </p:txBody>
      </p:sp>
      <p:sp>
        <p:nvSpPr>
          <p:cNvPr id="34822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1000" y="1295400"/>
            <a:ext cx="8153400" cy="5257800"/>
          </a:xfrm>
        </p:spPr>
        <p:txBody>
          <a:bodyPr lIns="92075" tIns="46038" rIns="92075" bIns="46038">
            <a:normAutofit lnSpcReduction="10000"/>
          </a:bodyPr>
          <a:lstStyle/>
          <a:p>
            <a:pPr marL="274320" indent="-274320" eaLnBrk="1" fontAlgn="auto" hangingPunct="1">
              <a:lnSpc>
                <a:spcPct val="12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smtClean="0"/>
              <a:t>No coupling—flat file processing, not recommended</a:t>
            </a:r>
          </a:p>
          <a:p>
            <a:pPr marL="274320" indent="-274320" eaLnBrk="1" fontAlgn="auto" hangingPunct="1">
              <a:lnSpc>
                <a:spcPct val="12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smtClean="0"/>
              <a:t>Loose coupling</a:t>
            </a:r>
          </a:p>
          <a:p>
            <a:pPr marL="548640" lvl="1" indent="-274320" eaLnBrk="1" fontAlgn="auto" hangingPunct="1">
              <a:lnSpc>
                <a:spcPct val="12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sz="2000" smtClean="0"/>
              <a:t>Fetching data from DB/DW</a:t>
            </a:r>
          </a:p>
          <a:p>
            <a:pPr marL="274320" indent="-274320" eaLnBrk="1" fontAlgn="auto" hangingPunct="1">
              <a:lnSpc>
                <a:spcPct val="12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smtClean="0"/>
              <a:t>Semi-tight coupling—enhanced DM performance</a:t>
            </a:r>
          </a:p>
          <a:p>
            <a:pPr marL="548640" lvl="1" indent="-274320" eaLnBrk="1" fontAlgn="auto" hangingPunct="1">
              <a:lnSpc>
                <a:spcPct val="12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sz="2000" smtClean="0"/>
              <a:t>Provide efficient implement a few data mining primitives in a DB/DW system, e.g., sorting, indexing, aggregation, histogram analysis, multiway join, precomputation of some stat functions</a:t>
            </a:r>
          </a:p>
          <a:p>
            <a:pPr marL="274320" indent="-274320" eaLnBrk="1" fontAlgn="auto" hangingPunct="1">
              <a:lnSpc>
                <a:spcPct val="12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smtClean="0"/>
              <a:t>Tight coupling—A uniform information processing environment</a:t>
            </a:r>
          </a:p>
          <a:p>
            <a:pPr marL="548640" lvl="1" indent="-274320" eaLnBrk="1" fontAlgn="auto" hangingPunct="1">
              <a:lnSpc>
                <a:spcPct val="12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sz="2000" smtClean="0"/>
              <a:t>DM is smoothly integrated into a DB/DW system, mining query is optimized based on mining query, indexing, query processing methods, etc.</a:t>
            </a:r>
          </a:p>
        </p:txBody>
      </p:sp>
      <p:sp>
        <p:nvSpPr>
          <p:cNvPr id="47108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D6304B82-108B-464E-9313-CE771C1BEA3E}" type="slidenum">
              <a:rPr lang="en-US" smtClean="0"/>
              <a:pPr/>
              <a:t>30</a:t>
            </a:fld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239000" cy="585788"/>
          </a:xfrm>
        </p:spPr>
        <p:txBody>
          <a:bodyPr lIns="92075" tIns="46038" rIns="92075" bIns="46038" anchor="ctr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>Major Issues in Data Mining</a:t>
            </a:r>
            <a:endParaRPr lang="en-US" u="sng" smtClean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1000" y="1295400"/>
            <a:ext cx="8382000" cy="5334000"/>
          </a:xfrm>
        </p:spPr>
        <p:txBody>
          <a:bodyPr lIns="92075" tIns="46038" rIns="92075" bIns="46038"/>
          <a:lstStyle/>
          <a:p>
            <a:pPr eaLnBrk="1" hangingPunct="1">
              <a:lnSpc>
                <a:spcPct val="110000"/>
              </a:lnSpc>
            </a:pPr>
            <a:r>
              <a:rPr lang="en-US" sz="1800" u="sng" dirty="0" smtClean="0"/>
              <a:t>Mining methodology 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1600" dirty="0" smtClean="0"/>
              <a:t>Mining different kinds of knowledge from diverse data types, e.g., bio, stream, Web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1600" dirty="0" smtClean="0"/>
              <a:t>Performance: efficiency, effectiveness, and scalability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1600" dirty="0" smtClean="0"/>
              <a:t>Pattern evaluation: the interestingness problem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1600" dirty="0" smtClean="0"/>
              <a:t>Incorporation of background knowledge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1600" dirty="0" smtClean="0"/>
              <a:t>Handling noise and incomplete data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1600" dirty="0" smtClean="0"/>
              <a:t>Parallel, distributed and incremental mining methods</a:t>
            </a:r>
          </a:p>
          <a:p>
            <a:pPr lvl="1" eaLnBrk="1" hangingPunct="1"/>
            <a:r>
              <a:rPr lang="en-US" sz="1600" dirty="0" smtClean="0"/>
              <a:t>Integration of the discovered knowledge with existing one: knowledge fusion </a:t>
            </a:r>
          </a:p>
          <a:p>
            <a:pPr eaLnBrk="1" hangingPunct="1">
              <a:lnSpc>
                <a:spcPct val="110000"/>
              </a:lnSpc>
            </a:pPr>
            <a:r>
              <a:rPr lang="en-US" sz="1800" u="sng" dirty="0" smtClean="0"/>
              <a:t>User interaction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1600" dirty="0" smtClean="0"/>
              <a:t>Data mining query languages and ad-hoc mining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1600" dirty="0" smtClean="0"/>
              <a:t>Expression and visualization of data mining results</a:t>
            </a:r>
          </a:p>
          <a:p>
            <a:pPr lvl="1" eaLnBrk="1" hangingPunct="1">
              <a:lnSpc>
                <a:spcPct val="110000"/>
              </a:lnSpc>
            </a:pPr>
            <a:r>
              <a:rPr lang="en-US" sz="1600" dirty="0" smtClean="0"/>
              <a:t>Interactive mining of</a:t>
            </a:r>
            <a:r>
              <a:rPr lang="en-US" sz="1400" dirty="0" smtClean="0"/>
              <a:t> </a:t>
            </a:r>
            <a:r>
              <a:rPr lang="en-US" sz="1600" dirty="0" smtClean="0"/>
              <a:t>knowledge at multiple levels of abstraction</a:t>
            </a:r>
          </a:p>
          <a:p>
            <a:pPr eaLnBrk="1" hangingPunct="1"/>
            <a:endParaRPr lang="en-US" sz="1600" dirty="0" smtClean="0"/>
          </a:p>
        </p:txBody>
      </p:sp>
      <p:sp>
        <p:nvSpPr>
          <p:cNvPr id="48132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14E747EC-AC41-42FE-84B2-C8971079D4A6}" type="slidenum">
              <a:rPr lang="en-US" smtClean="0"/>
              <a:pPr/>
              <a:t>31</a:t>
            </a:fld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404813"/>
            <a:ext cx="7010400" cy="528637"/>
          </a:xfrm>
        </p:spPr>
        <p:txBody>
          <a:bodyPr lIns="92075" tIns="46038" rIns="92075" bIns="46038" anchor="ctr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>Summary</a:t>
            </a:r>
            <a:endParaRPr lang="en-US" sz="2800" smtClean="0"/>
          </a:p>
        </p:txBody>
      </p:sp>
      <p:sp>
        <p:nvSpPr>
          <p:cNvPr id="4301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1000" y="1371600"/>
            <a:ext cx="8418513" cy="5105400"/>
          </a:xfrm>
        </p:spPr>
        <p:txBody>
          <a:bodyPr lIns="92075" tIns="46038" rIns="92075" bIns="46038">
            <a:normAutofit lnSpcReduction="10000"/>
          </a:bodyPr>
          <a:lstStyle/>
          <a:p>
            <a:pPr marL="274320" indent="-274320" eaLnBrk="1" fontAlgn="auto" hangingPunct="1">
              <a:lnSpc>
                <a:spcPct val="12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US" sz="2000" smtClean="0"/>
              <a:t>Data mining: Discovering interesting patterns from large amounts of data</a:t>
            </a:r>
          </a:p>
          <a:p>
            <a:pPr marL="274320" indent="-274320" eaLnBrk="1" fontAlgn="auto" hangingPunct="1">
              <a:lnSpc>
                <a:spcPct val="12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US" sz="2000" smtClean="0"/>
              <a:t>A natural evolution of database technology, in great demand, with wide applications</a:t>
            </a:r>
          </a:p>
          <a:p>
            <a:pPr marL="274320" indent="-274320" eaLnBrk="1" fontAlgn="auto" hangingPunct="1">
              <a:lnSpc>
                <a:spcPct val="12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US" sz="2000" smtClean="0"/>
              <a:t>A KDD process includes data cleaning, data integration, data selection, transformation, data mining, pattern evaluation, and knowledge presentation</a:t>
            </a:r>
          </a:p>
          <a:p>
            <a:pPr marL="274320" indent="-274320" eaLnBrk="1" fontAlgn="auto" hangingPunct="1">
              <a:lnSpc>
                <a:spcPct val="12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US" sz="2000" smtClean="0"/>
              <a:t>Mining can be performed in a variety of information repositories</a:t>
            </a:r>
          </a:p>
          <a:p>
            <a:pPr marL="274320" indent="-274320" eaLnBrk="1" fontAlgn="auto" hangingPunct="1">
              <a:lnSpc>
                <a:spcPct val="12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US" sz="2000" smtClean="0"/>
              <a:t>Data mining functionalities: characterization, discrimination, association, classification, clustering, outlier and trend analysis, etc.</a:t>
            </a:r>
          </a:p>
          <a:p>
            <a:pPr marL="274320" indent="-274320" eaLnBrk="1" fontAlgn="auto" hangingPunct="1">
              <a:lnSpc>
                <a:spcPct val="12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US" sz="2000" smtClean="0"/>
              <a:t>Data mining systems and architectures</a:t>
            </a:r>
          </a:p>
          <a:p>
            <a:pPr marL="274320" indent="-274320" eaLnBrk="1" fontAlgn="auto" hangingPunct="1">
              <a:lnSpc>
                <a:spcPct val="12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US" sz="2000" smtClean="0"/>
              <a:t>Major issues in data mining</a:t>
            </a:r>
          </a:p>
        </p:txBody>
      </p:sp>
      <p:sp>
        <p:nvSpPr>
          <p:cNvPr id="49156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058D3099-D3FB-48E7-B2D1-A8086E71FE64}" type="slidenum">
              <a:rPr lang="en-US" smtClean="0"/>
              <a:pPr/>
              <a:t>32</a:t>
            </a:fld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8077200" cy="27432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800" b="1" dirty="0" smtClean="0"/>
              <a:t>Data Mining:</a:t>
            </a:r>
            <a:r>
              <a:rPr lang="en-US" sz="4800" dirty="0" smtClean="0"/>
              <a:t> </a:t>
            </a:r>
            <a:br>
              <a:rPr lang="en-US" sz="4800" dirty="0" smtClean="0"/>
            </a:br>
            <a:r>
              <a:rPr lang="en-US" sz="4800" dirty="0" smtClean="0"/>
              <a:t> </a:t>
            </a:r>
            <a:r>
              <a:rPr lang="en-US" sz="4000" b="1" dirty="0" smtClean="0"/>
              <a:t>Concepts and Techniques</a:t>
            </a:r>
            <a:r>
              <a:rPr lang="en-US" sz="4800" dirty="0" smtClean="0"/>
              <a:t> </a:t>
            </a:r>
            <a:br>
              <a:rPr lang="en-US" sz="4800" dirty="0" smtClean="0"/>
            </a:b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2800" dirty="0" smtClean="0"/>
              <a:t>— Chapter 2 —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3429000"/>
            <a:ext cx="8305800" cy="838200"/>
          </a:xfrm>
        </p:spPr>
        <p:txBody>
          <a:bodyPr/>
          <a:lstStyle/>
          <a:p>
            <a:pPr algn="ctr" eaLnBrk="1" hangingPunct="1">
              <a:lnSpc>
                <a:spcPct val="110000"/>
              </a:lnSpc>
              <a:buFont typeface="Wingdings" pitchFamily="2" charset="2"/>
              <a:buNone/>
            </a:pPr>
            <a:r>
              <a:rPr lang="en-US" b="1" smtClean="0"/>
              <a:t>Introduction to Data Mining</a:t>
            </a:r>
            <a:endParaRPr lang="en-US" smtClean="0"/>
          </a:p>
        </p:txBody>
      </p:sp>
      <p:sp>
        <p:nvSpPr>
          <p:cNvPr id="15364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AAA8B5D3-F7F2-413C-A12A-4D43E7241A6F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04800" y="4038600"/>
            <a:ext cx="83058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11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endParaRPr lang="en-US" sz="2400" kern="0" dirty="0">
              <a:latin typeface="Berlin Sans FB Demi" pitchFamily="34" charset="0"/>
            </a:endParaRPr>
          </a:p>
          <a:p>
            <a:pPr marL="342900" indent="-342900" algn="ctr">
              <a:lnSpc>
                <a:spcPct val="110000"/>
              </a:lnSpc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/>
            </a:pPr>
            <a:r>
              <a:rPr lang="en-US" sz="2400" kern="0" dirty="0">
                <a:latin typeface="Berlin Sans FB Demi" pitchFamily="34" charset="0"/>
              </a:rPr>
              <a:t> 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382000" cy="838200"/>
          </a:xfrm>
        </p:spPr>
        <p:txBody>
          <a:bodyPr/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en-US" dirty="0" smtClean="0"/>
              <a:t>Chapter 2.  Introduction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447800"/>
            <a:ext cx="8229600" cy="4800600"/>
          </a:xfrm>
        </p:spPr>
        <p:txBody>
          <a:bodyPr/>
          <a:lstStyle/>
          <a:p>
            <a:pPr algn="just" eaLnBrk="1" hangingPunct="1">
              <a:lnSpc>
                <a:spcPct val="140000"/>
              </a:lnSpc>
              <a:tabLst>
                <a:tab pos="6178550" algn="l"/>
              </a:tabLst>
            </a:pPr>
            <a:r>
              <a:rPr lang="en-US" smtClean="0"/>
              <a:t>Motivation: Why data mining?</a:t>
            </a:r>
          </a:p>
          <a:p>
            <a:pPr algn="just" eaLnBrk="1" hangingPunct="1">
              <a:lnSpc>
                <a:spcPct val="140000"/>
              </a:lnSpc>
              <a:tabLst>
                <a:tab pos="6178550" algn="l"/>
              </a:tabLst>
            </a:pPr>
            <a:r>
              <a:rPr lang="en-US" smtClean="0"/>
              <a:t>What is data mining?</a:t>
            </a:r>
          </a:p>
          <a:p>
            <a:pPr algn="just" eaLnBrk="1" hangingPunct="1">
              <a:lnSpc>
                <a:spcPct val="140000"/>
              </a:lnSpc>
              <a:tabLst>
                <a:tab pos="6178550" algn="l"/>
              </a:tabLst>
            </a:pPr>
            <a:r>
              <a:rPr lang="en-US" smtClean="0"/>
              <a:t>Data Mining: On what kind of data?</a:t>
            </a:r>
          </a:p>
          <a:p>
            <a:pPr algn="just" eaLnBrk="1" hangingPunct="1">
              <a:lnSpc>
                <a:spcPct val="140000"/>
              </a:lnSpc>
              <a:tabLst>
                <a:tab pos="6178550" algn="l"/>
              </a:tabLst>
            </a:pPr>
            <a:r>
              <a:rPr lang="en-US" smtClean="0"/>
              <a:t>Data mining functionality</a:t>
            </a:r>
          </a:p>
          <a:p>
            <a:pPr algn="just" eaLnBrk="1" hangingPunct="1">
              <a:lnSpc>
                <a:spcPct val="140000"/>
              </a:lnSpc>
              <a:tabLst>
                <a:tab pos="6178550" algn="l"/>
              </a:tabLst>
            </a:pPr>
            <a:r>
              <a:rPr lang="en-US" smtClean="0"/>
              <a:t>Classification of data mining systems</a:t>
            </a:r>
          </a:p>
          <a:p>
            <a:pPr algn="just" eaLnBrk="1" hangingPunct="1">
              <a:lnSpc>
                <a:spcPct val="140000"/>
              </a:lnSpc>
              <a:tabLst>
                <a:tab pos="6178550" algn="l"/>
              </a:tabLst>
            </a:pPr>
            <a:r>
              <a:rPr lang="en-US" smtClean="0"/>
              <a:t>Data mining task primitives</a:t>
            </a:r>
          </a:p>
          <a:p>
            <a:pPr algn="just" eaLnBrk="1" hangingPunct="1">
              <a:lnSpc>
                <a:spcPct val="140000"/>
              </a:lnSpc>
              <a:tabLst>
                <a:tab pos="6178550" algn="l"/>
              </a:tabLst>
            </a:pPr>
            <a:r>
              <a:rPr lang="en-US" smtClean="0"/>
              <a:t>Major issues in data mining</a:t>
            </a:r>
            <a:endParaRPr lang="en-US" altLang="zh-CN" smtClean="0"/>
          </a:p>
        </p:txBody>
      </p:sp>
      <p:sp>
        <p:nvSpPr>
          <p:cNvPr id="16388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/>
            <a:fld id="{15FE9A83-1AD0-42DD-AB5D-73A00FD1DEE2}" type="slidenum">
              <a:rPr lang="en-US" smtClean="0"/>
              <a:pPr algn="just"/>
              <a:t>5</a:t>
            </a:fld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8153400" cy="685800"/>
          </a:xfrm>
        </p:spPr>
        <p:txBody>
          <a:bodyPr lIns="92075" tIns="46038" rIns="92075" bIns="46038" anchor="ctr"/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en-US" smtClean="0"/>
              <a:t>Why Data Mining?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81000" y="1295400"/>
            <a:ext cx="8610600" cy="5105400"/>
          </a:xfrm>
        </p:spPr>
        <p:txBody>
          <a:bodyPr lIns="92075" tIns="46038" rIns="92075" bIns="46038"/>
          <a:lstStyle/>
          <a:p>
            <a:pPr algn="just" eaLnBrk="1" hangingPunct="1">
              <a:lnSpc>
                <a:spcPct val="130000"/>
              </a:lnSpc>
            </a:pPr>
            <a:r>
              <a:rPr lang="en-US" sz="2000" smtClean="0"/>
              <a:t>The Explosive Growth of Data: from terabytes to petabytes</a:t>
            </a:r>
          </a:p>
          <a:p>
            <a:pPr lvl="1" algn="just" eaLnBrk="1" hangingPunct="1">
              <a:lnSpc>
                <a:spcPct val="130000"/>
              </a:lnSpc>
            </a:pPr>
            <a:r>
              <a:rPr lang="en-US" sz="2000" smtClean="0"/>
              <a:t>Data collection and data availability</a:t>
            </a:r>
          </a:p>
          <a:p>
            <a:pPr lvl="2" algn="just" eaLnBrk="1" hangingPunct="1">
              <a:lnSpc>
                <a:spcPct val="130000"/>
              </a:lnSpc>
            </a:pPr>
            <a:r>
              <a:rPr lang="en-US" smtClean="0"/>
              <a:t>Automated data collection tools, database systems, Web, computerized society</a:t>
            </a:r>
          </a:p>
          <a:p>
            <a:pPr lvl="1" algn="just" eaLnBrk="1" hangingPunct="1">
              <a:lnSpc>
                <a:spcPct val="130000"/>
              </a:lnSpc>
            </a:pPr>
            <a:r>
              <a:rPr lang="en-US" sz="2000" smtClean="0"/>
              <a:t>Major sources of rich data</a:t>
            </a:r>
          </a:p>
          <a:p>
            <a:pPr lvl="2" algn="just" eaLnBrk="1" hangingPunct="1">
              <a:lnSpc>
                <a:spcPct val="130000"/>
              </a:lnSpc>
            </a:pPr>
            <a:r>
              <a:rPr lang="en-US" smtClean="0"/>
              <a:t>Business: Web, e-commerce, transactions, stocks, … </a:t>
            </a:r>
          </a:p>
          <a:p>
            <a:pPr lvl="2" algn="just" eaLnBrk="1" hangingPunct="1">
              <a:lnSpc>
                <a:spcPct val="130000"/>
              </a:lnSpc>
            </a:pPr>
            <a:r>
              <a:rPr lang="en-US" smtClean="0"/>
              <a:t>Science: Remote sensing, bioinformatics, scientific simulation, … </a:t>
            </a:r>
          </a:p>
          <a:p>
            <a:pPr lvl="2" algn="just" eaLnBrk="1" hangingPunct="1">
              <a:lnSpc>
                <a:spcPct val="130000"/>
              </a:lnSpc>
            </a:pPr>
            <a:r>
              <a:rPr lang="en-US" smtClean="0"/>
              <a:t>Society and everyone: news, digital cameras, YouTube   </a:t>
            </a:r>
          </a:p>
          <a:p>
            <a:pPr algn="just" eaLnBrk="1" hangingPunct="1">
              <a:lnSpc>
                <a:spcPct val="130000"/>
              </a:lnSpc>
            </a:pPr>
            <a:r>
              <a:rPr lang="en-US" sz="2000" u="sng" smtClean="0"/>
              <a:t>We are drowning in data, but starving for knowledge!</a:t>
            </a:r>
            <a:r>
              <a:rPr lang="en-US" sz="2000" smtClean="0"/>
              <a:t> </a:t>
            </a:r>
          </a:p>
          <a:p>
            <a:pPr algn="just" eaLnBrk="1" hangingPunct="1">
              <a:lnSpc>
                <a:spcPct val="130000"/>
              </a:lnSpc>
            </a:pPr>
            <a:r>
              <a:rPr lang="en-US" sz="2000" smtClean="0"/>
              <a:t>“Necessity is the mother of invention”</a:t>
            </a:r>
            <a:r>
              <a:rPr lang="en-US" sz="2000" smtClean="0">
                <a:cs typeface="Tahoma" pitchFamily="34" charset="0"/>
              </a:rPr>
              <a:t>—</a:t>
            </a:r>
            <a:r>
              <a:rPr lang="en-US" sz="2000" smtClean="0"/>
              <a:t>Data mining</a:t>
            </a:r>
            <a:r>
              <a:rPr lang="en-US" sz="2000" smtClean="0">
                <a:cs typeface="Tahoma" pitchFamily="34" charset="0"/>
              </a:rPr>
              <a:t>—</a:t>
            </a:r>
            <a:r>
              <a:rPr lang="en-US" sz="2000" smtClean="0"/>
              <a:t>Automated analysis of massive data sets</a:t>
            </a:r>
          </a:p>
        </p:txBody>
      </p:sp>
      <p:sp>
        <p:nvSpPr>
          <p:cNvPr id="17412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/>
            <a:fld id="{5861B1DA-8834-4A6E-BA94-B2F1372784BB}" type="slidenum">
              <a:rPr lang="en-US" smtClean="0"/>
              <a:pPr algn="just"/>
              <a:t>6</a:t>
            </a:fld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1026"/>
          <p:cNvSpPr>
            <a:spLocks noGrp="1" noChangeArrowheads="1"/>
          </p:cNvSpPr>
          <p:nvPr>
            <p:ph type="title"/>
          </p:nvPr>
        </p:nvSpPr>
        <p:spPr>
          <a:xfrm>
            <a:off x="990600" y="347663"/>
            <a:ext cx="7239000" cy="566737"/>
          </a:xfrm>
        </p:spPr>
        <p:txBody>
          <a:bodyPr lIns="92075" tIns="46038" rIns="92075" bIns="46038" anchor="ctr"/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en-US" smtClean="0"/>
              <a:t>Evolution of Database Technology</a:t>
            </a:r>
            <a:endParaRPr lang="en-US" sz="1800" smtClean="0"/>
          </a:p>
        </p:txBody>
      </p:sp>
      <p:sp>
        <p:nvSpPr>
          <p:cNvPr id="15366" name="Rectangle 1027"/>
          <p:cNvSpPr>
            <a:spLocks noGrp="1" noChangeArrowheads="1"/>
          </p:cNvSpPr>
          <p:nvPr>
            <p:ph sz="quarter" idx="1"/>
          </p:nvPr>
        </p:nvSpPr>
        <p:spPr>
          <a:xfrm>
            <a:off x="381000" y="1219200"/>
            <a:ext cx="8382000" cy="5105400"/>
          </a:xfrm>
        </p:spPr>
        <p:txBody>
          <a:bodyPr lIns="92075" tIns="46038" rIns="92075" bIns="46038">
            <a:normAutofit lnSpcReduction="10000"/>
          </a:bodyPr>
          <a:lstStyle/>
          <a:p>
            <a:pPr marL="274320" indent="-274320" algn="just" eaLnBrk="1" fontAlgn="auto" hangingPunct="1">
              <a:lnSpc>
                <a:spcPct val="11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US" sz="2000" dirty="0" smtClean="0"/>
              <a:t>1960s:</a:t>
            </a:r>
          </a:p>
          <a:p>
            <a:pPr marL="640080" lvl="1" indent="-274320" algn="just" eaLnBrk="1" fontAlgn="auto" hangingPunct="1">
              <a:lnSpc>
                <a:spcPct val="11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sz="1800" dirty="0" smtClean="0"/>
              <a:t>Data collection, database creation, file creation</a:t>
            </a:r>
          </a:p>
          <a:p>
            <a:pPr marL="274320" indent="-274320" algn="just" eaLnBrk="1" fontAlgn="auto" hangingPunct="1">
              <a:lnSpc>
                <a:spcPct val="11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US" sz="2000" dirty="0" smtClean="0"/>
              <a:t>1970s: </a:t>
            </a:r>
          </a:p>
          <a:p>
            <a:pPr marL="640080" lvl="1" indent="-274320" algn="just" eaLnBrk="1" fontAlgn="auto" hangingPunct="1">
              <a:lnSpc>
                <a:spcPct val="11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sz="1800" dirty="0" smtClean="0"/>
              <a:t>Relational data model, relational DBMS implementation</a:t>
            </a:r>
          </a:p>
          <a:p>
            <a:pPr marL="274320" indent="-274320" algn="just" eaLnBrk="1" fontAlgn="auto" hangingPunct="1">
              <a:lnSpc>
                <a:spcPct val="11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US" sz="2000" dirty="0" smtClean="0"/>
              <a:t>1980s: </a:t>
            </a:r>
          </a:p>
          <a:p>
            <a:pPr marL="640080" lvl="1" indent="-274320" algn="just" eaLnBrk="1" fontAlgn="auto" hangingPunct="1">
              <a:lnSpc>
                <a:spcPct val="11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sz="1800" dirty="0" smtClean="0"/>
              <a:t>RDBMS, advanced data models (extended-relational, OO, deductive, etc.) </a:t>
            </a:r>
          </a:p>
          <a:p>
            <a:pPr marL="640080" lvl="1" indent="-274320" algn="just" eaLnBrk="1" fontAlgn="auto" hangingPunct="1">
              <a:lnSpc>
                <a:spcPct val="11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sz="1800" dirty="0" smtClean="0"/>
              <a:t>Application-oriented DBMS (spatial, scientific, engineering, etc.)</a:t>
            </a:r>
          </a:p>
          <a:p>
            <a:pPr marL="274320" indent="-274320" algn="just" eaLnBrk="1" fontAlgn="auto" hangingPunct="1">
              <a:lnSpc>
                <a:spcPct val="11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US" sz="2000" dirty="0" smtClean="0"/>
              <a:t>1990s: </a:t>
            </a:r>
          </a:p>
          <a:p>
            <a:pPr marL="640080" lvl="1" indent="-274320" algn="just" eaLnBrk="1" fontAlgn="auto" hangingPunct="1">
              <a:lnSpc>
                <a:spcPct val="11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sz="1800" dirty="0" smtClean="0"/>
              <a:t>Data mining, data warehousing, multimedia databases, and Web databases</a:t>
            </a:r>
          </a:p>
          <a:p>
            <a:pPr marL="274320" indent="-274320" algn="just" eaLnBrk="1" fontAlgn="auto" hangingPunct="1">
              <a:lnSpc>
                <a:spcPct val="110000"/>
              </a:lnSpc>
              <a:spcAft>
                <a:spcPts val="0"/>
              </a:spcAft>
              <a:buFont typeface="Wingdings"/>
              <a:buChar char=""/>
              <a:defRPr/>
            </a:pPr>
            <a:r>
              <a:rPr lang="en-US" sz="2000" dirty="0" smtClean="0"/>
              <a:t>2000s</a:t>
            </a:r>
          </a:p>
          <a:p>
            <a:pPr marL="640080" lvl="1" indent="-274320" algn="just" eaLnBrk="1" fontAlgn="auto" hangingPunct="1">
              <a:lnSpc>
                <a:spcPct val="11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sz="1800" dirty="0" smtClean="0"/>
              <a:t>Data mining and its applications</a:t>
            </a:r>
          </a:p>
          <a:p>
            <a:pPr marL="640080" lvl="1" indent="-274320" algn="just" eaLnBrk="1" fontAlgn="auto" hangingPunct="1">
              <a:lnSpc>
                <a:spcPct val="11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sz="1800" dirty="0" smtClean="0"/>
              <a:t>Web technology (XML, data integration)</a:t>
            </a:r>
            <a:endParaRPr lang="en-US" sz="900" dirty="0" smtClean="0"/>
          </a:p>
        </p:txBody>
      </p:sp>
      <p:sp>
        <p:nvSpPr>
          <p:cNvPr id="18436" name="Slide Number Placeholder 5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just"/>
            <a:fld id="{A83B5ADE-2FAA-4A4B-966C-0CD59C5092BE}" type="slidenum">
              <a:rPr lang="en-US" smtClean="0"/>
              <a:pPr algn="just"/>
              <a:t>7</a:t>
            </a:fld>
            <a:endParaRPr lang="en-US" smtClean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459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9460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D41F0E4B-69C3-43FA-A5F8-D6F93D6831B0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533400" y="5562600"/>
            <a:ext cx="7467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normAutofit fontScale="90000" lnSpcReduction="20000"/>
          </a:bodyPr>
          <a:lstStyle/>
          <a:p>
            <a:pPr eaLnBrk="0" hangingPunct="0">
              <a:defRPr/>
            </a:pPr>
            <a:r>
              <a:rPr lang="en-US" sz="1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data rich but information poor</a:t>
            </a:r>
          </a:p>
        </p:txBody>
      </p:sp>
      <p:pic>
        <p:nvPicPr>
          <p:cNvPr id="194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533400"/>
            <a:ext cx="4343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48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625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0484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B50135FA-BB84-4ADA-877C-BAADB62D313B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0" hangingPunct="0">
              <a:defRPr/>
            </a:pPr>
            <a:r>
              <a:rPr lang="en-US" sz="3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We want to know ...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92500" lnSpcReduction="20000"/>
          </a:bodyPr>
          <a:lstStyle/>
          <a:p>
            <a:pPr marL="273050" indent="-273050" algn="just" eaLnBrk="0" hangingPunct="0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SzPct val="76000"/>
              <a:buFont typeface="Wingdings 3" pitchFamily="18" charset="2"/>
              <a:buChar char=""/>
              <a:defRPr/>
            </a:pPr>
            <a:r>
              <a:rPr lang="en-US" sz="2600" dirty="0">
                <a:latin typeface="+mn-lt"/>
              </a:rPr>
              <a:t>Which types of transactions are likely to be fraudulent given the transactional history of a particular customer? </a:t>
            </a:r>
          </a:p>
          <a:p>
            <a:pPr marL="273050" indent="-273050" algn="just" eaLnBrk="0" hangingPunct="0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SzPct val="76000"/>
              <a:buFont typeface="Wingdings 3" pitchFamily="18" charset="2"/>
              <a:buChar char=""/>
              <a:defRPr/>
            </a:pPr>
            <a:r>
              <a:rPr lang="en-US" sz="2600" dirty="0">
                <a:latin typeface="+mn-lt"/>
              </a:rPr>
              <a:t>If I raise the price of my product by Rs. 2, what is the effect on my business? </a:t>
            </a:r>
          </a:p>
          <a:p>
            <a:pPr marL="273050" indent="-273050" algn="just" eaLnBrk="0" hangingPunct="0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SzPct val="76000"/>
              <a:buFont typeface="Wingdings 3" pitchFamily="18" charset="2"/>
              <a:buChar char=""/>
              <a:defRPr/>
            </a:pPr>
            <a:r>
              <a:rPr lang="en-US" sz="2600" dirty="0">
                <a:latin typeface="+mn-lt"/>
              </a:rPr>
              <a:t>If I offer only 2,500 as an incentive to purchase rather than 5,000, how many lost responses will result? </a:t>
            </a:r>
          </a:p>
          <a:p>
            <a:pPr marL="273050" indent="-273050" algn="just" eaLnBrk="0" hangingPunct="0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SzPct val="76000"/>
              <a:buFont typeface="Wingdings 3" pitchFamily="18" charset="2"/>
              <a:buChar char=""/>
              <a:defRPr/>
            </a:pPr>
            <a:r>
              <a:rPr lang="en-US" sz="2600" dirty="0">
                <a:latin typeface="+mn-lt"/>
              </a:rPr>
              <a:t>If I emphasize ease-of-use of the product as opposed to its technical capabilities, what will be the net effect on my revenues? </a:t>
            </a:r>
          </a:p>
          <a:p>
            <a:pPr marL="273050" indent="-273050" algn="just" eaLnBrk="0" hangingPunct="0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SzPct val="76000"/>
              <a:buFont typeface="Wingdings 3" pitchFamily="18" charset="2"/>
              <a:buChar char=""/>
              <a:defRPr/>
            </a:pPr>
            <a:r>
              <a:rPr lang="en-US" sz="2600" dirty="0">
                <a:latin typeface="+mn-lt"/>
              </a:rPr>
              <a:t>Which of my customers are likely to be the most loyal?</a:t>
            </a:r>
            <a:r>
              <a:rPr lang="en-US" dirty="0">
                <a:latin typeface="+mn-lt"/>
              </a:rPr>
              <a:t> </a:t>
            </a:r>
          </a:p>
          <a:p>
            <a:pPr marL="273050" indent="-273050" algn="just" eaLnBrk="0" hangingPunct="0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SzPct val="76000"/>
              <a:buFont typeface="Wingdings 3" pitchFamily="18" charset="2"/>
              <a:buNone/>
              <a:defRPr/>
            </a:pPr>
            <a:r>
              <a:rPr lang="en-US" b="1" dirty="0">
                <a:solidFill>
                  <a:schemeClr val="tx2"/>
                </a:solidFill>
              </a:rPr>
              <a:t>Data Mining helps extract such information</a:t>
            </a:r>
            <a:endParaRPr lang="en-US" dirty="0">
              <a:solidFill>
                <a:schemeClr val="tx2"/>
              </a:solidFill>
              <a:latin typeface="Times New Roman" pitchFamily="18" charset="0"/>
            </a:endParaRPr>
          </a:p>
          <a:p>
            <a:pPr marL="273050" indent="-273050" algn="just" eaLnBrk="0" hangingPunct="0">
              <a:lnSpc>
                <a:spcPct val="90000"/>
              </a:lnSpc>
              <a:spcBef>
                <a:spcPts val="500"/>
              </a:spcBef>
              <a:spcAft>
                <a:spcPts val="500"/>
              </a:spcAft>
              <a:buClr>
                <a:schemeClr val="accent1"/>
              </a:buClr>
              <a:buSzPct val="76000"/>
              <a:buFont typeface="Wingdings 3" pitchFamily="18" charset="2"/>
              <a:buNone/>
              <a:defRPr/>
            </a:pPr>
            <a:endParaRPr lang="en-US" dirty="0">
              <a:latin typeface="+mn-lt"/>
            </a:endParaRPr>
          </a:p>
          <a:p>
            <a:pPr marL="273050" indent="-273050" algn="just" eaLnBrk="0" hangingPunct="0">
              <a:spcBef>
                <a:spcPts val="600"/>
              </a:spcBef>
              <a:buClr>
                <a:schemeClr val="accent1"/>
              </a:buClr>
              <a:buSzPct val="76000"/>
              <a:buFont typeface="Wingdings 3" pitchFamily="18" charset="2"/>
              <a:buChar char=""/>
              <a:defRPr/>
            </a:pPr>
            <a:endParaRPr lang="en-US" sz="2600" dirty="0">
              <a:latin typeface="+mn-lt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4694</TotalTime>
  <Words>1962</Words>
  <Application>Microsoft Office PowerPoint</Application>
  <PresentationFormat>On-screen Show (4:3)</PresentationFormat>
  <Paragraphs>314</Paragraphs>
  <Slides>32</Slides>
  <Notes>20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4" baseType="lpstr">
      <vt:lpstr>Oriel</vt:lpstr>
      <vt:lpstr>Clip</vt:lpstr>
      <vt:lpstr>    DATA WAREHOUSING  &amp;  DATA MINING </vt:lpstr>
      <vt:lpstr>Slide 2</vt:lpstr>
      <vt:lpstr>Slide 3</vt:lpstr>
      <vt:lpstr>Data Mining:   Concepts and Techniques   — Chapter 2 —</vt:lpstr>
      <vt:lpstr>Chapter 2.  Introduction</vt:lpstr>
      <vt:lpstr>Why Data Mining? </vt:lpstr>
      <vt:lpstr>Evolution of Database Technology</vt:lpstr>
      <vt:lpstr>Slide 8</vt:lpstr>
      <vt:lpstr>Slide 9</vt:lpstr>
      <vt:lpstr>What Is Data Mining?</vt:lpstr>
      <vt:lpstr>Slide 11</vt:lpstr>
      <vt:lpstr>Knowledge Discovery from data (KDD) Process</vt:lpstr>
      <vt:lpstr>KDD Process: Several Key Steps</vt:lpstr>
      <vt:lpstr>Continue…</vt:lpstr>
      <vt:lpstr>Data Mining and Business Intelligence </vt:lpstr>
      <vt:lpstr>Architecture of a data mining system</vt:lpstr>
      <vt:lpstr>Continue…</vt:lpstr>
      <vt:lpstr>Continue…</vt:lpstr>
      <vt:lpstr>Data Mining: On What Kinds of Data?</vt:lpstr>
      <vt:lpstr>Data Mining: On What Kinds of Data?</vt:lpstr>
      <vt:lpstr>Data Mining Functionalities : what kinds of patterns can be mined</vt:lpstr>
      <vt:lpstr>Data Mining Functionalities (2)</vt:lpstr>
      <vt:lpstr>Are All the “Discovered” Patterns Interesting?</vt:lpstr>
      <vt:lpstr>Find All and Only Interesting Patterns?</vt:lpstr>
      <vt:lpstr>Classification of Data Mining System</vt:lpstr>
      <vt:lpstr>Classification of Data Mining System</vt:lpstr>
      <vt:lpstr>Primitives that Define a Data Mining Task</vt:lpstr>
      <vt:lpstr>Primitive 3: Background Knowledge</vt:lpstr>
      <vt:lpstr>Integration of Data Mining and Data Warehousing</vt:lpstr>
      <vt:lpstr>Coupling Data Mining with DB/DW Systems</vt:lpstr>
      <vt:lpstr>Major Issues in Data Mining</vt:lpstr>
      <vt:lpstr>Summary</vt:lpstr>
    </vt:vector>
  </TitlesOfParts>
  <Company>SFU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cs412slides</dc:title>
  <dc:creator>Jiawei Han</dc:creator>
  <cp:lastModifiedBy>admin</cp:lastModifiedBy>
  <cp:revision>400</cp:revision>
  <cp:lastPrinted>2000-06-01T21:00:25Z</cp:lastPrinted>
  <dcterms:created xsi:type="dcterms:W3CDTF">1999-12-01T22:01:55Z</dcterms:created>
  <dcterms:modified xsi:type="dcterms:W3CDTF">2021-02-09T09:03:31Z</dcterms:modified>
</cp:coreProperties>
</file>