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73"/>
  </p:notesMasterIdLst>
  <p:handoutMasterIdLst>
    <p:handoutMasterId r:id="rId74"/>
  </p:handoutMasterIdLst>
  <p:sldIdLst>
    <p:sldId id="895" r:id="rId2"/>
    <p:sldId id="894" r:id="rId3"/>
    <p:sldId id="560" r:id="rId4"/>
    <p:sldId id="561" r:id="rId5"/>
    <p:sldId id="562" r:id="rId6"/>
    <p:sldId id="564" r:id="rId7"/>
    <p:sldId id="563" r:id="rId8"/>
    <p:sldId id="941" r:id="rId9"/>
    <p:sldId id="454" r:id="rId10"/>
    <p:sldId id="899" r:id="rId11"/>
    <p:sldId id="565" r:id="rId12"/>
    <p:sldId id="886" r:id="rId13"/>
    <p:sldId id="588" r:id="rId14"/>
    <p:sldId id="900" r:id="rId15"/>
    <p:sldId id="901" r:id="rId16"/>
    <p:sldId id="902" r:id="rId17"/>
    <p:sldId id="903" r:id="rId18"/>
    <p:sldId id="904" r:id="rId19"/>
    <p:sldId id="906" r:id="rId20"/>
    <p:sldId id="905" r:id="rId21"/>
    <p:sldId id="907" r:id="rId22"/>
    <p:sldId id="908" r:id="rId23"/>
    <p:sldId id="910" r:id="rId24"/>
    <p:sldId id="911" r:id="rId25"/>
    <p:sldId id="913" r:id="rId26"/>
    <p:sldId id="688" r:id="rId27"/>
    <p:sldId id="914" r:id="rId28"/>
    <p:sldId id="915" r:id="rId29"/>
    <p:sldId id="632" r:id="rId30"/>
    <p:sldId id="633" r:id="rId31"/>
    <p:sldId id="692" r:id="rId32"/>
    <p:sldId id="693" r:id="rId33"/>
    <p:sldId id="917" r:id="rId34"/>
    <p:sldId id="918" r:id="rId35"/>
    <p:sldId id="919" r:id="rId36"/>
    <p:sldId id="921" r:id="rId37"/>
    <p:sldId id="922" r:id="rId38"/>
    <p:sldId id="923" r:id="rId39"/>
    <p:sldId id="924" r:id="rId40"/>
    <p:sldId id="638" r:id="rId41"/>
    <p:sldId id="926" r:id="rId42"/>
    <p:sldId id="927" r:id="rId43"/>
    <p:sldId id="942" r:id="rId44"/>
    <p:sldId id="943" r:id="rId45"/>
    <p:sldId id="945" r:id="rId46"/>
    <p:sldId id="944" r:id="rId47"/>
    <p:sldId id="946" r:id="rId48"/>
    <p:sldId id="929" r:id="rId49"/>
    <p:sldId id="928" r:id="rId50"/>
    <p:sldId id="641" r:id="rId51"/>
    <p:sldId id="887" r:id="rId52"/>
    <p:sldId id="931" r:id="rId53"/>
    <p:sldId id="662" r:id="rId54"/>
    <p:sldId id="663" r:id="rId55"/>
    <p:sldId id="933" r:id="rId56"/>
    <p:sldId id="936" r:id="rId57"/>
    <p:sldId id="937" r:id="rId58"/>
    <p:sldId id="664" r:id="rId59"/>
    <p:sldId id="938" r:id="rId60"/>
    <p:sldId id="665" r:id="rId61"/>
    <p:sldId id="891" r:id="rId62"/>
    <p:sldId id="892" r:id="rId63"/>
    <p:sldId id="939" r:id="rId64"/>
    <p:sldId id="666" r:id="rId65"/>
    <p:sldId id="940" r:id="rId66"/>
    <p:sldId id="890" r:id="rId67"/>
    <p:sldId id="625" r:id="rId68"/>
    <p:sldId id="499" r:id="rId69"/>
    <p:sldId id="897" r:id="rId70"/>
    <p:sldId id="889" r:id="rId71"/>
    <p:sldId id="436" r:id="rId72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E6EA"/>
    <a:srgbClr val="FAE2F6"/>
    <a:srgbClr val="170981"/>
    <a:srgbClr val="121328"/>
    <a:srgbClr val="D7FDF9"/>
    <a:srgbClr val="003366"/>
    <a:srgbClr val="006666"/>
    <a:srgbClr val="CC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snapVertSplitter="1" vertBarState="minimized" horzBarState="maximized">
    <p:restoredLeft sz="34578" autoAdjust="0"/>
    <p:restoredTop sz="86449" autoAdjust="0"/>
  </p:normalViewPr>
  <p:slideViewPr>
    <p:cSldViewPr>
      <p:cViewPr>
        <p:scale>
          <a:sx n="75" d="100"/>
          <a:sy n="75" d="100"/>
        </p:scale>
        <p:origin x="-1686" y="-54"/>
      </p:cViewPr>
      <p:guideLst>
        <p:guide orient="horz" pos="2160"/>
        <p:guide pos="2880"/>
      </p:guideLst>
    </p:cSldViewPr>
  </p:slideViewPr>
  <p:outlineViewPr>
    <p:cViewPr>
      <p:scale>
        <a:sx n="66" d="100"/>
        <a:sy n="66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  <p:sld r:id="rId23" collapse="1"/>
      <p:sld r:id="rId24" collapse="1"/>
      <p:sld r:id="rId25" collapse="1"/>
      <p:sld r:id="rId26" collapse="1"/>
      <p:sld r:id="rId27" collapse="1"/>
      <p:sld r:id="rId28" collapse="1"/>
      <p:sld r:id="rId29" collapse="1"/>
      <p:sld r:id="rId30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38" d="100"/>
          <a:sy n="38" d="100"/>
        </p:scale>
        <p:origin x="-1530" y="-72"/>
      </p:cViewPr>
      <p:guideLst>
        <p:guide orient="horz" pos="2928"/>
        <p:guide pos="220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1.xml"/><Relationship Id="rId13" Type="http://schemas.openxmlformats.org/officeDocument/2006/relationships/slide" Target="slides/slide30.xml"/><Relationship Id="rId18" Type="http://schemas.openxmlformats.org/officeDocument/2006/relationships/slide" Target="slides/slide53.xml"/><Relationship Id="rId26" Type="http://schemas.openxmlformats.org/officeDocument/2006/relationships/slide" Target="slides/slide66.xml"/><Relationship Id="rId3" Type="http://schemas.openxmlformats.org/officeDocument/2006/relationships/slide" Target="slides/slide4.xml"/><Relationship Id="rId21" Type="http://schemas.openxmlformats.org/officeDocument/2006/relationships/slide" Target="slides/slide61.xml"/><Relationship Id="rId7" Type="http://schemas.openxmlformats.org/officeDocument/2006/relationships/slide" Target="slides/slide9.xml"/><Relationship Id="rId12" Type="http://schemas.openxmlformats.org/officeDocument/2006/relationships/slide" Target="slides/slide29.xml"/><Relationship Id="rId17" Type="http://schemas.openxmlformats.org/officeDocument/2006/relationships/slide" Target="slides/slide51.xml"/><Relationship Id="rId25" Type="http://schemas.openxmlformats.org/officeDocument/2006/relationships/slide" Target="slides/slide65.xml"/><Relationship Id="rId2" Type="http://schemas.openxmlformats.org/officeDocument/2006/relationships/slide" Target="slides/slide3.xml"/><Relationship Id="rId16" Type="http://schemas.openxmlformats.org/officeDocument/2006/relationships/slide" Target="slides/slide50.xml"/><Relationship Id="rId20" Type="http://schemas.openxmlformats.org/officeDocument/2006/relationships/slide" Target="slides/slide59.xml"/><Relationship Id="rId29" Type="http://schemas.openxmlformats.org/officeDocument/2006/relationships/slide" Target="slides/slide70.xml"/><Relationship Id="rId1" Type="http://schemas.openxmlformats.org/officeDocument/2006/relationships/slide" Target="slides/slide2.xml"/><Relationship Id="rId6" Type="http://schemas.openxmlformats.org/officeDocument/2006/relationships/slide" Target="slides/slide7.xml"/><Relationship Id="rId11" Type="http://schemas.openxmlformats.org/officeDocument/2006/relationships/slide" Target="slides/slide22.xml"/><Relationship Id="rId24" Type="http://schemas.openxmlformats.org/officeDocument/2006/relationships/slide" Target="slides/slide64.xml"/><Relationship Id="rId5" Type="http://schemas.openxmlformats.org/officeDocument/2006/relationships/slide" Target="slides/slide6.xml"/><Relationship Id="rId15" Type="http://schemas.openxmlformats.org/officeDocument/2006/relationships/slide" Target="slides/slide32.xml"/><Relationship Id="rId23" Type="http://schemas.openxmlformats.org/officeDocument/2006/relationships/slide" Target="slides/slide63.xml"/><Relationship Id="rId28" Type="http://schemas.openxmlformats.org/officeDocument/2006/relationships/slide" Target="slides/slide68.xml"/><Relationship Id="rId10" Type="http://schemas.openxmlformats.org/officeDocument/2006/relationships/slide" Target="slides/slide13.xml"/><Relationship Id="rId19" Type="http://schemas.openxmlformats.org/officeDocument/2006/relationships/slide" Target="slides/slide58.xml"/><Relationship Id="rId4" Type="http://schemas.openxmlformats.org/officeDocument/2006/relationships/slide" Target="slides/slide5.xml"/><Relationship Id="rId9" Type="http://schemas.openxmlformats.org/officeDocument/2006/relationships/slide" Target="slides/slide12.xml"/><Relationship Id="rId14" Type="http://schemas.openxmlformats.org/officeDocument/2006/relationships/slide" Target="slides/slide31.xml"/><Relationship Id="rId22" Type="http://schemas.openxmlformats.org/officeDocument/2006/relationships/slide" Target="slides/slide62.xml"/><Relationship Id="rId27" Type="http://schemas.openxmlformats.org/officeDocument/2006/relationships/slide" Target="slides/slide67.xml"/><Relationship Id="rId30" Type="http://schemas.openxmlformats.org/officeDocument/2006/relationships/slide" Target="slides/slide7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0" tIns="46586" rIns="93170" bIns="46586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0" tIns="46586" rIns="93170" bIns="46586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39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0" tIns="46586" rIns="93170" bIns="46586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39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0" tIns="46586" rIns="93170" bIns="46586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38EA1D96-66E9-4E46-807E-86B5276D42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0" tIns="46586" rIns="93170" bIns="46586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0" tIns="46586" rIns="93170" bIns="46586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49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0" tIns="46586" rIns="93170" bIns="465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0" tIns="46586" rIns="93170" bIns="46586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0" tIns="46586" rIns="93170" bIns="46586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C9E4A1D8-8BB8-4772-847C-50D88C5282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E38ACE-0B48-43AE-BE30-399033B9F5DA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D3B129-CE58-40E6-B165-19964F2715C0}" type="slidenum">
              <a:rPr lang="en-US" smtClean="0"/>
              <a:pPr/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67D37F-D356-4DF6-B57B-055E63E39FED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92980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2980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z="14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81B4BD0C-592E-432A-BBA0-2B0F43952C1D}" type="datetime4">
              <a:rPr lang="en-US"/>
              <a:pPr>
                <a:defRPr/>
              </a:pPr>
              <a:t>April 16, 2021</a:t>
            </a:fld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E39BE2BA-8565-4508-9066-A33F1C9BB7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0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87298C-EC07-47BD-944D-97F996BC159F}" type="datetime4">
              <a:rPr lang="en-US"/>
              <a:pPr>
                <a:defRPr/>
              </a:pPr>
              <a:t>April 16, 2021</a:t>
            </a:fld>
            <a:endParaRPr lang="en-US"/>
          </a:p>
        </p:txBody>
      </p:sp>
      <p:sp>
        <p:nvSpPr>
          <p:cNvPr id="5" name="Rectangle 20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6" name="Rectangle 20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AEA975-0041-4A3C-B722-42416D2663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0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A1E817-BCB3-447E-BC8B-6D5021BC7BC4}" type="datetime4">
              <a:rPr lang="en-US"/>
              <a:pPr>
                <a:defRPr/>
              </a:pPr>
              <a:t>April 16, 2021</a:t>
            </a:fld>
            <a:endParaRPr lang="en-US"/>
          </a:p>
        </p:txBody>
      </p:sp>
      <p:sp>
        <p:nvSpPr>
          <p:cNvPr id="5" name="Rectangle 20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6" name="Rectangle 20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70291-C0C2-4D62-85FB-5A0F29E7BB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382000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447800"/>
            <a:ext cx="8382000" cy="50292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20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5C1F6A-8661-46B8-BC03-9C6BC9F5F2D7}" type="datetime4">
              <a:rPr lang="en-US"/>
              <a:pPr>
                <a:defRPr/>
              </a:pPr>
              <a:t>April 16, 2021</a:t>
            </a:fld>
            <a:endParaRPr lang="en-US"/>
          </a:p>
        </p:txBody>
      </p:sp>
      <p:sp>
        <p:nvSpPr>
          <p:cNvPr id="5" name="Rectangle 20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6" name="Rectangle 20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CE7E95-A1D4-4DB6-B39B-84FF5608F3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0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9038C5-0CC1-44D6-BCF4-ABF11A1FD5CD}" type="datetime4">
              <a:rPr lang="en-US"/>
              <a:pPr>
                <a:defRPr/>
              </a:pPr>
              <a:t>April 16, 2021</a:t>
            </a:fld>
            <a:endParaRPr lang="en-US"/>
          </a:p>
        </p:txBody>
      </p:sp>
      <p:sp>
        <p:nvSpPr>
          <p:cNvPr id="5" name="Rectangle 20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6" name="Rectangle 20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F47FE-2CB2-441A-96EE-7295B79B73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0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857D9-87E0-48FB-ADC6-8225435E5765}" type="datetime4">
              <a:rPr lang="en-US"/>
              <a:pPr>
                <a:defRPr/>
              </a:pPr>
              <a:t>April 16, 2021</a:t>
            </a:fld>
            <a:endParaRPr lang="en-US"/>
          </a:p>
        </p:txBody>
      </p:sp>
      <p:sp>
        <p:nvSpPr>
          <p:cNvPr id="5" name="Rectangle 20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6" name="Rectangle 20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26B0D-D686-422B-8B2A-3E97736215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47800"/>
            <a:ext cx="41148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1148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0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2CC780-4C81-4E88-9154-66515BC33344}" type="datetime4">
              <a:rPr lang="en-US"/>
              <a:pPr>
                <a:defRPr/>
              </a:pPr>
              <a:t>April 16, 2021</a:t>
            </a:fld>
            <a:endParaRPr lang="en-US"/>
          </a:p>
        </p:txBody>
      </p:sp>
      <p:sp>
        <p:nvSpPr>
          <p:cNvPr id="6" name="Rectangle 20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7" name="Rectangle 20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6C4E1-C40C-4EEE-8D2A-8551758E86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0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B9BF41-3D89-4233-B5E4-2A5143C68D78}" type="datetime4">
              <a:rPr lang="en-US"/>
              <a:pPr>
                <a:defRPr/>
              </a:pPr>
              <a:t>April 16, 2021</a:t>
            </a:fld>
            <a:endParaRPr lang="en-US"/>
          </a:p>
        </p:txBody>
      </p:sp>
      <p:sp>
        <p:nvSpPr>
          <p:cNvPr id="8" name="Rectangle 20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9" name="Rectangle 20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F60B41-F542-45C8-B88E-219A8DB121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0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5BE5F-D892-4BBF-828B-E2287DF3FC35}" type="datetime4">
              <a:rPr lang="en-US"/>
              <a:pPr>
                <a:defRPr/>
              </a:pPr>
              <a:t>April 16, 2021</a:t>
            </a:fld>
            <a:endParaRPr lang="en-US"/>
          </a:p>
        </p:txBody>
      </p:sp>
      <p:sp>
        <p:nvSpPr>
          <p:cNvPr id="4" name="Rectangle 20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5" name="Rectangle 20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707B2A-D8A7-40B2-BECF-E0C2A882DD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3CF0C-278B-45D4-9063-FA161DAA4B93}" type="datetime4">
              <a:rPr lang="en-US"/>
              <a:pPr>
                <a:defRPr/>
              </a:pPr>
              <a:t>April 16, 2021</a:t>
            </a:fld>
            <a:endParaRPr lang="en-US"/>
          </a:p>
        </p:txBody>
      </p:sp>
      <p:sp>
        <p:nvSpPr>
          <p:cNvPr id="3" name="Rectangle 20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4" name="Rectangle 20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38C8F1-54DC-4812-BB57-E273785E55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0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02DE7F-F376-4E69-B912-95EE255D86E1}" type="datetime4">
              <a:rPr lang="en-US"/>
              <a:pPr>
                <a:defRPr/>
              </a:pPr>
              <a:t>April 16, 2021</a:t>
            </a:fld>
            <a:endParaRPr lang="en-US"/>
          </a:p>
        </p:txBody>
      </p:sp>
      <p:sp>
        <p:nvSpPr>
          <p:cNvPr id="6" name="Rectangle 20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7" name="Rectangle 20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14D8CB-2C83-47D8-91A2-2CB23E38FC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0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B6592-B34F-4860-AF9A-719AD5572C42}" type="datetime4">
              <a:rPr lang="en-US"/>
              <a:pPr>
                <a:defRPr/>
              </a:pPr>
              <a:t>April 16, 2021</a:t>
            </a:fld>
            <a:endParaRPr lang="en-US"/>
          </a:p>
        </p:txBody>
      </p:sp>
      <p:sp>
        <p:nvSpPr>
          <p:cNvPr id="6" name="Rectangle 20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7" name="Rectangle 20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92B50-D2AF-4B68-9A6E-4911498FBD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776" name="Rectangle 2056"/>
          <p:cNvSpPr>
            <a:spLocks noChangeArrowheads="1"/>
          </p:cNvSpPr>
          <p:nvPr/>
        </p:nvSpPr>
        <p:spPr bwMode="gray">
          <a:xfrm>
            <a:off x="381000" y="1219200"/>
            <a:ext cx="8410575" cy="46038"/>
          </a:xfrm>
          <a:prstGeom prst="rect">
            <a:avLst/>
          </a:prstGeom>
          <a:solidFill>
            <a:schemeClr val="tx2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/>
          </a:p>
        </p:txBody>
      </p:sp>
      <p:sp>
        <p:nvSpPr>
          <p:cNvPr id="3075" name="Rectangle 2057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8382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6" name="Rectangle 20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447800"/>
            <a:ext cx="8382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8779" name="Rectangle 20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6324600"/>
            <a:ext cx="1905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fld id="{9F371A84-4235-4811-877F-FD98FEDCEE47}" type="datetime4">
              <a:rPr lang="en-US"/>
              <a:pPr>
                <a:defRPr/>
              </a:pPr>
              <a:t>April 16, 2021</a:t>
            </a:fld>
            <a:endParaRPr lang="en-US"/>
          </a:p>
        </p:txBody>
      </p:sp>
      <p:sp>
        <p:nvSpPr>
          <p:cNvPr id="928780" name="Rectangle 20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928781" name="Rectangle 20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90B7F09-AA1D-4951-8199-22EC11B72D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transition>
    <p:zoom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A42DEB4-827E-472E-B340-059B7EFF91F0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077200" cy="2743200"/>
          </a:xfrm>
        </p:spPr>
        <p:txBody>
          <a:bodyPr/>
          <a:lstStyle/>
          <a:p>
            <a:pPr eaLnBrk="1" hangingPunct="1"/>
            <a:r>
              <a:rPr lang="en-US" sz="4800" b="1" smtClean="0"/>
              <a:t>Data Mining:</a:t>
            </a:r>
            <a:r>
              <a:rPr lang="en-US" sz="4800" smtClean="0"/>
              <a:t> </a:t>
            </a:r>
            <a:br>
              <a:rPr lang="en-US" sz="4800" smtClean="0"/>
            </a:br>
            <a:r>
              <a:rPr lang="en-US" sz="4800" smtClean="0"/>
              <a:t> </a:t>
            </a:r>
            <a:r>
              <a:rPr lang="en-US" sz="4000" b="1" smtClean="0"/>
              <a:t>Concepts and Techniques</a:t>
            </a:r>
            <a:r>
              <a:rPr lang="en-US" sz="4800" smtClean="0"/>
              <a:t> </a:t>
            </a:r>
            <a:br>
              <a:rPr lang="en-US" sz="4800" smtClean="0"/>
            </a:br>
            <a:r>
              <a:rPr lang="en-US" sz="4800" smtClean="0"/>
              <a:t/>
            </a:r>
            <a:br>
              <a:rPr lang="en-US" sz="4800" smtClean="0"/>
            </a:br>
            <a:r>
              <a:rPr lang="en-US" sz="2800" smtClean="0"/>
              <a:t>— Chapter 3 —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3429000"/>
            <a:ext cx="8305800" cy="2438400"/>
          </a:xfrm>
        </p:spPr>
        <p:txBody>
          <a:bodyPr/>
          <a:lstStyle/>
          <a:p>
            <a:pPr algn="ctr" eaLnBrk="1" hangingPunct="1">
              <a:lnSpc>
                <a:spcPct val="110000"/>
              </a:lnSpc>
              <a:buFont typeface="Wingdings" pitchFamily="2" charset="2"/>
              <a:buNone/>
            </a:pPr>
            <a:r>
              <a:rPr lang="en-US" sz="2600" smtClean="0"/>
              <a:t>Data Warehouse and OLAP Technology: An Overview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FBFC89A-77AA-443F-80D1-961B2A9246F2}" type="slidenum">
              <a:rPr lang="en-US" smtClean="0"/>
              <a:pPr/>
              <a:t>10</a:t>
            </a:fld>
            <a:endParaRPr lang="en-US" smtClean="0"/>
          </a:p>
        </p:txBody>
      </p:sp>
      <p:pic>
        <p:nvPicPr>
          <p:cNvPr id="14339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-76200"/>
            <a:ext cx="9144000" cy="7024688"/>
          </a:xfr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CD4BBFB-7765-46D8-B75F-EA947AE4200B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382000" cy="623888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Why Separate Data Warehouse?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8382000" cy="51054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110000"/>
              </a:lnSpc>
            </a:pPr>
            <a:r>
              <a:rPr lang="en-US" sz="2000" smtClean="0"/>
              <a:t>High performance for both systems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smtClean="0"/>
              <a:t>DBMS— tuned for OLTP: access methods, indexing, concurrency control, recovery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smtClean="0"/>
              <a:t>Warehouse—tuned for OLAP: complex OLAP queries, multidimensional view, consolidation</a:t>
            </a:r>
          </a:p>
          <a:p>
            <a:pPr eaLnBrk="1" hangingPunct="1">
              <a:lnSpc>
                <a:spcPct val="110000"/>
              </a:lnSpc>
            </a:pPr>
            <a:r>
              <a:rPr lang="en-US" sz="2000" smtClean="0"/>
              <a:t>Different functions and different data: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u="sng" smtClean="0">
                <a:solidFill>
                  <a:schemeClr val="hlink"/>
                </a:solidFill>
              </a:rPr>
              <a:t>missing data</a:t>
            </a:r>
            <a:r>
              <a:rPr lang="en-US" sz="2000" smtClean="0"/>
              <a:t>: Decision support requires historical data which operational DBs do not typically maintain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u="sng" smtClean="0">
                <a:solidFill>
                  <a:schemeClr val="hlink"/>
                </a:solidFill>
              </a:rPr>
              <a:t>data consolidation</a:t>
            </a:r>
            <a:r>
              <a:rPr lang="en-US" sz="2000" smtClean="0"/>
              <a:t>:  DS requires consolidation (aggregation, summarization) of data from heterogeneous sources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u="sng" smtClean="0">
                <a:solidFill>
                  <a:schemeClr val="hlink"/>
                </a:solidFill>
              </a:rPr>
              <a:t>data quality</a:t>
            </a:r>
            <a:r>
              <a:rPr lang="en-US" sz="2000" smtClean="0"/>
              <a:t>: different sources typically use inconsistent data representations, codes and formats which have to be reconciled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9E9D80F-9827-44FF-A60B-6D2E70504795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8077200" cy="10668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smtClean="0"/>
              <a:t>Chapter 3: Data Warehousing and OLAP Technology: An Overview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382000" cy="41910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170000"/>
              </a:lnSpc>
            </a:pPr>
            <a:r>
              <a:rPr lang="en-US" dirty="0" smtClean="0"/>
              <a:t>What is a data warehouse? </a:t>
            </a:r>
          </a:p>
          <a:p>
            <a:pPr eaLnBrk="1" hangingPunct="1">
              <a:lnSpc>
                <a:spcPct val="170000"/>
              </a:lnSpc>
            </a:pPr>
            <a:r>
              <a:rPr lang="en-US" dirty="0" smtClean="0">
                <a:solidFill>
                  <a:schemeClr val="hlink"/>
                </a:solidFill>
              </a:rPr>
              <a:t>A multi-dimensional data model</a:t>
            </a:r>
          </a:p>
          <a:p>
            <a:pPr eaLnBrk="1" hangingPunct="1">
              <a:lnSpc>
                <a:spcPct val="170000"/>
              </a:lnSpc>
            </a:pPr>
            <a:r>
              <a:rPr lang="en-US" dirty="0" smtClean="0"/>
              <a:t>Data warehouse architecture</a:t>
            </a:r>
          </a:p>
          <a:p>
            <a:pPr eaLnBrk="1" hangingPunct="1">
              <a:lnSpc>
                <a:spcPct val="170000"/>
              </a:lnSpc>
            </a:pPr>
            <a:r>
              <a:rPr lang="en-US" dirty="0" smtClean="0"/>
              <a:t>From data warehousing to data mining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25CE676-6563-49A3-B0F3-8324FC6FBF5A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23850"/>
            <a:ext cx="8458200" cy="8382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sz="3200" smtClean="0"/>
              <a:t>From Tables and Spreadsheets to Data Cubes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8305800" cy="508635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130000"/>
              </a:lnSpc>
            </a:pPr>
            <a:r>
              <a:rPr lang="en-US" sz="1900" smtClean="0"/>
              <a:t>A data warehouse is based on a </a:t>
            </a:r>
            <a:r>
              <a:rPr lang="en-US" sz="1900" smtClean="0">
                <a:solidFill>
                  <a:schemeClr val="hlink"/>
                </a:solidFill>
              </a:rPr>
              <a:t>multidimensional data model</a:t>
            </a:r>
            <a:r>
              <a:rPr lang="en-US" sz="1900" smtClean="0"/>
              <a:t> which views data in the form of a </a:t>
            </a:r>
            <a:r>
              <a:rPr lang="en-US" sz="1900" smtClean="0">
                <a:solidFill>
                  <a:srgbClr val="FF0000"/>
                </a:solidFill>
              </a:rPr>
              <a:t>data cube.</a:t>
            </a:r>
          </a:p>
          <a:p>
            <a:pPr eaLnBrk="1" hangingPunct="1">
              <a:lnSpc>
                <a:spcPct val="130000"/>
              </a:lnSpc>
            </a:pPr>
            <a:r>
              <a:rPr lang="en-US" sz="1900" smtClean="0">
                <a:solidFill>
                  <a:srgbClr val="FF0000"/>
                </a:solidFill>
              </a:rPr>
              <a:t>Data cube </a:t>
            </a:r>
            <a:r>
              <a:rPr lang="en-US" sz="1900" smtClean="0"/>
              <a:t>allows data to be modeled and viewed in multiple dimensions. It is defined by </a:t>
            </a:r>
            <a:r>
              <a:rPr lang="en-US" sz="1900" smtClean="0">
                <a:solidFill>
                  <a:srgbClr val="C00000"/>
                </a:solidFill>
              </a:rPr>
              <a:t>dimensions</a:t>
            </a:r>
            <a:r>
              <a:rPr lang="en-US" sz="1900" smtClean="0"/>
              <a:t> and </a:t>
            </a:r>
            <a:r>
              <a:rPr lang="en-US" sz="1900" smtClean="0">
                <a:solidFill>
                  <a:srgbClr val="C00000"/>
                </a:solidFill>
              </a:rPr>
              <a:t>facts</a:t>
            </a:r>
            <a:r>
              <a:rPr lang="en-US" sz="1900" smtClean="0"/>
              <a:t>.</a:t>
            </a:r>
          </a:p>
          <a:p>
            <a:pPr eaLnBrk="1" hangingPunct="1">
              <a:lnSpc>
                <a:spcPct val="130000"/>
              </a:lnSpc>
            </a:pPr>
            <a:r>
              <a:rPr lang="en-US" sz="1900" smtClean="0">
                <a:solidFill>
                  <a:srgbClr val="FF0000"/>
                </a:solidFill>
              </a:rPr>
              <a:t>Dimensions: </a:t>
            </a:r>
            <a:r>
              <a:rPr lang="en-US" sz="1900" smtClean="0"/>
              <a:t>are the perspectives or entities with respect to which an organization wants to keep records.</a:t>
            </a:r>
          </a:p>
          <a:p>
            <a:pPr eaLnBrk="1" hangingPunct="1">
              <a:lnSpc>
                <a:spcPct val="130000"/>
              </a:lnSpc>
            </a:pPr>
            <a:r>
              <a:rPr lang="en-US" sz="1900" smtClean="0"/>
              <a:t>For example: AllElectronics may create a sales data warehouse in order to keep records of the store’s sales with respect to the dimension “time”, “item”, “branch”, and “location”.</a:t>
            </a:r>
          </a:p>
          <a:p>
            <a:pPr eaLnBrk="1" hangingPunct="1">
              <a:lnSpc>
                <a:spcPct val="130000"/>
              </a:lnSpc>
            </a:pPr>
            <a:r>
              <a:rPr lang="en-US" sz="1900" smtClean="0"/>
              <a:t>Each dimension may have a table associated with it called </a:t>
            </a:r>
            <a:r>
              <a:rPr lang="en-US" sz="1900" smtClean="0">
                <a:solidFill>
                  <a:srgbClr val="C00000"/>
                </a:solidFill>
              </a:rPr>
              <a:t>dimension table, </a:t>
            </a:r>
            <a:r>
              <a:rPr lang="en-US" sz="1900" smtClean="0"/>
              <a:t>which further describes the dimension. </a:t>
            </a:r>
          </a:p>
          <a:p>
            <a:pPr eaLnBrk="1" hangingPunct="1">
              <a:lnSpc>
                <a:spcPct val="130000"/>
              </a:lnSpc>
            </a:pPr>
            <a:r>
              <a:rPr lang="en-US" sz="1900" smtClean="0">
                <a:solidFill>
                  <a:srgbClr val="C00000"/>
                </a:solidFill>
              </a:rPr>
              <a:t>For ex </a:t>
            </a:r>
            <a:r>
              <a:rPr lang="en-US" sz="1900" smtClean="0"/>
              <a:t>dimension table for item may contain the attributes item_name, brand and type.</a:t>
            </a:r>
            <a:endParaRPr lang="en-US" sz="190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Data Cubes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en-US" sz="2400" smtClean="0"/>
              <a:t>A multidimensional data model is typically organized around a central theme, for ex. Sales.</a:t>
            </a:r>
          </a:p>
          <a:p>
            <a:pPr eaLnBrk="1" hangingPunct="1">
              <a:lnSpc>
                <a:spcPct val="130000"/>
              </a:lnSpc>
            </a:pPr>
            <a:r>
              <a:rPr lang="en-US" sz="2400" smtClean="0"/>
              <a:t>This theme is represented by a </a:t>
            </a:r>
            <a:r>
              <a:rPr lang="en-US" sz="2400" smtClean="0">
                <a:solidFill>
                  <a:srgbClr val="C00000"/>
                </a:solidFill>
              </a:rPr>
              <a:t>fact table.</a:t>
            </a:r>
          </a:p>
          <a:p>
            <a:pPr eaLnBrk="1" hangingPunct="1">
              <a:lnSpc>
                <a:spcPct val="130000"/>
              </a:lnSpc>
            </a:pPr>
            <a:r>
              <a:rPr lang="en-US" sz="2400" smtClean="0">
                <a:solidFill>
                  <a:srgbClr val="C00000"/>
                </a:solidFill>
              </a:rPr>
              <a:t>Facts </a:t>
            </a:r>
            <a:r>
              <a:rPr lang="en-US" sz="2400" smtClean="0"/>
              <a:t>are numerical measures. A quantities by which we want to analyze relationships between dimensions.</a:t>
            </a:r>
          </a:p>
          <a:p>
            <a:pPr eaLnBrk="1" hangingPunct="1">
              <a:lnSpc>
                <a:spcPct val="130000"/>
              </a:lnSpc>
            </a:pPr>
            <a:r>
              <a:rPr lang="en-US" sz="2400" smtClean="0">
                <a:solidFill>
                  <a:srgbClr val="C00000"/>
                </a:solidFill>
              </a:rPr>
              <a:t>For ex. </a:t>
            </a:r>
            <a:r>
              <a:rPr lang="en-US" sz="2400" smtClean="0"/>
              <a:t>Facts for a sales data warehouse include dollars_sold(sales amount in dollars), unit_sold(no of unit sold)</a:t>
            </a:r>
          </a:p>
          <a:p>
            <a:pPr eaLnBrk="1" hangingPunct="1">
              <a:lnSpc>
                <a:spcPct val="130000"/>
              </a:lnSpc>
            </a:pPr>
            <a:r>
              <a:rPr lang="en-US" sz="2400" smtClean="0">
                <a:solidFill>
                  <a:srgbClr val="C00000"/>
                </a:solidFill>
              </a:rPr>
              <a:t>Fact table </a:t>
            </a:r>
            <a:r>
              <a:rPr lang="en-US" sz="2400" smtClean="0"/>
              <a:t>contains the names of the facts, or measures as well as keys to each of the related dimension tables.</a:t>
            </a:r>
            <a:endParaRPr lang="en-US" sz="2400" smtClean="0">
              <a:solidFill>
                <a:srgbClr val="C00000"/>
              </a:solidFill>
            </a:endParaRPr>
          </a:p>
          <a:p>
            <a:endParaRPr lang="en-US" sz="2400" smtClean="0"/>
          </a:p>
        </p:txBody>
      </p:sp>
      <p:sp>
        <p:nvSpPr>
          <p:cNvPr id="1843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F44B382-FD5E-432C-BDCC-08F22CAF0BC2}" type="slidenum">
              <a:rPr lang="en-US" smtClean="0"/>
              <a:pPr/>
              <a:t>14</a:t>
            </a:fld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Data Cubes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382000" cy="838200"/>
          </a:xfrm>
        </p:spPr>
        <p:txBody>
          <a:bodyPr/>
          <a:lstStyle/>
          <a:p>
            <a:r>
              <a:rPr lang="en-US" smtClean="0"/>
              <a:t>2-D data cube: </a:t>
            </a:r>
            <a:r>
              <a:rPr lang="en-US" sz="2000" smtClean="0"/>
              <a:t>a table or spreadsheet for sales data from Allelectronics.</a:t>
            </a:r>
          </a:p>
          <a:p>
            <a:r>
              <a:rPr lang="en-US" sz="2000" smtClean="0"/>
              <a:t>Sales data for items sold per quarter in city of vancouver.</a:t>
            </a:r>
          </a:p>
          <a:p>
            <a:r>
              <a:rPr lang="en-US" sz="2000" smtClean="0"/>
              <a:t>2-D representation, the sales for Vancouver, with respect to the time dimension and item dimension(type of item sold)</a:t>
            </a:r>
          </a:p>
          <a:p>
            <a:endParaRPr lang="en-US" smtClean="0"/>
          </a:p>
        </p:txBody>
      </p:sp>
      <p:sp>
        <p:nvSpPr>
          <p:cNvPr id="1946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E9B4973-93F3-4957-A47E-08D43DBE4FFD}" type="slidenum">
              <a:rPr lang="en-US" smtClean="0"/>
              <a:pPr/>
              <a:t>15</a:t>
            </a:fld>
            <a:endParaRPr lang="en-US" smtClean="0"/>
          </a:p>
        </p:txBody>
      </p:sp>
      <p:pic>
        <p:nvPicPr>
          <p:cNvPr id="1946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429000"/>
            <a:ext cx="79248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Data Cubes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382000" cy="1295400"/>
          </a:xfrm>
        </p:spPr>
        <p:txBody>
          <a:bodyPr/>
          <a:lstStyle/>
          <a:p>
            <a:r>
              <a:rPr lang="en-US" smtClean="0"/>
              <a:t>3-D data cube : view the data according to time and item, as well as location for the cities “chicago”, “new york”, “toronto” and “vancourer”.</a:t>
            </a:r>
          </a:p>
          <a:p>
            <a:endParaRPr lang="en-US" smtClean="0"/>
          </a:p>
        </p:txBody>
      </p:sp>
      <p:sp>
        <p:nvSpPr>
          <p:cNvPr id="2048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55651B8-5373-44A0-AA09-B7DFDB65AB15}" type="slidenum">
              <a:rPr lang="en-US" smtClean="0"/>
              <a:pPr/>
              <a:t>16</a:t>
            </a:fld>
            <a:endParaRPr lang="en-US" smtClean="0"/>
          </a:p>
        </p:txBody>
      </p:sp>
      <p:pic>
        <p:nvPicPr>
          <p:cNvPr id="2048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895600"/>
            <a:ext cx="891857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6B8EB6E-9432-4ADC-9527-2EC4FF60ED90}" type="slidenum">
              <a:rPr lang="en-US" smtClean="0"/>
              <a:pPr/>
              <a:t>17</a:t>
            </a:fld>
            <a:endParaRPr lang="en-US" smtClean="0"/>
          </a:p>
        </p:txBody>
      </p:sp>
      <p:pic>
        <p:nvPicPr>
          <p:cNvPr id="2150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381000"/>
            <a:ext cx="8839200" cy="6502400"/>
          </a:xfr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Data Cubes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382000" cy="1828800"/>
          </a:xfrm>
        </p:spPr>
        <p:txBody>
          <a:bodyPr/>
          <a:lstStyle/>
          <a:p>
            <a:r>
              <a:rPr lang="en-US" smtClean="0"/>
              <a:t>4-D data cube: view data according to time, item type, location as well as supplier.</a:t>
            </a:r>
          </a:p>
          <a:p>
            <a:r>
              <a:rPr lang="en-US" smtClean="0"/>
              <a:t>4-D cube can be represented as the series of 3-D cube. </a:t>
            </a:r>
          </a:p>
        </p:txBody>
      </p:sp>
      <p:sp>
        <p:nvSpPr>
          <p:cNvPr id="2253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4BFDA01-2121-448E-9631-0AAC9CADFCB5}" type="slidenum">
              <a:rPr lang="en-US" smtClean="0"/>
              <a:pPr/>
              <a:t>18</a:t>
            </a:fld>
            <a:endParaRPr lang="en-US" smtClean="0"/>
          </a:p>
        </p:txBody>
      </p:sp>
      <p:pic>
        <p:nvPicPr>
          <p:cNvPr id="2253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0400"/>
            <a:ext cx="9144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92CCE21-E874-47C2-B6DB-4F46FC79A22C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954088" y="381000"/>
            <a:ext cx="6970712" cy="685800"/>
          </a:xfrm>
        </p:spPr>
        <p:txBody>
          <a:bodyPr/>
          <a:lstStyle/>
          <a:p>
            <a:pPr eaLnBrk="1" hangingPunct="1"/>
            <a:r>
              <a:rPr lang="en-US" altLang="zh-CN" smtClean="0">
                <a:ea typeface="SimSun" pitchFamily="2" charset="-122"/>
              </a:rPr>
              <a:t>Cube: A Lattice of Cuboids</a:t>
            </a:r>
          </a:p>
        </p:txBody>
      </p:sp>
      <p:sp>
        <p:nvSpPr>
          <p:cNvPr id="23556" name="Text Box 56"/>
          <p:cNvSpPr txBox="1">
            <a:spLocks noChangeArrowheads="1"/>
          </p:cNvSpPr>
          <p:nvPr/>
        </p:nvSpPr>
        <p:spPr bwMode="auto">
          <a:xfrm>
            <a:off x="136525" y="3719513"/>
            <a:ext cx="10064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1600" b="1">
                <a:latin typeface="Times New Roman" pitchFamily="18" charset="0"/>
                <a:ea typeface="SimSun" pitchFamily="2" charset="-122"/>
              </a:rPr>
              <a:t>time,item</a:t>
            </a:r>
            <a:endParaRPr lang="en-US" altLang="zh-CN" sz="2400"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23557" name="Text Box 62"/>
          <p:cNvSpPr txBox="1">
            <a:spLocks noChangeArrowheads="1"/>
          </p:cNvSpPr>
          <p:nvPr/>
        </p:nvSpPr>
        <p:spPr bwMode="auto">
          <a:xfrm>
            <a:off x="136525" y="4938713"/>
            <a:ext cx="17478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1600" b="1">
                <a:latin typeface="Times New Roman" pitchFamily="18" charset="0"/>
                <a:ea typeface="SimSun" pitchFamily="2" charset="-122"/>
              </a:rPr>
              <a:t>time,item,location</a:t>
            </a:r>
            <a:endParaRPr lang="en-US" altLang="zh-CN" sz="2400"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23558" name="Text Box 67"/>
          <p:cNvSpPr txBox="1">
            <a:spLocks noChangeArrowheads="1"/>
          </p:cNvSpPr>
          <p:nvPr/>
        </p:nvSpPr>
        <p:spPr bwMode="auto">
          <a:xfrm>
            <a:off x="1981200" y="5943600"/>
            <a:ext cx="26638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1600" b="1">
                <a:latin typeface="Times New Roman" pitchFamily="18" charset="0"/>
                <a:ea typeface="SimSun" pitchFamily="2" charset="-122"/>
              </a:rPr>
              <a:t>time, item, location, supplier</a:t>
            </a:r>
            <a:endParaRPr lang="en-US" altLang="zh-CN" sz="2400">
              <a:latin typeface="Times New Roman" pitchFamily="18" charset="0"/>
              <a:ea typeface="SimSun" pitchFamily="2" charset="-122"/>
            </a:endParaRPr>
          </a:p>
        </p:txBody>
      </p:sp>
      <p:grpSp>
        <p:nvGrpSpPr>
          <p:cNvPr id="23559" name="Group 73"/>
          <p:cNvGrpSpPr>
            <a:grpSpLocks/>
          </p:cNvGrpSpPr>
          <p:nvPr/>
        </p:nvGrpSpPr>
        <p:grpSpPr bwMode="auto">
          <a:xfrm>
            <a:off x="609600" y="1524000"/>
            <a:ext cx="8261350" cy="4481513"/>
            <a:chOff x="384" y="1209"/>
            <a:chExt cx="5204" cy="2823"/>
          </a:xfrm>
        </p:grpSpPr>
        <p:sp>
          <p:nvSpPr>
            <p:cNvPr id="23560" name="AutoShape 3"/>
            <p:cNvSpPr>
              <a:spLocks noChangeArrowheads="1"/>
            </p:cNvSpPr>
            <p:nvPr/>
          </p:nvSpPr>
          <p:spPr bwMode="auto">
            <a:xfrm>
              <a:off x="1872" y="1440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1" name="AutoShape 4"/>
            <p:cNvSpPr>
              <a:spLocks noChangeArrowheads="1"/>
            </p:cNvSpPr>
            <p:nvPr/>
          </p:nvSpPr>
          <p:spPr bwMode="auto">
            <a:xfrm>
              <a:off x="816" y="1968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2" name="AutoShape 5"/>
            <p:cNvSpPr>
              <a:spLocks noChangeArrowheads="1"/>
            </p:cNvSpPr>
            <p:nvPr/>
          </p:nvSpPr>
          <p:spPr bwMode="auto">
            <a:xfrm>
              <a:off x="1536" y="1968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3" name="AutoShape 6"/>
            <p:cNvSpPr>
              <a:spLocks noChangeArrowheads="1"/>
            </p:cNvSpPr>
            <p:nvPr/>
          </p:nvSpPr>
          <p:spPr bwMode="auto">
            <a:xfrm>
              <a:off x="2256" y="1968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4" name="AutoShape 7"/>
            <p:cNvSpPr>
              <a:spLocks noChangeArrowheads="1"/>
            </p:cNvSpPr>
            <p:nvPr/>
          </p:nvSpPr>
          <p:spPr bwMode="auto">
            <a:xfrm>
              <a:off x="1728" y="2592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5" name="AutoShape 8"/>
            <p:cNvSpPr>
              <a:spLocks noChangeArrowheads="1"/>
            </p:cNvSpPr>
            <p:nvPr/>
          </p:nvSpPr>
          <p:spPr bwMode="auto">
            <a:xfrm>
              <a:off x="2976" y="2592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6" name="AutoShape 9"/>
            <p:cNvSpPr>
              <a:spLocks noChangeArrowheads="1"/>
            </p:cNvSpPr>
            <p:nvPr/>
          </p:nvSpPr>
          <p:spPr bwMode="auto">
            <a:xfrm>
              <a:off x="2400" y="2592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7" name="AutoShape 10"/>
            <p:cNvSpPr>
              <a:spLocks noChangeArrowheads="1"/>
            </p:cNvSpPr>
            <p:nvPr/>
          </p:nvSpPr>
          <p:spPr bwMode="auto">
            <a:xfrm>
              <a:off x="1056" y="2592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8" name="AutoShape 11"/>
            <p:cNvSpPr>
              <a:spLocks noChangeArrowheads="1"/>
            </p:cNvSpPr>
            <p:nvPr/>
          </p:nvSpPr>
          <p:spPr bwMode="auto">
            <a:xfrm>
              <a:off x="384" y="2592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9" name="AutoShape 12"/>
            <p:cNvSpPr>
              <a:spLocks noChangeArrowheads="1"/>
            </p:cNvSpPr>
            <p:nvPr/>
          </p:nvSpPr>
          <p:spPr bwMode="auto">
            <a:xfrm>
              <a:off x="2880" y="2016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0" name="AutoShape 13"/>
            <p:cNvSpPr>
              <a:spLocks noChangeArrowheads="1"/>
            </p:cNvSpPr>
            <p:nvPr/>
          </p:nvSpPr>
          <p:spPr bwMode="auto">
            <a:xfrm>
              <a:off x="816" y="3264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1" name="AutoShape 14"/>
            <p:cNvSpPr>
              <a:spLocks noChangeArrowheads="1"/>
            </p:cNvSpPr>
            <p:nvPr/>
          </p:nvSpPr>
          <p:spPr bwMode="auto">
            <a:xfrm>
              <a:off x="3552" y="2592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2" name="AutoShape 15"/>
            <p:cNvSpPr>
              <a:spLocks noChangeArrowheads="1"/>
            </p:cNvSpPr>
            <p:nvPr/>
          </p:nvSpPr>
          <p:spPr bwMode="auto">
            <a:xfrm>
              <a:off x="1920" y="3888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3" name="AutoShape 16"/>
            <p:cNvSpPr>
              <a:spLocks noChangeArrowheads="1"/>
            </p:cNvSpPr>
            <p:nvPr/>
          </p:nvSpPr>
          <p:spPr bwMode="auto">
            <a:xfrm>
              <a:off x="2784" y="3264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4" name="AutoShape 17"/>
            <p:cNvSpPr>
              <a:spLocks noChangeArrowheads="1"/>
            </p:cNvSpPr>
            <p:nvPr/>
          </p:nvSpPr>
          <p:spPr bwMode="auto">
            <a:xfrm>
              <a:off x="2112" y="3264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5" name="AutoShape 18"/>
            <p:cNvSpPr>
              <a:spLocks noChangeArrowheads="1"/>
            </p:cNvSpPr>
            <p:nvPr/>
          </p:nvSpPr>
          <p:spPr bwMode="auto">
            <a:xfrm>
              <a:off x="1440" y="3264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6" name="Text Box 19"/>
            <p:cNvSpPr txBox="1">
              <a:spLocks noChangeArrowheads="1"/>
            </p:cNvSpPr>
            <p:nvPr/>
          </p:nvSpPr>
          <p:spPr bwMode="auto">
            <a:xfrm>
              <a:off x="1766" y="1209"/>
              <a:ext cx="27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zh-CN" sz="2000">
                  <a:latin typeface="Times New Roman" pitchFamily="18" charset="0"/>
                  <a:ea typeface="SimSun" pitchFamily="2" charset="-122"/>
                </a:rPr>
                <a:t>all</a:t>
              </a:r>
              <a:endParaRPr lang="en-US" altLang="zh-CN" sz="2400">
                <a:latin typeface="Times New Roman" pitchFamily="18" charset="0"/>
                <a:ea typeface="SimSun" pitchFamily="2" charset="-122"/>
              </a:endParaRPr>
            </a:p>
          </p:txBody>
        </p:sp>
        <p:sp>
          <p:nvSpPr>
            <p:cNvPr id="23577" name="Text Box 20"/>
            <p:cNvSpPr txBox="1">
              <a:spLocks noChangeArrowheads="1"/>
            </p:cNvSpPr>
            <p:nvPr/>
          </p:nvSpPr>
          <p:spPr bwMode="auto">
            <a:xfrm>
              <a:off x="758" y="1737"/>
              <a:ext cx="39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000">
                  <a:latin typeface="Times New Roman" pitchFamily="18" charset="0"/>
                  <a:ea typeface="SimSun" pitchFamily="2" charset="-122"/>
                </a:rPr>
                <a:t>time</a:t>
              </a:r>
              <a:endParaRPr lang="en-US" altLang="zh-CN" sz="2400">
                <a:latin typeface="Times New Roman" pitchFamily="18" charset="0"/>
                <a:ea typeface="SimSun" pitchFamily="2" charset="-122"/>
              </a:endParaRPr>
            </a:p>
          </p:txBody>
        </p:sp>
        <p:sp>
          <p:nvSpPr>
            <p:cNvPr id="23578" name="Text Box 21"/>
            <p:cNvSpPr txBox="1">
              <a:spLocks noChangeArrowheads="1"/>
            </p:cNvSpPr>
            <p:nvPr/>
          </p:nvSpPr>
          <p:spPr bwMode="auto">
            <a:xfrm>
              <a:off x="1478" y="1737"/>
              <a:ext cx="39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000">
                  <a:latin typeface="Times New Roman" pitchFamily="18" charset="0"/>
                  <a:ea typeface="SimSun" pitchFamily="2" charset="-122"/>
                </a:rPr>
                <a:t>item</a:t>
              </a:r>
              <a:endParaRPr lang="en-US" altLang="zh-CN" sz="2400">
                <a:latin typeface="Times New Roman" pitchFamily="18" charset="0"/>
                <a:ea typeface="SimSun" pitchFamily="2" charset="-122"/>
              </a:endParaRPr>
            </a:p>
          </p:txBody>
        </p:sp>
        <p:sp>
          <p:nvSpPr>
            <p:cNvPr id="23579" name="Text Box 22"/>
            <p:cNvSpPr txBox="1">
              <a:spLocks noChangeArrowheads="1"/>
            </p:cNvSpPr>
            <p:nvPr/>
          </p:nvSpPr>
          <p:spPr bwMode="auto">
            <a:xfrm>
              <a:off x="2198" y="1737"/>
              <a:ext cx="63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000">
                  <a:latin typeface="Times New Roman" pitchFamily="18" charset="0"/>
                  <a:ea typeface="SimSun" pitchFamily="2" charset="-122"/>
                </a:rPr>
                <a:t>location</a:t>
              </a:r>
              <a:endParaRPr lang="en-US" altLang="zh-CN" sz="2400">
                <a:latin typeface="Times New Roman" pitchFamily="18" charset="0"/>
                <a:ea typeface="SimSun" pitchFamily="2" charset="-122"/>
              </a:endParaRPr>
            </a:p>
          </p:txBody>
        </p:sp>
        <p:sp>
          <p:nvSpPr>
            <p:cNvPr id="23580" name="Text Box 23"/>
            <p:cNvSpPr txBox="1">
              <a:spLocks noChangeArrowheads="1"/>
            </p:cNvSpPr>
            <p:nvPr/>
          </p:nvSpPr>
          <p:spPr bwMode="auto">
            <a:xfrm>
              <a:off x="2918" y="1737"/>
              <a:ext cx="63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000">
                  <a:latin typeface="Times New Roman" pitchFamily="18" charset="0"/>
                  <a:ea typeface="SimSun" pitchFamily="2" charset="-122"/>
                </a:rPr>
                <a:t>supplier</a:t>
              </a:r>
              <a:endParaRPr lang="en-US" altLang="zh-CN" sz="2400">
                <a:latin typeface="Times New Roman" pitchFamily="18" charset="0"/>
                <a:ea typeface="SimSun" pitchFamily="2" charset="-122"/>
              </a:endParaRPr>
            </a:p>
          </p:txBody>
        </p:sp>
        <p:sp>
          <p:nvSpPr>
            <p:cNvPr id="23581" name="Line 24"/>
            <p:cNvSpPr>
              <a:spLocks noChangeShapeType="1"/>
            </p:cNvSpPr>
            <p:nvPr/>
          </p:nvSpPr>
          <p:spPr bwMode="auto">
            <a:xfrm flipH="1">
              <a:off x="864" y="1488"/>
              <a:ext cx="1056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82" name="Line 25"/>
            <p:cNvSpPr>
              <a:spLocks noChangeShapeType="1"/>
            </p:cNvSpPr>
            <p:nvPr/>
          </p:nvSpPr>
          <p:spPr bwMode="auto">
            <a:xfrm flipH="1">
              <a:off x="1632" y="1488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83" name="Line 26"/>
            <p:cNvSpPr>
              <a:spLocks noChangeShapeType="1"/>
            </p:cNvSpPr>
            <p:nvPr/>
          </p:nvSpPr>
          <p:spPr bwMode="auto">
            <a:xfrm>
              <a:off x="1920" y="1488"/>
              <a:ext cx="384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84" name="Line 27"/>
            <p:cNvSpPr>
              <a:spLocks noChangeShapeType="1"/>
            </p:cNvSpPr>
            <p:nvPr/>
          </p:nvSpPr>
          <p:spPr bwMode="auto">
            <a:xfrm>
              <a:off x="1920" y="1488"/>
              <a:ext cx="1056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85" name="Line 28"/>
            <p:cNvSpPr>
              <a:spLocks noChangeShapeType="1"/>
            </p:cNvSpPr>
            <p:nvPr/>
          </p:nvSpPr>
          <p:spPr bwMode="auto">
            <a:xfrm flipH="1">
              <a:off x="432" y="2016"/>
              <a:ext cx="432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86" name="Line 29"/>
            <p:cNvSpPr>
              <a:spLocks noChangeShapeType="1"/>
            </p:cNvSpPr>
            <p:nvPr/>
          </p:nvSpPr>
          <p:spPr bwMode="auto">
            <a:xfrm>
              <a:off x="864" y="2016"/>
              <a:ext cx="24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87" name="Line 30"/>
            <p:cNvSpPr>
              <a:spLocks noChangeShapeType="1"/>
            </p:cNvSpPr>
            <p:nvPr/>
          </p:nvSpPr>
          <p:spPr bwMode="auto">
            <a:xfrm>
              <a:off x="864" y="2016"/>
              <a:ext cx="912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88" name="Line 31"/>
            <p:cNvSpPr>
              <a:spLocks noChangeShapeType="1"/>
            </p:cNvSpPr>
            <p:nvPr/>
          </p:nvSpPr>
          <p:spPr bwMode="auto">
            <a:xfrm flipH="1">
              <a:off x="432" y="2016"/>
              <a:ext cx="120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89" name="Line 32"/>
            <p:cNvSpPr>
              <a:spLocks noChangeShapeType="1"/>
            </p:cNvSpPr>
            <p:nvPr/>
          </p:nvSpPr>
          <p:spPr bwMode="auto">
            <a:xfrm>
              <a:off x="1632" y="2016"/>
              <a:ext cx="816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90" name="Line 33"/>
            <p:cNvSpPr>
              <a:spLocks noChangeShapeType="1"/>
            </p:cNvSpPr>
            <p:nvPr/>
          </p:nvSpPr>
          <p:spPr bwMode="auto">
            <a:xfrm>
              <a:off x="1632" y="2016"/>
              <a:ext cx="1392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91" name="Line 34"/>
            <p:cNvSpPr>
              <a:spLocks noChangeShapeType="1"/>
            </p:cNvSpPr>
            <p:nvPr/>
          </p:nvSpPr>
          <p:spPr bwMode="auto">
            <a:xfrm>
              <a:off x="2304" y="2016"/>
              <a:ext cx="144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92" name="Line 35"/>
            <p:cNvSpPr>
              <a:spLocks noChangeShapeType="1"/>
            </p:cNvSpPr>
            <p:nvPr/>
          </p:nvSpPr>
          <p:spPr bwMode="auto">
            <a:xfrm>
              <a:off x="2304" y="2016"/>
              <a:ext cx="1296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93" name="Line 36"/>
            <p:cNvSpPr>
              <a:spLocks noChangeShapeType="1"/>
            </p:cNvSpPr>
            <p:nvPr/>
          </p:nvSpPr>
          <p:spPr bwMode="auto">
            <a:xfrm flipH="1">
              <a:off x="1104" y="2016"/>
              <a:ext cx="120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94" name="Line 37"/>
            <p:cNvSpPr>
              <a:spLocks noChangeShapeType="1"/>
            </p:cNvSpPr>
            <p:nvPr/>
          </p:nvSpPr>
          <p:spPr bwMode="auto">
            <a:xfrm flipH="1">
              <a:off x="1776" y="2064"/>
              <a:ext cx="120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95" name="Line 38"/>
            <p:cNvSpPr>
              <a:spLocks noChangeShapeType="1"/>
            </p:cNvSpPr>
            <p:nvPr/>
          </p:nvSpPr>
          <p:spPr bwMode="auto">
            <a:xfrm>
              <a:off x="2976" y="2064"/>
              <a:ext cx="48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96" name="Line 39"/>
            <p:cNvSpPr>
              <a:spLocks noChangeShapeType="1"/>
            </p:cNvSpPr>
            <p:nvPr/>
          </p:nvSpPr>
          <p:spPr bwMode="auto">
            <a:xfrm>
              <a:off x="2976" y="2064"/>
              <a:ext cx="624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97" name="Line 40"/>
            <p:cNvSpPr>
              <a:spLocks noChangeShapeType="1"/>
            </p:cNvSpPr>
            <p:nvPr/>
          </p:nvSpPr>
          <p:spPr bwMode="auto">
            <a:xfrm>
              <a:off x="432" y="2640"/>
              <a:ext cx="432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98" name="Line 41"/>
            <p:cNvSpPr>
              <a:spLocks noChangeShapeType="1"/>
            </p:cNvSpPr>
            <p:nvPr/>
          </p:nvSpPr>
          <p:spPr bwMode="auto">
            <a:xfrm>
              <a:off x="432" y="2640"/>
              <a:ext cx="1056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99" name="Line 42"/>
            <p:cNvSpPr>
              <a:spLocks noChangeShapeType="1"/>
            </p:cNvSpPr>
            <p:nvPr/>
          </p:nvSpPr>
          <p:spPr bwMode="auto">
            <a:xfrm flipH="1">
              <a:off x="864" y="2640"/>
              <a:ext cx="240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00" name="Line 43"/>
            <p:cNvSpPr>
              <a:spLocks noChangeShapeType="1"/>
            </p:cNvSpPr>
            <p:nvPr/>
          </p:nvSpPr>
          <p:spPr bwMode="auto">
            <a:xfrm>
              <a:off x="1104" y="2640"/>
              <a:ext cx="1056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01" name="Line 44"/>
            <p:cNvSpPr>
              <a:spLocks noChangeShapeType="1"/>
            </p:cNvSpPr>
            <p:nvPr/>
          </p:nvSpPr>
          <p:spPr bwMode="auto">
            <a:xfrm flipH="1">
              <a:off x="1488" y="2640"/>
              <a:ext cx="288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02" name="Line 45"/>
            <p:cNvSpPr>
              <a:spLocks noChangeShapeType="1"/>
            </p:cNvSpPr>
            <p:nvPr/>
          </p:nvSpPr>
          <p:spPr bwMode="auto">
            <a:xfrm>
              <a:off x="1776" y="2640"/>
              <a:ext cx="384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03" name="Line 46"/>
            <p:cNvSpPr>
              <a:spLocks noChangeShapeType="1"/>
            </p:cNvSpPr>
            <p:nvPr/>
          </p:nvSpPr>
          <p:spPr bwMode="auto">
            <a:xfrm flipH="1">
              <a:off x="864" y="2640"/>
              <a:ext cx="1584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04" name="Line 47"/>
            <p:cNvSpPr>
              <a:spLocks noChangeShapeType="1"/>
            </p:cNvSpPr>
            <p:nvPr/>
          </p:nvSpPr>
          <p:spPr bwMode="auto">
            <a:xfrm>
              <a:off x="2448" y="2640"/>
              <a:ext cx="384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05" name="Line 48"/>
            <p:cNvSpPr>
              <a:spLocks noChangeShapeType="1"/>
            </p:cNvSpPr>
            <p:nvPr/>
          </p:nvSpPr>
          <p:spPr bwMode="auto">
            <a:xfrm flipH="1">
              <a:off x="1488" y="2640"/>
              <a:ext cx="1536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06" name="Line 49"/>
            <p:cNvSpPr>
              <a:spLocks noChangeShapeType="1"/>
            </p:cNvSpPr>
            <p:nvPr/>
          </p:nvSpPr>
          <p:spPr bwMode="auto">
            <a:xfrm flipH="1">
              <a:off x="2832" y="2640"/>
              <a:ext cx="192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07" name="Line 50"/>
            <p:cNvSpPr>
              <a:spLocks noChangeShapeType="1"/>
            </p:cNvSpPr>
            <p:nvPr/>
          </p:nvSpPr>
          <p:spPr bwMode="auto">
            <a:xfrm flipH="1">
              <a:off x="2832" y="2640"/>
              <a:ext cx="768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08" name="Line 51"/>
            <p:cNvSpPr>
              <a:spLocks noChangeShapeType="1"/>
            </p:cNvSpPr>
            <p:nvPr/>
          </p:nvSpPr>
          <p:spPr bwMode="auto">
            <a:xfrm flipH="1">
              <a:off x="2160" y="2640"/>
              <a:ext cx="1440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09" name="Line 52"/>
            <p:cNvSpPr>
              <a:spLocks noChangeShapeType="1"/>
            </p:cNvSpPr>
            <p:nvPr/>
          </p:nvSpPr>
          <p:spPr bwMode="auto">
            <a:xfrm>
              <a:off x="864" y="3360"/>
              <a:ext cx="1104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10" name="Line 53"/>
            <p:cNvSpPr>
              <a:spLocks noChangeShapeType="1"/>
            </p:cNvSpPr>
            <p:nvPr/>
          </p:nvSpPr>
          <p:spPr bwMode="auto">
            <a:xfrm>
              <a:off x="1488" y="3312"/>
              <a:ext cx="528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11" name="Line 54"/>
            <p:cNvSpPr>
              <a:spLocks noChangeShapeType="1"/>
            </p:cNvSpPr>
            <p:nvPr/>
          </p:nvSpPr>
          <p:spPr bwMode="auto">
            <a:xfrm flipH="1">
              <a:off x="2016" y="3312"/>
              <a:ext cx="144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12" name="Line 55"/>
            <p:cNvSpPr>
              <a:spLocks noChangeShapeType="1"/>
            </p:cNvSpPr>
            <p:nvPr/>
          </p:nvSpPr>
          <p:spPr bwMode="auto">
            <a:xfrm flipH="1">
              <a:off x="1968" y="3360"/>
              <a:ext cx="864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13" name="Text Box 57"/>
            <p:cNvSpPr txBox="1">
              <a:spLocks noChangeArrowheads="1"/>
            </p:cNvSpPr>
            <p:nvPr/>
          </p:nvSpPr>
          <p:spPr bwMode="auto">
            <a:xfrm>
              <a:off x="806" y="2343"/>
              <a:ext cx="82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1600" b="1">
                  <a:latin typeface="Times New Roman" pitchFamily="18" charset="0"/>
                  <a:ea typeface="SimSun" pitchFamily="2" charset="-122"/>
                </a:rPr>
                <a:t>time,location</a:t>
              </a:r>
              <a:endParaRPr lang="en-US" altLang="zh-CN" sz="2400">
                <a:latin typeface="Times New Roman" pitchFamily="18" charset="0"/>
                <a:ea typeface="SimSun" pitchFamily="2" charset="-122"/>
              </a:endParaRPr>
            </a:p>
          </p:txBody>
        </p:sp>
        <p:sp>
          <p:nvSpPr>
            <p:cNvPr id="23614" name="Text Box 58"/>
            <p:cNvSpPr txBox="1">
              <a:spLocks noChangeArrowheads="1"/>
            </p:cNvSpPr>
            <p:nvPr/>
          </p:nvSpPr>
          <p:spPr bwMode="auto">
            <a:xfrm>
              <a:off x="1430" y="2679"/>
              <a:ext cx="84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1600" b="1">
                  <a:latin typeface="Times New Roman" pitchFamily="18" charset="0"/>
                  <a:ea typeface="SimSun" pitchFamily="2" charset="-122"/>
                </a:rPr>
                <a:t>time,supplier</a:t>
              </a:r>
              <a:endParaRPr lang="en-US" altLang="zh-CN" sz="2400">
                <a:latin typeface="Times New Roman" pitchFamily="18" charset="0"/>
                <a:ea typeface="SimSun" pitchFamily="2" charset="-122"/>
              </a:endParaRPr>
            </a:p>
          </p:txBody>
        </p:sp>
        <p:sp>
          <p:nvSpPr>
            <p:cNvPr id="23615" name="Text Box 59"/>
            <p:cNvSpPr txBox="1">
              <a:spLocks noChangeArrowheads="1"/>
            </p:cNvSpPr>
            <p:nvPr/>
          </p:nvSpPr>
          <p:spPr bwMode="auto">
            <a:xfrm>
              <a:off x="2102" y="2343"/>
              <a:ext cx="82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1600" b="1">
                  <a:latin typeface="Times New Roman" pitchFamily="18" charset="0"/>
                  <a:ea typeface="SimSun" pitchFamily="2" charset="-122"/>
                </a:rPr>
                <a:t>item,location</a:t>
              </a:r>
              <a:endParaRPr lang="en-US" altLang="zh-CN" sz="2400">
                <a:latin typeface="Times New Roman" pitchFamily="18" charset="0"/>
                <a:ea typeface="SimSun" pitchFamily="2" charset="-122"/>
              </a:endParaRPr>
            </a:p>
          </p:txBody>
        </p:sp>
        <p:sp>
          <p:nvSpPr>
            <p:cNvPr id="23616" name="Text Box 60"/>
            <p:cNvSpPr txBox="1">
              <a:spLocks noChangeArrowheads="1"/>
            </p:cNvSpPr>
            <p:nvPr/>
          </p:nvSpPr>
          <p:spPr bwMode="auto">
            <a:xfrm>
              <a:off x="2678" y="2727"/>
              <a:ext cx="84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1600" b="1">
                  <a:latin typeface="Times New Roman" pitchFamily="18" charset="0"/>
                  <a:ea typeface="SimSun" pitchFamily="2" charset="-122"/>
                </a:rPr>
                <a:t>item,supplier</a:t>
              </a:r>
              <a:endParaRPr lang="en-US" altLang="zh-CN" sz="2400">
                <a:latin typeface="Times New Roman" pitchFamily="18" charset="0"/>
                <a:ea typeface="SimSun" pitchFamily="2" charset="-122"/>
              </a:endParaRPr>
            </a:p>
          </p:txBody>
        </p:sp>
        <p:sp>
          <p:nvSpPr>
            <p:cNvPr id="23617" name="Text Box 61"/>
            <p:cNvSpPr txBox="1">
              <a:spLocks noChangeArrowheads="1"/>
            </p:cNvSpPr>
            <p:nvPr/>
          </p:nvSpPr>
          <p:spPr bwMode="auto">
            <a:xfrm>
              <a:off x="3398" y="2343"/>
              <a:ext cx="103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1600" b="1">
                  <a:latin typeface="Times New Roman" pitchFamily="18" charset="0"/>
                  <a:ea typeface="SimSun" pitchFamily="2" charset="-122"/>
                </a:rPr>
                <a:t>location,supplier</a:t>
              </a:r>
              <a:endParaRPr lang="en-US" altLang="zh-CN" sz="2400">
                <a:latin typeface="Times New Roman" pitchFamily="18" charset="0"/>
                <a:ea typeface="SimSun" pitchFamily="2" charset="-122"/>
              </a:endParaRPr>
            </a:p>
          </p:txBody>
        </p:sp>
        <p:sp>
          <p:nvSpPr>
            <p:cNvPr id="23618" name="Text Box 63"/>
            <p:cNvSpPr txBox="1">
              <a:spLocks noChangeArrowheads="1"/>
            </p:cNvSpPr>
            <p:nvPr/>
          </p:nvSpPr>
          <p:spPr bwMode="auto">
            <a:xfrm>
              <a:off x="1046" y="3463"/>
              <a:ext cx="98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1400" b="1">
                  <a:latin typeface="Times New Roman" pitchFamily="18" charset="0"/>
                  <a:ea typeface="SimSun" pitchFamily="2" charset="-122"/>
                </a:rPr>
                <a:t>time,item,supplier</a:t>
              </a:r>
              <a:endParaRPr lang="en-US" altLang="zh-CN" sz="2400">
                <a:latin typeface="Times New Roman" pitchFamily="18" charset="0"/>
                <a:ea typeface="SimSun" pitchFamily="2" charset="-122"/>
              </a:endParaRPr>
            </a:p>
          </p:txBody>
        </p:sp>
        <p:sp>
          <p:nvSpPr>
            <p:cNvPr id="23619" name="Text Box 64"/>
            <p:cNvSpPr txBox="1">
              <a:spLocks noChangeArrowheads="1"/>
            </p:cNvSpPr>
            <p:nvPr/>
          </p:nvSpPr>
          <p:spPr bwMode="auto">
            <a:xfrm>
              <a:off x="1728" y="3024"/>
              <a:ext cx="115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1400" b="1">
                  <a:latin typeface="Times New Roman" pitchFamily="18" charset="0"/>
                  <a:ea typeface="SimSun" pitchFamily="2" charset="-122"/>
                </a:rPr>
                <a:t>time,location,supplier</a:t>
              </a:r>
              <a:endParaRPr lang="en-US" altLang="zh-CN" sz="2400">
                <a:latin typeface="Times New Roman" pitchFamily="18" charset="0"/>
                <a:ea typeface="SimSun" pitchFamily="2" charset="-122"/>
              </a:endParaRPr>
            </a:p>
          </p:txBody>
        </p:sp>
        <p:sp>
          <p:nvSpPr>
            <p:cNvPr id="23620" name="Text Box 66"/>
            <p:cNvSpPr txBox="1">
              <a:spLocks noChangeArrowheads="1"/>
            </p:cNvSpPr>
            <p:nvPr/>
          </p:nvSpPr>
          <p:spPr bwMode="auto">
            <a:xfrm>
              <a:off x="2486" y="3447"/>
              <a:ext cx="130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1600" b="1">
                  <a:latin typeface="Times New Roman" pitchFamily="18" charset="0"/>
                  <a:ea typeface="SimSun" pitchFamily="2" charset="-122"/>
                </a:rPr>
                <a:t>item,location,supplier</a:t>
              </a:r>
              <a:endParaRPr lang="en-US" altLang="zh-CN" sz="2400">
                <a:latin typeface="Times New Roman" pitchFamily="18" charset="0"/>
                <a:ea typeface="SimSun" pitchFamily="2" charset="-122"/>
              </a:endParaRPr>
            </a:p>
          </p:txBody>
        </p:sp>
        <p:sp>
          <p:nvSpPr>
            <p:cNvPr id="23621" name="Text Box 68"/>
            <p:cNvSpPr txBox="1">
              <a:spLocks noChangeArrowheads="1"/>
            </p:cNvSpPr>
            <p:nvPr/>
          </p:nvSpPr>
          <p:spPr bwMode="auto">
            <a:xfrm>
              <a:off x="4320" y="1296"/>
              <a:ext cx="124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zh-CN" altLang="en-US" sz="2000">
                  <a:latin typeface="Times New Roman" pitchFamily="18" charset="0"/>
                  <a:ea typeface="SimSun" pitchFamily="2" charset="-122"/>
                </a:rPr>
                <a:t>0-</a:t>
              </a:r>
              <a:r>
                <a:rPr lang="en-US" altLang="zh-CN" sz="2000">
                  <a:latin typeface="Times New Roman" pitchFamily="18" charset="0"/>
                  <a:ea typeface="SimSun" pitchFamily="2" charset="-122"/>
                </a:rPr>
                <a:t>D(apex) cuboid</a:t>
              </a:r>
              <a:endParaRPr lang="en-US" altLang="zh-CN" sz="2400">
                <a:latin typeface="Times New Roman" pitchFamily="18" charset="0"/>
                <a:ea typeface="SimSun" pitchFamily="2" charset="-122"/>
              </a:endParaRPr>
            </a:p>
          </p:txBody>
        </p:sp>
        <p:sp>
          <p:nvSpPr>
            <p:cNvPr id="23622" name="Text Box 69"/>
            <p:cNvSpPr txBox="1">
              <a:spLocks noChangeArrowheads="1"/>
            </p:cNvSpPr>
            <p:nvPr/>
          </p:nvSpPr>
          <p:spPr bwMode="auto">
            <a:xfrm>
              <a:off x="4310" y="1881"/>
              <a:ext cx="90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zh-CN" altLang="en-US" sz="2000">
                  <a:latin typeface="Times New Roman" pitchFamily="18" charset="0"/>
                  <a:ea typeface="SimSun" pitchFamily="2" charset="-122"/>
                </a:rPr>
                <a:t>1-</a:t>
              </a:r>
              <a:r>
                <a:rPr lang="en-US" altLang="zh-CN" sz="2000">
                  <a:latin typeface="Times New Roman" pitchFamily="18" charset="0"/>
                  <a:ea typeface="SimSun" pitchFamily="2" charset="-122"/>
                </a:rPr>
                <a:t>D cuboids</a:t>
              </a:r>
              <a:endParaRPr lang="en-US" altLang="zh-CN" sz="2400">
                <a:latin typeface="Times New Roman" pitchFamily="18" charset="0"/>
                <a:ea typeface="SimSun" pitchFamily="2" charset="-122"/>
              </a:endParaRPr>
            </a:p>
          </p:txBody>
        </p:sp>
        <p:sp>
          <p:nvSpPr>
            <p:cNvPr id="23623" name="Text Box 70"/>
            <p:cNvSpPr txBox="1">
              <a:spLocks noChangeArrowheads="1"/>
            </p:cNvSpPr>
            <p:nvPr/>
          </p:nvSpPr>
          <p:spPr bwMode="auto">
            <a:xfrm>
              <a:off x="4310" y="2553"/>
              <a:ext cx="90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zh-CN" altLang="en-US" sz="2000">
                  <a:latin typeface="Times New Roman" pitchFamily="18" charset="0"/>
                  <a:ea typeface="SimSun" pitchFamily="2" charset="-122"/>
                </a:rPr>
                <a:t>2-</a:t>
              </a:r>
              <a:r>
                <a:rPr lang="en-US" altLang="zh-CN" sz="2000">
                  <a:latin typeface="Times New Roman" pitchFamily="18" charset="0"/>
                  <a:ea typeface="SimSun" pitchFamily="2" charset="-122"/>
                </a:rPr>
                <a:t>D cuboids</a:t>
              </a:r>
              <a:endParaRPr lang="en-US" altLang="zh-CN" sz="2400">
                <a:latin typeface="Times New Roman" pitchFamily="18" charset="0"/>
                <a:ea typeface="SimSun" pitchFamily="2" charset="-122"/>
              </a:endParaRPr>
            </a:p>
          </p:txBody>
        </p:sp>
        <p:sp>
          <p:nvSpPr>
            <p:cNvPr id="23624" name="Text Box 71"/>
            <p:cNvSpPr txBox="1">
              <a:spLocks noChangeArrowheads="1"/>
            </p:cNvSpPr>
            <p:nvPr/>
          </p:nvSpPr>
          <p:spPr bwMode="auto">
            <a:xfrm>
              <a:off x="4310" y="3129"/>
              <a:ext cx="90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zh-CN" altLang="en-US" sz="2000">
                  <a:latin typeface="Times New Roman" pitchFamily="18" charset="0"/>
                  <a:ea typeface="SimSun" pitchFamily="2" charset="-122"/>
                </a:rPr>
                <a:t>3-</a:t>
              </a:r>
              <a:r>
                <a:rPr lang="en-US" altLang="zh-CN" sz="2000">
                  <a:latin typeface="Times New Roman" pitchFamily="18" charset="0"/>
                  <a:ea typeface="SimSun" pitchFamily="2" charset="-122"/>
                </a:rPr>
                <a:t>D cuboids</a:t>
              </a:r>
              <a:endParaRPr lang="en-US" altLang="zh-CN" sz="2400">
                <a:latin typeface="Times New Roman" pitchFamily="18" charset="0"/>
                <a:ea typeface="SimSun" pitchFamily="2" charset="-122"/>
              </a:endParaRPr>
            </a:p>
          </p:txBody>
        </p:sp>
        <p:sp>
          <p:nvSpPr>
            <p:cNvPr id="23625" name="Text Box 72"/>
            <p:cNvSpPr txBox="1">
              <a:spLocks noChangeArrowheads="1"/>
            </p:cNvSpPr>
            <p:nvPr/>
          </p:nvSpPr>
          <p:spPr bwMode="auto">
            <a:xfrm>
              <a:off x="4358" y="3705"/>
              <a:ext cx="123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zh-CN" altLang="en-US" sz="2000">
                  <a:latin typeface="Times New Roman" pitchFamily="18" charset="0"/>
                  <a:ea typeface="SimSun" pitchFamily="2" charset="-122"/>
                </a:rPr>
                <a:t>4-</a:t>
              </a:r>
              <a:r>
                <a:rPr lang="en-US" altLang="zh-CN" sz="2000">
                  <a:latin typeface="Times New Roman" pitchFamily="18" charset="0"/>
                  <a:ea typeface="SimSun" pitchFamily="2" charset="-122"/>
                </a:rPr>
                <a:t>D(base) cuboid</a:t>
              </a:r>
              <a:endParaRPr lang="en-US" altLang="zh-CN" sz="2400">
                <a:latin typeface="Times New Roman" pitchFamily="18" charset="0"/>
                <a:ea typeface="SimSun" pitchFamily="2" charset="-122"/>
              </a:endParaRPr>
            </a:p>
          </p:txBody>
        </p:sp>
      </p:grp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B4D0F6F-0352-4902-9271-2116D9A890A8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8077200" cy="10668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smtClean="0"/>
              <a:t>Chapter 3: Data Warehousing and OLAP Technology: An Overview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382000" cy="41910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170000"/>
              </a:lnSpc>
            </a:pPr>
            <a:r>
              <a:rPr lang="en-US" dirty="0" smtClean="0">
                <a:solidFill>
                  <a:srgbClr val="CC3300"/>
                </a:solidFill>
              </a:rPr>
              <a:t>What is a data warehouse? </a:t>
            </a:r>
            <a:endParaRPr lang="en-US" dirty="0" smtClean="0"/>
          </a:p>
          <a:p>
            <a:pPr eaLnBrk="1" hangingPunct="1">
              <a:lnSpc>
                <a:spcPct val="170000"/>
              </a:lnSpc>
            </a:pPr>
            <a:r>
              <a:rPr lang="en-US" dirty="0" smtClean="0"/>
              <a:t>A multi-dimensional data model</a:t>
            </a:r>
          </a:p>
          <a:p>
            <a:pPr eaLnBrk="1" hangingPunct="1">
              <a:lnSpc>
                <a:spcPct val="170000"/>
              </a:lnSpc>
            </a:pPr>
            <a:r>
              <a:rPr lang="en-US" dirty="0" smtClean="0"/>
              <a:t>Data warehouse architecture</a:t>
            </a:r>
          </a:p>
          <a:p>
            <a:pPr eaLnBrk="1" hangingPunct="1">
              <a:lnSpc>
                <a:spcPct val="170000"/>
              </a:lnSpc>
            </a:pPr>
            <a:r>
              <a:rPr lang="en-US" dirty="0" smtClean="0"/>
              <a:t>From data warehousing to data mining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Data Cubes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smtClean="0"/>
              <a:t>Data cube are often referred to as a cuboid.</a:t>
            </a:r>
          </a:p>
          <a:p>
            <a:r>
              <a:rPr lang="en-US" sz="2600" smtClean="0"/>
              <a:t>For set of dimensions, we can generate a cuboid for each of the possible subsets of the given dimensions.</a:t>
            </a:r>
          </a:p>
          <a:p>
            <a:r>
              <a:rPr lang="en-US" sz="2600" smtClean="0"/>
              <a:t>Result would form a lattice of cuboids.</a:t>
            </a:r>
          </a:p>
          <a:p>
            <a:r>
              <a:rPr lang="en-US" sz="2600" smtClean="0"/>
              <a:t>The lattice of cuboids is then referred to as a data cube.</a:t>
            </a:r>
          </a:p>
          <a:p>
            <a:r>
              <a:rPr lang="en-US" sz="2600" smtClean="0"/>
              <a:t>The lowest level of summarization is called the base cuboid.</a:t>
            </a:r>
          </a:p>
          <a:p>
            <a:r>
              <a:rPr lang="en-US" sz="2600" smtClean="0"/>
              <a:t>The highest level of summarization is called the apex cuboid.</a:t>
            </a:r>
          </a:p>
          <a:p>
            <a:r>
              <a:rPr lang="en-US" sz="2600" smtClean="0"/>
              <a:t>The apex cuboid is typically denoted by all.</a:t>
            </a:r>
          </a:p>
          <a:p>
            <a:pPr>
              <a:buFont typeface="Wingdings" pitchFamily="2" charset="2"/>
              <a:buNone/>
            </a:pPr>
            <a:endParaRPr lang="en-US" smtClean="0"/>
          </a:p>
        </p:txBody>
      </p:sp>
      <p:sp>
        <p:nvSpPr>
          <p:cNvPr id="2458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05418EA-E1E1-40CB-BAFF-6F6198E47179}" type="slidenum">
              <a:rPr lang="en-US" smtClean="0"/>
              <a:pPr/>
              <a:t>20</a:t>
            </a:fld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Schemas for multidimensional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0000"/>
                </a:solidFill>
              </a:rPr>
              <a:t>Star Schema:</a:t>
            </a:r>
            <a:r>
              <a:rPr lang="en-US" dirty="0" smtClean="0"/>
              <a:t> The most common paradigm.</a:t>
            </a:r>
          </a:p>
          <a:p>
            <a:pPr lvl="1">
              <a:defRPr/>
            </a:pPr>
            <a:r>
              <a:rPr lang="en-US" dirty="0" smtClean="0"/>
              <a:t>Data warehouse contains:-</a:t>
            </a:r>
          </a:p>
          <a:p>
            <a:pPr lvl="1">
              <a:defRPr/>
            </a:pPr>
            <a:endParaRPr lang="en-US" dirty="0" smtClean="0"/>
          </a:p>
          <a:p>
            <a:pPr marL="1371600" lvl="2" indent="-457200">
              <a:buFont typeface="Wingdings" pitchFamily="2" charset="2"/>
              <a:buNone/>
              <a:defRPr/>
            </a:pPr>
            <a:r>
              <a:rPr lang="en-US" dirty="0" smtClean="0"/>
              <a:t>1)  A large central table (fact table) containing the bulk of the data, with no redundancy,</a:t>
            </a:r>
          </a:p>
          <a:p>
            <a:pPr marL="1371600" lvl="2" indent="-457200">
              <a:buFont typeface="Wingdings" pitchFamily="2" charset="2"/>
              <a:buAutoNum type="arabicParenR"/>
              <a:defRPr/>
            </a:pPr>
            <a:endParaRPr lang="en-US" dirty="0" smtClean="0"/>
          </a:p>
          <a:p>
            <a:pPr lvl="2">
              <a:buFont typeface="Wingdings" pitchFamily="2" charset="2"/>
              <a:buNone/>
              <a:defRPr/>
            </a:pPr>
            <a:r>
              <a:rPr lang="en-US" dirty="0" smtClean="0"/>
              <a:t>2) A set of smaller attendant tables(dimension         tables), one for each dimension.</a:t>
            </a:r>
          </a:p>
          <a:p>
            <a:pPr lvl="2">
              <a:defRPr/>
            </a:pPr>
            <a:endParaRPr lang="en-US" dirty="0" smtClean="0"/>
          </a:p>
        </p:txBody>
      </p:sp>
      <p:sp>
        <p:nvSpPr>
          <p:cNvPr id="2560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CD08A6F-FF15-4F80-872E-1D49F026F493}" type="slidenum">
              <a:rPr lang="en-US" smtClean="0"/>
              <a:pPr/>
              <a:t>21</a:t>
            </a:fld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61A929-C9EF-411E-BF01-82D6BEC53994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490538"/>
            <a:ext cx="7772400" cy="498475"/>
          </a:xfrm>
        </p:spPr>
        <p:txBody>
          <a:bodyPr/>
          <a:lstStyle/>
          <a:p>
            <a:pPr eaLnBrk="1" hangingPunct="1"/>
            <a:r>
              <a:rPr lang="en-US" smtClean="0"/>
              <a:t>Example of Star Schema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19850" y="1676400"/>
            <a:ext cx="2495550" cy="43053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000" smtClean="0"/>
              <a:t>   </a:t>
            </a: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3548063" y="3162300"/>
            <a:ext cx="2065337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6630" name="Group 6"/>
          <p:cNvGrpSpPr>
            <a:grpSpLocks/>
          </p:cNvGrpSpPr>
          <p:nvPr/>
        </p:nvGrpSpPr>
        <p:grpSpPr bwMode="auto">
          <a:xfrm>
            <a:off x="304800" y="1295400"/>
            <a:ext cx="1819275" cy="2163763"/>
            <a:chOff x="277" y="1164"/>
            <a:chExt cx="1133" cy="1341"/>
          </a:xfrm>
        </p:grpSpPr>
        <p:sp>
          <p:nvSpPr>
            <p:cNvPr id="26662" name="Rectangle 7"/>
            <p:cNvSpPr>
              <a:spLocks noChangeArrowheads="1"/>
            </p:cNvSpPr>
            <p:nvPr/>
          </p:nvSpPr>
          <p:spPr bwMode="auto">
            <a:xfrm>
              <a:off x="277" y="1421"/>
              <a:ext cx="1133" cy="1084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800">
                  <a:latin typeface="Times New Roman" pitchFamily="18" charset="0"/>
                </a:rPr>
                <a:t>time_key</a:t>
              </a:r>
            </a:p>
            <a:p>
              <a:pPr eaLnBrk="0" hangingPunct="0"/>
              <a:r>
                <a:rPr lang="en-US" sz="1800">
                  <a:latin typeface="Times New Roman" pitchFamily="18" charset="0"/>
                </a:rPr>
                <a:t>day</a:t>
              </a:r>
            </a:p>
            <a:p>
              <a:pPr eaLnBrk="0" hangingPunct="0"/>
              <a:r>
                <a:rPr lang="en-US" sz="1800">
                  <a:latin typeface="Times New Roman" pitchFamily="18" charset="0"/>
                </a:rPr>
                <a:t>day_of_the_week</a:t>
              </a:r>
            </a:p>
            <a:p>
              <a:pPr eaLnBrk="0" hangingPunct="0"/>
              <a:r>
                <a:rPr lang="en-US" sz="1800">
                  <a:latin typeface="Times New Roman" pitchFamily="18" charset="0"/>
                </a:rPr>
                <a:t>month</a:t>
              </a:r>
            </a:p>
            <a:p>
              <a:pPr eaLnBrk="0" hangingPunct="0"/>
              <a:r>
                <a:rPr lang="en-US" sz="1800">
                  <a:latin typeface="Times New Roman" pitchFamily="18" charset="0"/>
                </a:rPr>
                <a:t>quarter</a:t>
              </a:r>
            </a:p>
            <a:p>
              <a:pPr eaLnBrk="0" hangingPunct="0"/>
              <a:r>
                <a:rPr lang="en-US" sz="1800">
                  <a:latin typeface="Times New Roman" pitchFamily="18" charset="0"/>
                </a:rPr>
                <a:t>year</a:t>
              </a:r>
            </a:p>
          </p:txBody>
        </p:sp>
        <p:sp>
          <p:nvSpPr>
            <p:cNvPr id="26663" name="Rectangle 8"/>
            <p:cNvSpPr>
              <a:spLocks noChangeArrowheads="1"/>
            </p:cNvSpPr>
            <p:nvPr/>
          </p:nvSpPr>
          <p:spPr bwMode="auto">
            <a:xfrm>
              <a:off x="277" y="1164"/>
              <a:ext cx="401" cy="252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000">
                  <a:latin typeface="Times New Roman" pitchFamily="18" charset="0"/>
                </a:rPr>
                <a:t>time</a:t>
              </a:r>
            </a:p>
          </p:txBody>
        </p:sp>
      </p:grpSp>
      <p:grpSp>
        <p:nvGrpSpPr>
          <p:cNvPr id="26631" name="Group 9"/>
          <p:cNvGrpSpPr>
            <a:grpSpLocks/>
          </p:cNvGrpSpPr>
          <p:nvPr/>
        </p:nvGrpSpPr>
        <p:grpSpPr bwMode="auto">
          <a:xfrm>
            <a:off x="6604000" y="3867150"/>
            <a:ext cx="1831975" cy="1884363"/>
            <a:chOff x="684" y="2196"/>
            <a:chExt cx="1140" cy="1168"/>
          </a:xfrm>
        </p:grpSpPr>
        <p:sp>
          <p:nvSpPr>
            <p:cNvPr id="26660" name="Rectangle 10"/>
            <p:cNvSpPr>
              <a:spLocks noChangeArrowheads="1"/>
            </p:cNvSpPr>
            <p:nvPr/>
          </p:nvSpPr>
          <p:spPr bwMode="auto">
            <a:xfrm>
              <a:off x="684" y="2450"/>
              <a:ext cx="1140" cy="914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800">
                  <a:latin typeface="Times New Roman" pitchFamily="18" charset="0"/>
                </a:rPr>
                <a:t>location_key</a:t>
              </a:r>
            </a:p>
            <a:p>
              <a:pPr eaLnBrk="0" hangingPunct="0"/>
              <a:r>
                <a:rPr lang="en-US" sz="1800">
                  <a:latin typeface="Times New Roman" pitchFamily="18" charset="0"/>
                </a:rPr>
                <a:t>street</a:t>
              </a:r>
            </a:p>
            <a:p>
              <a:pPr eaLnBrk="0" hangingPunct="0"/>
              <a:r>
                <a:rPr lang="en-US" sz="1800">
                  <a:latin typeface="Times New Roman" pitchFamily="18" charset="0"/>
                </a:rPr>
                <a:t>city</a:t>
              </a:r>
            </a:p>
            <a:p>
              <a:pPr eaLnBrk="0" hangingPunct="0"/>
              <a:r>
                <a:rPr lang="en-US" sz="1800">
                  <a:latin typeface="Times New Roman" pitchFamily="18" charset="0"/>
                </a:rPr>
                <a:t>state_or_province</a:t>
              </a:r>
            </a:p>
            <a:p>
              <a:pPr eaLnBrk="0" hangingPunct="0"/>
              <a:r>
                <a:rPr lang="en-US" sz="1800">
                  <a:latin typeface="Times New Roman" pitchFamily="18" charset="0"/>
                </a:rPr>
                <a:t>country</a:t>
              </a:r>
            </a:p>
          </p:txBody>
        </p:sp>
        <p:sp>
          <p:nvSpPr>
            <p:cNvPr id="26661" name="Rectangle 11"/>
            <p:cNvSpPr>
              <a:spLocks noChangeArrowheads="1"/>
            </p:cNvSpPr>
            <p:nvPr/>
          </p:nvSpPr>
          <p:spPr bwMode="auto">
            <a:xfrm>
              <a:off x="684" y="2196"/>
              <a:ext cx="630" cy="25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000">
                  <a:latin typeface="Times New Roman" pitchFamily="18" charset="0"/>
                </a:rPr>
                <a:t>location</a:t>
              </a:r>
            </a:p>
          </p:txBody>
        </p:sp>
      </p:grpSp>
      <p:sp>
        <p:nvSpPr>
          <p:cNvPr id="26632" name="Rectangle 12"/>
          <p:cNvSpPr>
            <a:spLocks noChangeArrowheads="1"/>
          </p:cNvSpPr>
          <p:nvPr/>
        </p:nvSpPr>
        <p:spPr bwMode="auto">
          <a:xfrm>
            <a:off x="3451225" y="2279650"/>
            <a:ext cx="1860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000">
                <a:latin typeface="Times New Roman" pitchFamily="18" charset="0"/>
              </a:rPr>
              <a:t>Sales Fact Table</a:t>
            </a:r>
          </a:p>
        </p:txBody>
      </p:sp>
      <p:sp>
        <p:nvSpPr>
          <p:cNvPr id="26633" name="Rectangle 13"/>
          <p:cNvSpPr>
            <a:spLocks noChangeArrowheads="1"/>
          </p:cNvSpPr>
          <p:nvPr/>
        </p:nvSpPr>
        <p:spPr bwMode="auto">
          <a:xfrm>
            <a:off x="3548063" y="2697163"/>
            <a:ext cx="2065337" cy="4524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4" name="Rectangle 14"/>
          <p:cNvSpPr>
            <a:spLocks noChangeArrowheads="1"/>
          </p:cNvSpPr>
          <p:nvPr/>
        </p:nvSpPr>
        <p:spPr bwMode="auto">
          <a:xfrm>
            <a:off x="3581400" y="2743200"/>
            <a:ext cx="2057400" cy="396875"/>
          </a:xfrm>
          <a:prstGeom prst="rect">
            <a:avLst/>
          </a:prstGeom>
          <a:solidFill>
            <a:srgbClr val="00FF99"/>
          </a:solidFill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eaLnBrk="0" hangingPunct="0"/>
            <a:r>
              <a:rPr lang="en-US" sz="2000">
                <a:latin typeface="Times New Roman" pitchFamily="18" charset="0"/>
              </a:rPr>
              <a:t>           time_key</a:t>
            </a:r>
          </a:p>
        </p:txBody>
      </p:sp>
      <p:sp>
        <p:nvSpPr>
          <p:cNvPr id="26635" name="Rectangle 15"/>
          <p:cNvSpPr>
            <a:spLocks noChangeArrowheads="1"/>
          </p:cNvSpPr>
          <p:nvPr/>
        </p:nvSpPr>
        <p:spPr bwMode="auto">
          <a:xfrm>
            <a:off x="3582988" y="3192463"/>
            <a:ext cx="2016125" cy="396875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000">
                <a:latin typeface="Times New Roman" pitchFamily="18" charset="0"/>
              </a:rPr>
              <a:t>              item_key</a:t>
            </a:r>
          </a:p>
        </p:txBody>
      </p:sp>
      <p:sp>
        <p:nvSpPr>
          <p:cNvPr id="26636" name="Rectangle 16"/>
          <p:cNvSpPr>
            <a:spLocks noChangeArrowheads="1"/>
          </p:cNvSpPr>
          <p:nvPr/>
        </p:nvSpPr>
        <p:spPr bwMode="auto">
          <a:xfrm>
            <a:off x="3548063" y="3627438"/>
            <a:ext cx="2065337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7" name="Rectangle 17"/>
          <p:cNvSpPr>
            <a:spLocks noChangeArrowheads="1"/>
          </p:cNvSpPr>
          <p:nvPr/>
        </p:nvSpPr>
        <p:spPr bwMode="auto">
          <a:xfrm>
            <a:off x="3582988" y="3638550"/>
            <a:ext cx="2066925" cy="396875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000">
                <a:latin typeface="Times New Roman" pitchFamily="18" charset="0"/>
              </a:rPr>
              <a:t>           branch_key</a:t>
            </a:r>
          </a:p>
        </p:txBody>
      </p:sp>
      <p:sp>
        <p:nvSpPr>
          <p:cNvPr id="26638" name="Rectangle 18"/>
          <p:cNvSpPr>
            <a:spLocks noChangeArrowheads="1"/>
          </p:cNvSpPr>
          <p:nvPr/>
        </p:nvSpPr>
        <p:spPr bwMode="auto">
          <a:xfrm>
            <a:off x="3548063" y="4090988"/>
            <a:ext cx="2065337" cy="4524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9" name="Rectangle 19"/>
          <p:cNvSpPr>
            <a:spLocks noChangeArrowheads="1"/>
          </p:cNvSpPr>
          <p:nvPr/>
        </p:nvSpPr>
        <p:spPr bwMode="auto">
          <a:xfrm>
            <a:off x="3581400" y="4114800"/>
            <a:ext cx="2065338" cy="39687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000">
                <a:latin typeface="Times New Roman" pitchFamily="18" charset="0"/>
              </a:rPr>
              <a:t>         location_key</a:t>
            </a:r>
          </a:p>
        </p:txBody>
      </p:sp>
      <p:sp>
        <p:nvSpPr>
          <p:cNvPr id="26640" name="Rectangle 20"/>
          <p:cNvSpPr>
            <a:spLocks noChangeArrowheads="1"/>
          </p:cNvSpPr>
          <p:nvPr/>
        </p:nvSpPr>
        <p:spPr bwMode="auto">
          <a:xfrm>
            <a:off x="3548063" y="4556125"/>
            <a:ext cx="2065337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1" name="Rectangle 21"/>
          <p:cNvSpPr>
            <a:spLocks noChangeArrowheads="1"/>
          </p:cNvSpPr>
          <p:nvPr/>
        </p:nvSpPr>
        <p:spPr bwMode="auto">
          <a:xfrm>
            <a:off x="3582988" y="4606925"/>
            <a:ext cx="1987550" cy="396875"/>
          </a:xfrm>
          <a:prstGeom prst="rect">
            <a:avLst/>
          </a:prstGeom>
          <a:solidFill>
            <a:srgbClr val="FF99CC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000">
                <a:latin typeface="Times New Roman" pitchFamily="18" charset="0"/>
              </a:rPr>
              <a:t>            units_sold</a:t>
            </a:r>
          </a:p>
        </p:txBody>
      </p:sp>
      <p:sp>
        <p:nvSpPr>
          <p:cNvPr id="26642" name="Rectangle 22"/>
          <p:cNvSpPr>
            <a:spLocks noChangeArrowheads="1"/>
          </p:cNvSpPr>
          <p:nvPr/>
        </p:nvSpPr>
        <p:spPr bwMode="auto">
          <a:xfrm>
            <a:off x="3548063" y="5021263"/>
            <a:ext cx="2065337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3" name="Rectangle 23"/>
          <p:cNvSpPr>
            <a:spLocks noChangeArrowheads="1"/>
          </p:cNvSpPr>
          <p:nvPr/>
        </p:nvSpPr>
        <p:spPr bwMode="auto">
          <a:xfrm>
            <a:off x="3582988" y="5051425"/>
            <a:ext cx="1993900" cy="396875"/>
          </a:xfrm>
          <a:prstGeom prst="rect">
            <a:avLst/>
          </a:prstGeom>
          <a:solidFill>
            <a:srgbClr val="FF99CC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000">
                <a:latin typeface="Times New Roman" pitchFamily="18" charset="0"/>
              </a:rPr>
              <a:t>         dollars_sold</a:t>
            </a:r>
          </a:p>
        </p:txBody>
      </p:sp>
      <p:sp>
        <p:nvSpPr>
          <p:cNvPr id="26644" name="Rectangle 24"/>
          <p:cNvSpPr>
            <a:spLocks noChangeArrowheads="1"/>
          </p:cNvSpPr>
          <p:nvPr/>
        </p:nvSpPr>
        <p:spPr bwMode="auto">
          <a:xfrm>
            <a:off x="3548063" y="5486400"/>
            <a:ext cx="2065337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5" name="Rectangle 25"/>
          <p:cNvSpPr>
            <a:spLocks noChangeArrowheads="1"/>
          </p:cNvSpPr>
          <p:nvPr/>
        </p:nvSpPr>
        <p:spPr bwMode="auto">
          <a:xfrm>
            <a:off x="3563938" y="5497513"/>
            <a:ext cx="1995487" cy="396875"/>
          </a:xfrm>
          <a:prstGeom prst="rect">
            <a:avLst/>
          </a:prstGeom>
          <a:solidFill>
            <a:srgbClr val="FF99CC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000">
                <a:latin typeface="Times New Roman" pitchFamily="18" charset="0"/>
              </a:rPr>
              <a:t>             avg_sales</a:t>
            </a:r>
          </a:p>
        </p:txBody>
      </p:sp>
      <p:sp>
        <p:nvSpPr>
          <p:cNvPr id="26646" name="Rectangle 26"/>
          <p:cNvSpPr>
            <a:spLocks noChangeArrowheads="1"/>
          </p:cNvSpPr>
          <p:nvPr/>
        </p:nvSpPr>
        <p:spPr bwMode="auto">
          <a:xfrm>
            <a:off x="2057400" y="5905500"/>
            <a:ext cx="1219200" cy="406400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Measures</a:t>
            </a:r>
          </a:p>
        </p:txBody>
      </p:sp>
      <p:sp>
        <p:nvSpPr>
          <p:cNvPr id="26647" name="Line 27"/>
          <p:cNvSpPr>
            <a:spLocks noChangeShapeType="1"/>
          </p:cNvSpPr>
          <p:nvPr/>
        </p:nvSpPr>
        <p:spPr bwMode="auto">
          <a:xfrm flipV="1">
            <a:off x="2771775" y="4781550"/>
            <a:ext cx="769938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8" name="Line 28"/>
          <p:cNvSpPr>
            <a:spLocks noChangeShapeType="1"/>
          </p:cNvSpPr>
          <p:nvPr/>
        </p:nvSpPr>
        <p:spPr bwMode="auto">
          <a:xfrm flipV="1">
            <a:off x="2752725" y="5324475"/>
            <a:ext cx="788988" cy="561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9" name="Line 29"/>
          <p:cNvSpPr>
            <a:spLocks noChangeShapeType="1"/>
          </p:cNvSpPr>
          <p:nvPr/>
        </p:nvSpPr>
        <p:spPr bwMode="auto">
          <a:xfrm flipV="1">
            <a:off x="2752725" y="5692775"/>
            <a:ext cx="904875" cy="1936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50" name="Line 30"/>
          <p:cNvSpPr>
            <a:spLocks noChangeShapeType="1"/>
          </p:cNvSpPr>
          <p:nvPr/>
        </p:nvSpPr>
        <p:spPr bwMode="auto">
          <a:xfrm flipH="1">
            <a:off x="2328863" y="3949700"/>
            <a:ext cx="1193800" cy="735013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51" name="Line 31"/>
          <p:cNvSpPr>
            <a:spLocks noChangeShapeType="1"/>
          </p:cNvSpPr>
          <p:nvPr/>
        </p:nvSpPr>
        <p:spPr bwMode="auto">
          <a:xfrm flipH="1" flipV="1">
            <a:off x="2133600" y="2514600"/>
            <a:ext cx="1446213" cy="485775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52" name="Line 32"/>
          <p:cNvSpPr>
            <a:spLocks noChangeShapeType="1"/>
          </p:cNvSpPr>
          <p:nvPr/>
        </p:nvSpPr>
        <p:spPr bwMode="auto">
          <a:xfrm>
            <a:off x="5580063" y="4356100"/>
            <a:ext cx="1039812" cy="38735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53" name="Line 33"/>
          <p:cNvSpPr>
            <a:spLocks noChangeShapeType="1"/>
          </p:cNvSpPr>
          <p:nvPr/>
        </p:nvSpPr>
        <p:spPr bwMode="auto">
          <a:xfrm flipV="1">
            <a:off x="5580063" y="2709863"/>
            <a:ext cx="1077912" cy="677862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6654" name="Group 34"/>
          <p:cNvGrpSpPr>
            <a:grpSpLocks/>
          </p:cNvGrpSpPr>
          <p:nvPr/>
        </p:nvGrpSpPr>
        <p:grpSpPr bwMode="auto">
          <a:xfrm>
            <a:off x="6610350" y="1600200"/>
            <a:ext cx="1438275" cy="1925638"/>
            <a:chOff x="3796" y="983"/>
            <a:chExt cx="896" cy="1194"/>
          </a:xfrm>
        </p:grpSpPr>
        <p:sp>
          <p:nvSpPr>
            <p:cNvPr id="26658" name="Rectangle 35"/>
            <p:cNvSpPr>
              <a:spLocks noChangeArrowheads="1"/>
            </p:cNvSpPr>
            <p:nvPr/>
          </p:nvSpPr>
          <p:spPr bwMode="auto">
            <a:xfrm>
              <a:off x="3796" y="1262"/>
              <a:ext cx="896" cy="915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800">
                  <a:latin typeface="Times New Roman" pitchFamily="18" charset="0"/>
                </a:rPr>
                <a:t>item_key</a:t>
              </a:r>
            </a:p>
            <a:p>
              <a:pPr eaLnBrk="0" hangingPunct="0"/>
              <a:r>
                <a:rPr lang="en-US" sz="1800">
                  <a:latin typeface="Times New Roman" pitchFamily="18" charset="0"/>
                </a:rPr>
                <a:t>item_name</a:t>
              </a:r>
            </a:p>
            <a:p>
              <a:pPr eaLnBrk="0" hangingPunct="0"/>
              <a:r>
                <a:rPr lang="en-US" sz="1800">
                  <a:latin typeface="Times New Roman" pitchFamily="18" charset="0"/>
                </a:rPr>
                <a:t>brand</a:t>
              </a:r>
            </a:p>
            <a:p>
              <a:pPr eaLnBrk="0" hangingPunct="0"/>
              <a:r>
                <a:rPr lang="en-US" sz="1800">
                  <a:latin typeface="Times New Roman" pitchFamily="18" charset="0"/>
                </a:rPr>
                <a:t>type</a:t>
              </a:r>
            </a:p>
            <a:p>
              <a:pPr eaLnBrk="0" hangingPunct="0"/>
              <a:r>
                <a:rPr lang="en-US" sz="1800">
                  <a:latin typeface="Times New Roman" pitchFamily="18" charset="0"/>
                </a:rPr>
                <a:t>supplier_type</a:t>
              </a:r>
            </a:p>
          </p:txBody>
        </p:sp>
        <p:sp>
          <p:nvSpPr>
            <p:cNvPr id="26659" name="Text Box 36"/>
            <p:cNvSpPr txBox="1">
              <a:spLocks noChangeArrowheads="1"/>
            </p:cNvSpPr>
            <p:nvPr/>
          </p:nvSpPr>
          <p:spPr bwMode="auto">
            <a:xfrm>
              <a:off x="3926" y="983"/>
              <a:ext cx="457" cy="289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sz="2400">
                  <a:latin typeface="Times New Roman" pitchFamily="18" charset="0"/>
                </a:rPr>
                <a:t>item</a:t>
              </a:r>
            </a:p>
          </p:txBody>
        </p:sp>
      </p:grpSp>
      <p:grpSp>
        <p:nvGrpSpPr>
          <p:cNvPr id="26655" name="Group 37"/>
          <p:cNvGrpSpPr>
            <a:grpSpLocks/>
          </p:cNvGrpSpPr>
          <p:nvPr/>
        </p:nvGrpSpPr>
        <p:grpSpPr bwMode="auto">
          <a:xfrm>
            <a:off x="838200" y="3886200"/>
            <a:ext cx="1509713" cy="1393825"/>
            <a:chOff x="3844" y="2426"/>
            <a:chExt cx="939" cy="864"/>
          </a:xfrm>
        </p:grpSpPr>
        <p:sp>
          <p:nvSpPr>
            <p:cNvPr id="26656" name="Rectangle 38"/>
            <p:cNvSpPr>
              <a:spLocks noChangeArrowheads="1"/>
            </p:cNvSpPr>
            <p:nvPr/>
          </p:nvSpPr>
          <p:spPr bwMode="auto">
            <a:xfrm>
              <a:off x="3896" y="2716"/>
              <a:ext cx="887" cy="574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800">
                  <a:latin typeface="Times New Roman" pitchFamily="18" charset="0"/>
                </a:rPr>
                <a:t>branch_key</a:t>
              </a:r>
            </a:p>
            <a:p>
              <a:pPr eaLnBrk="0" hangingPunct="0"/>
              <a:r>
                <a:rPr lang="en-US" sz="1800">
                  <a:latin typeface="Times New Roman" pitchFamily="18" charset="0"/>
                </a:rPr>
                <a:t>branch_name</a:t>
              </a:r>
            </a:p>
            <a:p>
              <a:pPr eaLnBrk="0" hangingPunct="0"/>
              <a:r>
                <a:rPr lang="en-US" sz="1800">
                  <a:latin typeface="Times New Roman" pitchFamily="18" charset="0"/>
                </a:rPr>
                <a:t>branch_type</a:t>
              </a:r>
            </a:p>
          </p:txBody>
        </p:sp>
        <p:sp>
          <p:nvSpPr>
            <p:cNvPr id="26657" name="Text Box 39"/>
            <p:cNvSpPr txBox="1">
              <a:spLocks noChangeArrowheads="1"/>
            </p:cNvSpPr>
            <p:nvPr/>
          </p:nvSpPr>
          <p:spPr bwMode="auto">
            <a:xfrm>
              <a:off x="3844" y="2426"/>
              <a:ext cx="637" cy="289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>
                  <a:latin typeface="Times New Roman" pitchFamily="18" charset="0"/>
                </a:rPr>
                <a:t>branch</a:t>
              </a:r>
            </a:p>
          </p:txBody>
        </p:sp>
      </p:grp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Schemas for multidimensional Databases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Snowflake Schema: </a:t>
            </a:r>
            <a:r>
              <a:rPr lang="en-US" dirty="0" smtClean="0"/>
              <a:t>Variant of the star schema model.</a:t>
            </a:r>
          </a:p>
          <a:p>
            <a:pPr lvl="1"/>
            <a:r>
              <a:rPr lang="en-US" dirty="0" smtClean="0"/>
              <a:t>Some dimension tables are normalized, thereby further splitting the data into additional tables.</a:t>
            </a:r>
          </a:p>
          <a:p>
            <a:pPr lvl="1"/>
            <a:r>
              <a:rPr lang="en-US" dirty="0" smtClean="0"/>
              <a:t>Resulting schema graph forms a shape similar to a snowflake.</a:t>
            </a:r>
          </a:p>
          <a:p>
            <a:pPr lvl="1"/>
            <a:r>
              <a:rPr lang="en-US" dirty="0" smtClean="0"/>
              <a:t>Snowflake structure can reduce the effectiveness of browsing, since more joins will be needed to execute a query.</a:t>
            </a:r>
          </a:p>
          <a:p>
            <a:pPr lvl="1"/>
            <a:r>
              <a:rPr lang="en-US" dirty="0" smtClean="0"/>
              <a:t>So, the system performance may be effected.</a:t>
            </a:r>
          </a:p>
        </p:txBody>
      </p:sp>
      <p:sp>
        <p:nvSpPr>
          <p:cNvPr id="2765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AFDEC9A-A8C4-42FA-8623-247009688A3E}" type="slidenum">
              <a:rPr lang="en-US" smtClean="0"/>
              <a:pPr/>
              <a:t>23</a:t>
            </a:fld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172D77E-3735-45AE-941F-313CD3FB2CC6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28675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95300" y="490538"/>
            <a:ext cx="7772400" cy="498475"/>
          </a:xfrm>
        </p:spPr>
        <p:txBody>
          <a:bodyPr/>
          <a:lstStyle/>
          <a:p>
            <a:pPr eaLnBrk="1" hangingPunct="1"/>
            <a:r>
              <a:rPr lang="en-US" smtClean="0"/>
              <a:t>Example of Snowflake Schema</a:t>
            </a:r>
          </a:p>
        </p:txBody>
      </p:sp>
      <p:sp>
        <p:nvSpPr>
          <p:cNvPr id="28676" name="Rectangle 1028"/>
          <p:cNvSpPr>
            <a:spLocks noChangeArrowheads="1"/>
          </p:cNvSpPr>
          <p:nvPr/>
        </p:nvSpPr>
        <p:spPr bwMode="auto">
          <a:xfrm>
            <a:off x="3317875" y="3105150"/>
            <a:ext cx="2065338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8677" name="Group 1029"/>
          <p:cNvGrpSpPr>
            <a:grpSpLocks/>
          </p:cNvGrpSpPr>
          <p:nvPr/>
        </p:nvGrpSpPr>
        <p:grpSpPr bwMode="auto">
          <a:xfrm>
            <a:off x="304800" y="1295400"/>
            <a:ext cx="1819275" cy="2163763"/>
            <a:chOff x="277" y="1164"/>
            <a:chExt cx="1133" cy="1341"/>
          </a:xfrm>
        </p:grpSpPr>
        <p:sp>
          <p:nvSpPr>
            <p:cNvPr id="28717" name="Rectangle 1030"/>
            <p:cNvSpPr>
              <a:spLocks noChangeArrowheads="1"/>
            </p:cNvSpPr>
            <p:nvPr/>
          </p:nvSpPr>
          <p:spPr bwMode="auto">
            <a:xfrm>
              <a:off x="277" y="1421"/>
              <a:ext cx="1133" cy="1084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800">
                  <a:latin typeface="Times New Roman" pitchFamily="18" charset="0"/>
                </a:rPr>
                <a:t>time_key</a:t>
              </a:r>
            </a:p>
            <a:p>
              <a:pPr eaLnBrk="0" hangingPunct="0"/>
              <a:r>
                <a:rPr lang="en-US" sz="1800">
                  <a:latin typeface="Times New Roman" pitchFamily="18" charset="0"/>
                </a:rPr>
                <a:t>day</a:t>
              </a:r>
            </a:p>
            <a:p>
              <a:pPr eaLnBrk="0" hangingPunct="0"/>
              <a:r>
                <a:rPr lang="en-US" sz="1800">
                  <a:latin typeface="Times New Roman" pitchFamily="18" charset="0"/>
                </a:rPr>
                <a:t>day_of_the_week</a:t>
              </a:r>
            </a:p>
            <a:p>
              <a:pPr eaLnBrk="0" hangingPunct="0"/>
              <a:r>
                <a:rPr lang="en-US" sz="1800">
                  <a:latin typeface="Times New Roman" pitchFamily="18" charset="0"/>
                </a:rPr>
                <a:t>month</a:t>
              </a:r>
            </a:p>
            <a:p>
              <a:pPr eaLnBrk="0" hangingPunct="0"/>
              <a:r>
                <a:rPr lang="en-US" sz="1800">
                  <a:latin typeface="Times New Roman" pitchFamily="18" charset="0"/>
                </a:rPr>
                <a:t>quarter</a:t>
              </a:r>
            </a:p>
            <a:p>
              <a:pPr eaLnBrk="0" hangingPunct="0"/>
              <a:r>
                <a:rPr lang="en-US" sz="1800">
                  <a:latin typeface="Times New Roman" pitchFamily="18" charset="0"/>
                </a:rPr>
                <a:t>year</a:t>
              </a:r>
            </a:p>
          </p:txBody>
        </p:sp>
        <p:sp>
          <p:nvSpPr>
            <p:cNvPr id="28718" name="Rectangle 1031"/>
            <p:cNvSpPr>
              <a:spLocks noChangeArrowheads="1"/>
            </p:cNvSpPr>
            <p:nvPr/>
          </p:nvSpPr>
          <p:spPr bwMode="auto">
            <a:xfrm>
              <a:off x="277" y="1164"/>
              <a:ext cx="401" cy="252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000">
                  <a:latin typeface="Times New Roman" pitchFamily="18" charset="0"/>
                </a:rPr>
                <a:t>time</a:t>
              </a:r>
            </a:p>
          </p:txBody>
        </p:sp>
      </p:grpSp>
      <p:grpSp>
        <p:nvGrpSpPr>
          <p:cNvPr id="28678" name="Group 1032"/>
          <p:cNvGrpSpPr>
            <a:grpSpLocks/>
          </p:cNvGrpSpPr>
          <p:nvPr/>
        </p:nvGrpSpPr>
        <p:grpSpPr bwMode="auto">
          <a:xfrm>
            <a:off x="5943600" y="3810000"/>
            <a:ext cx="1374775" cy="1331913"/>
            <a:chOff x="684" y="2196"/>
            <a:chExt cx="1298" cy="834"/>
          </a:xfrm>
        </p:grpSpPr>
        <p:sp>
          <p:nvSpPr>
            <p:cNvPr id="28715" name="Rectangle 1033"/>
            <p:cNvSpPr>
              <a:spLocks noChangeArrowheads="1"/>
            </p:cNvSpPr>
            <p:nvPr/>
          </p:nvSpPr>
          <p:spPr bwMode="auto">
            <a:xfrm>
              <a:off x="684" y="2450"/>
              <a:ext cx="1298" cy="58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800">
                  <a:latin typeface="Times New Roman" pitchFamily="18" charset="0"/>
                </a:rPr>
                <a:t>location_key</a:t>
              </a:r>
            </a:p>
            <a:p>
              <a:pPr eaLnBrk="0" hangingPunct="0"/>
              <a:r>
                <a:rPr lang="en-US" sz="1800">
                  <a:latin typeface="Times New Roman" pitchFamily="18" charset="0"/>
                </a:rPr>
                <a:t>street</a:t>
              </a:r>
            </a:p>
            <a:p>
              <a:pPr eaLnBrk="0" hangingPunct="0"/>
              <a:r>
                <a:rPr lang="en-US" sz="1800">
                  <a:latin typeface="Times New Roman" pitchFamily="18" charset="0"/>
                </a:rPr>
                <a:t>city_key</a:t>
              </a:r>
            </a:p>
          </p:txBody>
        </p:sp>
        <p:sp>
          <p:nvSpPr>
            <p:cNvPr id="28716" name="Rectangle 1034"/>
            <p:cNvSpPr>
              <a:spLocks noChangeArrowheads="1"/>
            </p:cNvSpPr>
            <p:nvPr/>
          </p:nvSpPr>
          <p:spPr bwMode="auto">
            <a:xfrm>
              <a:off x="684" y="2196"/>
              <a:ext cx="953" cy="254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000">
                  <a:latin typeface="Times New Roman" pitchFamily="18" charset="0"/>
                </a:rPr>
                <a:t>location</a:t>
              </a:r>
            </a:p>
          </p:txBody>
        </p:sp>
      </p:grpSp>
      <p:sp>
        <p:nvSpPr>
          <p:cNvPr id="28679" name="Rectangle 1035"/>
          <p:cNvSpPr>
            <a:spLocks noChangeArrowheads="1"/>
          </p:cNvSpPr>
          <p:nvPr/>
        </p:nvSpPr>
        <p:spPr bwMode="auto">
          <a:xfrm>
            <a:off x="3275013" y="2152650"/>
            <a:ext cx="1860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000">
                <a:latin typeface="Times New Roman" pitchFamily="18" charset="0"/>
              </a:rPr>
              <a:t>Sales Fact Table</a:t>
            </a:r>
          </a:p>
        </p:txBody>
      </p:sp>
      <p:sp>
        <p:nvSpPr>
          <p:cNvPr id="28680" name="Rectangle 1036"/>
          <p:cNvSpPr>
            <a:spLocks noChangeArrowheads="1"/>
          </p:cNvSpPr>
          <p:nvPr/>
        </p:nvSpPr>
        <p:spPr bwMode="auto">
          <a:xfrm>
            <a:off x="3317875" y="2640013"/>
            <a:ext cx="2065338" cy="4524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1" name="Rectangle 1037"/>
          <p:cNvSpPr>
            <a:spLocks noChangeArrowheads="1"/>
          </p:cNvSpPr>
          <p:nvPr/>
        </p:nvSpPr>
        <p:spPr bwMode="auto">
          <a:xfrm>
            <a:off x="3351213" y="2686050"/>
            <a:ext cx="2057400" cy="396875"/>
          </a:xfrm>
          <a:prstGeom prst="rect">
            <a:avLst/>
          </a:prstGeom>
          <a:solidFill>
            <a:srgbClr val="00FF99"/>
          </a:solidFill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eaLnBrk="0" hangingPunct="0"/>
            <a:r>
              <a:rPr lang="en-US" sz="2000">
                <a:latin typeface="Times New Roman" pitchFamily="18" charset="0"/>
              </a:rPr>
              <a:t>           time_key</a:t>
            </a:r>
          </a:p>
        </p:txBody>
      </p:sp>
      <p:sp>
        <p:nvSpPr>
          <p:cNvPr id="28682" name="Rectangle 1038"/>
          <p:cNvSpPr>
            <a:spLocks noChangeArrowheads="1"/>
          </p:cNvSpPr>
          <p:nvPr/>
        </p:nvSpPr>
        <p:spPr bwMode="auto">
          <a:xfrm>
            <a:off x="3352800" y="3135313"/>
            <a:ext cx="2016125" cy="396875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000">
                <a:latin typeface="Times New Roman" pitchFamily="18" charset="0"/>
              </a:rPr>
              <a:t>              item_key</a:t>
            </a:r>
          </a:p>
        </p:txBody>
      </p:sp>
      <p:sp>
        <p:nvSpPr>
          <p:cNvPr id="28683" name="Rectangle 1039"/>
          <p:cNvSpPr>
            <a:spLocks noChangeArrowheads="1"/>
          </p:cNvSpPr>
          <p:nvPr/>
        </p:nvSpPr>
        <p:spPr bwMode="auto">
          <a:xfrm>
            <a:off x="3317875" y="3570288"/>
            <a:ext cx="2065338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Rectangle 1040"/>
          <p:cNvSpPr>
            <a:spLocks noChangeArrowheads="1"/>
          </p:cNvSpPr>
          <p:nvPr/>
        </p:nvSpPr>
        <p:spPr bwMode="auto">
          <a:xfrm>
            <a:off x="3352800" y="3581400"/>
            <a:ext cx="2066925" cy="396875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000">
                <a:latin typeface="Times New Roman" pitchFamily="18" charset="0"/>
              </a:rPr>
              <a:t>           branch_key</a:t>
            </a:r>
          </a:p>
        </p:txBody>
      </p:sp>
      <p:sp>
        <p:nvSpPr>
          <p:cNvPr id="28685" name="Rectangle 1041"/>
          <p:cNvSpPr>
            <a:spLocks noChangeArrowheads="1"/>
          </p:cNvSpPr>
          <p:nvPr/>
        </p:nvSpPr>
        <p:spPr bwMode="auto">
          <a:xfrm>
            <a:off x="3317875" y="4033838"/>
            <a:ext cx="2065338" cy="4524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6" name="Rectangle 1042"/>
          <p:cNvSpPr>
            <a:spLocks noChangeArrowheads="1"/>
          </p:cNvSpPr>
          <p:nvPr/>
        </p:nvSpPr>
        <p:spPr bwMode="auto">
          <a:xfrm>
            <a:off x="3351213" y="4057650"/>
            <a:ext cx="2065337" cy="39687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000">
                <a:latin typeface="Times New Roman" pitchFamily="18" charset="0"/>
              </a:rPr>
              <a:t>         location_key</a:t>
            </a:r>
          </a:p>
        </p:txBody>
      </p:sp>
      <p:sp>
        <p:nvSpPr>
          <p:cNvPr id="28687" name="Rectangle 1043"/>
          <p:cNvSpPr>
            <a:spLocks noChangeArrowheads="1"/>
          </p:cNvSpPr>
          <p:nvPr/>
        </p:nvSpPr>
        <p:spPr bwMode="auto">
          <a:xfrm>
            <a:off x="3317875" y="4498975"/>
            <a:ext cx="2065338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8" name="Rectangle 1044"/>
          <p:cNvSpPr>
            <a:spLocks noChangeArrowheads="1"/>
          </p:cNvSpPr>
          <p:nvPr/>
        </p:nvSpPr>
        <p:spPr bwMode="auto">
          <a:xfrm>
            <a:off x="3352800" y="4549775"/>
            <a:ext cx="1987550" cy="396875"/>
          </a:xfrm>
          <a:prstGeom prst="rect">
            <a:avLst/>
          </a:prstGeom>
          <a:solidFill>
            <a:srgbClr val="FF99CC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000">
                <a:latin typeface="Times New Roman" pitchFamily="18" charset="0"/>
              </a:rPr>
              <a:t>            units_sold</a:t>
            </a:r>
          </a:p>
        </p:txBody>
      </p:sp>
      <p:sp>
        <p:nvSpPr>
          <p:cNvPr id="28689" name="Rectangle 1045"/>
          <p:cNvSpPr>
            <a:spLocks noChangeArrowheads="1"/>
          </p:cNvSpPr>
          <p:nvPr/>
        </p:nvSpPr>
        <p:spPr bwMode="auto">
          <a:xfrm>
            <a:off x="3317875" y="4964113"/>
            <a:ext cx="2065338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90" name="Rectangle 1046"/>
          <p:cNvSpPr>
            <a:spLocks noChangeArrowheads="1"/>
          </p:cNvSpPr>
          <p:nvPr/>
        </p:nvSpPr>
        <p:spPr bwMode="auto">
          <a:xfrm>
            <a:off x="3352800" y="4994275"/>
            <a:ext cx="1993900" cy="396875"/>
          </a:xfrm>
          <a:prstGeom prst="rect">
            <a:avLst/>
          </a:prstGeom>
          <a:solidFill>
            <a:srgbClr val="FF99CC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000">
                <a:latin typeface="Times New Roman" pitchFamily="18" charset="0"/>
              </a:rPr>
              <a:t>         dollars_sold</a:t>
            </a:r>
          </a:p>
        </p:txBody>
      </p:sp>
      <p:sp>
        <p:nvSpPr>
          <p:cNvPr id="28691" name="Rectangle 1047"/>
          <p:cNvSpPr>
            <a:spLocks noChangeArrowheads="1"/>
          </p:cNvSpPr>
          <p:nvPr/>
        </p:nvSpPr>
        <p:spPr bwMode="auto">
          <a:xfrm>
            <a:off x="3317875" y="5429250"/>
            <a:ext cx="2065338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92" name="Rectangle 1048"/>
          <p:cNvSpPr>
            <a:spLocks noChangeArrowheads="1"/>
          </p:cNvSpPr>
          <p:nvPr/>
        </p:nvSpPr>
        <p:spPr bwMode="auto">
          <a:xfrm>
            <a:off x="3333750" y="5440363"/>
            <a:ext cx="1995488" cy="396875"/>
          </a:xfrm>
          <a:prstGeom prst="rect">
            <a:avLst/>
          </a:prstGeom>
          <a:solidFill>
            <a:srgbClr val="FF99CC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000">
                <a:latin typeface="Times New Roman" pitchFamily="18" charset="0"/>
              </a:rPr>
              <a:t>             avg_sales</a:t>
            </a:r>
          </a:p>
        </p:txBody>
      </p:sp>
      <p:sp>
        <p:nvSpPr>
          <p:cNvPr id="28693" name="Rectangle 1049"/>
          <p:cNvSpPr>
            <a:spLocks noChangeArrowheads="1"/>
          </p:cNvSpPr>
          <p:nvPr/>
        </p:nvSpPr>
        <p:spPr bwMode="auto">
          <a:xfrm>
            <a:off x="1676400" y="5867400"/>
            <a:ext cx="1219200" cy="406400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Measures</a:t>
            </a:r>
          </a:p>
        </p:txBody>
      </p:sp>
      <p:sp>
        <p:nvSpPr>
          <p:cNvPr id="28694" name="Line 1050"/>
          <p:cNvSpPr>
            <a:spLocks noChangeShapeType="1"/>
          </p:cNvSpPr>
          <p:nvPr/>
        </p:nvSpPr>
        <p:spPr bwMode="auto">
          <a:xfrm flipV="1">
            <a:off x="2590800" y="4724400"/>
            <a:ext cx="769938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95" name="Line 1051"/>
          <p:cNvSpPr>
            <a:spLocks noChangeShapeType="1"/>
          </p:cNvSpPr>
          <p:nvPr/>
        </p:nvSpPr>
        <p:spPr bwMode="auto">
          <a:xfrm flipV="1">
            <a:off x="2571750" y="5267325"/>
            <a:ext cx="788988" cy="561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96" name="Line 1052"/>
          <p:cNvSpPr>
            <a:spLocks noChangeShapeType="1"/>
          </p:cNvSpPr>
          <p:nvPr/>
        </p:nvSpPr>
        <p:spPr bwMode="auto">
          <a:xfrm flipV="1">
            <a:off x="2571750" y="5635625"/>
            <a:ext cx="904875" cy="1936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97" name="Line 1053"/>
          <p:cNvSpPr>
            <a:spLocks noChangeShapeType="1"/>
          </p:cNvSpPr>
          <p:nvPr/>
        </p:nvSpPr>
        <p:spPr bwMode="auto">
          <a:xfrm flipH="1">
            <a:off x="1981200" y="3886200"/>
            <a:ext cx="1346200" cy="6858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98" name="Line 1054"/>
          <p:cNvSpPr>
            <a:spLocks noChangeShapeType="1"/>
          </p:cNvSpPr>
          <p:nvPr/>
        </p:nvSpPr>
        <p:spPr bwMode="auto">
          <a:xfrm flipH="1" flipV="1">
            <a:off x="1981200" y="1981200"/>
            <a:ext cx="1522413" cy="866775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99" name="Line 1055"/>
          <p:cNvSpPr>
            <a:spLocks noChangeShapeType="1"/>
          </p:cNvSpPr>
          <p:nvPr/>
        </p:nvSpPr>
        <p:spPr bwMode="auto">
          <a:xfrm>
            <a:off x="5334000" y="4267200"/>
            <a:ext cx="609600" cy="1524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700" name="Line 1056"/>
          <p:cNvSpPr>
            <a:spLocks noChangeShapeType="1"/>
          </p:cNvSpPr>
          <p:nvPr/>
        </p:nvSpPr>
        <p:spPr bwMode="auto">
          <a:xfrm flipV="1">
            <a:off x="5334000" y="2286000"/>
            <a:ext cx="609600" cy="8382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8701" name="Group 1057"/>
          <p:cNvGrpSpPr>
            <a:grpSpLocks/>
          </p:cNvGrpSpPr>
          <p:nvPr/>
        </p:nvGrpSpPr>
        <p:grpSpPr bwMode="auto">
          <a:xfrm>
            <a:off x="5943600" y="1524000"/>
            <a:ext cx="1374775" cy="1924050"/>
            <a:chOff x="3796" y="983"/>
            <a:chExt cx="857" cy="1193"/>
          </a:xfrm>
        </p:grpSpPr>
        <p:sp>
          <p:nvSpPr>
            <p:cNvPr id="28713" name="Rectangle 1058"/>
            <p:cNvSpPr>
              <a:spLocks noChangeArrowheads="1"/>
            </p:cNvSpPr>
            <p:nvPr/>
          </p:nvSpPr>
          <p:spPr bwMode="auto">
            <a:xfrm>
              <a:off x="3796" y="1262"/>
              <a:ext cx="857" cy="914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800">
                  <a:latin typeface="Times New Roman" pitchFamily="18" charset="0"/>
                </a:rPr>
                <a:t>item_key</a:t>
              </a:r>
            </a:p>
            <a:p>
              <a:pPr eaLnBrk="0" hangingPunct="0"/>
              <a:r>
                <a:rPr lang="en-US" sz="1800">
                  <a:latin typeface="Times New Roman" pitchFamily="18" charset="0"/>
                </a:rPr>
                <a:t>item_name</a:t>
              </a:r>
            </a:p>
            <a:p>
              <a:pPr eaLnBrk="0" hangingPunct="0"/>
              <a:r>
                <a:rPr lang="en-US" sz="1800">
                  <a:latin typeface="Times New Roman" pitchFamily="18" charset="0"/>
                </a:rPr>
                <a:t>brand</a:t>
              </a:r>
            </a:p>
            <a:p>
              <a:pPr eaLnBrk="0" hangingPunct="0"/>
              <a:r>
                <a:rPr lang="en-US" sz="1800">
                  <a:latin typeface="Times New Roman" pitchFamily="18" charset="0"/>
                </a:rPr>
                <a:t>type</a:t>
              </a:r>
            </a:p>
            <a:p>
              <a:pPr eaLnBrk="0" hangingPunct="0"/>
              <a:r>
                <a:rPr lang="en-US" sz="1800">
                  <a:latin typeface="Times New Roman" pitchFamily="18" charset="0"/>
                </a:rPr>
                <a:t>supplier_key</a:t>
              </a:r>
            </a:p>
          </p:txBody>
        </p:sp>
        <p:sp>
          <p:nvSpPr>
            <p:cNvPr id="28714" name="Text Box 1059"/>
            <p:cNvSpPr txBox="1">
              <a:spLocks noChangeArrowheads="1"/>
            </p:cNvSpPr>
            <p:nvPr/>
          </p:nvSpPr>
          <p:spPr bwMode="auto">
            <a:xfrm>
              <a:off x="3926" y="983"/>
              <a:ext cx="457" cy="289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sz="2400">
                  <a:latin typeface="Times New Roman" pitchFamily="18" charset="0"/>
                </a:rPr>
                <a:t>item</a:t>
              </a:r>
            </a:p>
          </p:txBody>
        </p:sp>
      </p:grpSp>
      <p:grpSp>
        <p:nvGrpSpPr>
          <p:cNvPr id="28702" name="Group 1060"/>
          <p:cNvGrpSpPr>
            <a:grpSpLocks/>
          </p:cNvGrpSpPr>
          <p:nvPr/>
        </p:nvGrpSpPr>
        <p:grpSpPr bwMode="auto">
          <a:xfrm>
            <a:off x="609600" y="3886200"/>
            <a:ext cx="1509713" cy="1393825"/>
            <a:chOff x="3844" y="2426"/>
            <a:chExt cx="939" cy="864"/>
          </a:xfrm>
        </p:grpSpPr>
        <p:sp>
          <p:nvSpPr>
            <p:cNvPr id="28711" name="Rectangle 1061"/>
            <p:cNvSpPr>
              <a:spLocks noChangeArrowheads="1"/>
            </p:cNvSpPr>
            <p:nvPr/>
          </p:nvSpPr>
          <p:spPr bwMode="auto">
            <a:xfrm>
              <a:off x="3896" y="2716"/>
              <a:ext cx="887" cy="574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800">
                  <a:latin typeface="Times New Roman" pitchFamily="18" charset="0"/>
                </a:rPr>
                <a:t>branch_key</a:t>
              </a:r>
            </a:p>
            <a:p>
              <a:pPr eaLnBrk="0" hangingPunct="0"/>
              <a:r>
                <a:rPr lang="en-US" sz="1800">
                  <a:latin typeface="Times New Roman" pitchFamily="18" charset="0"/>
                </a:rPr>
                <a:t>branch_name</a:t>
              </a:r>
            </a:p>
            <a:p>
              <a:pPr eaLnBrk="0" hangingPunct="0"/>
              <a:r>
                <a:rPr lang="en-US" sz="1800">
                  <a:latin typeface="Times New Roman" pitchFamily="18" charset="0"/>
                </a:rPr>
                <a:t>branch_type</a:t>
              </a:r>
            </a:p>
          </p:txBody>
        </p:sp>
        <p:sp>
          <p:nvSpPr>
            <p:cNvPr id="28712" name="Text Box 1062"/>
            <p:cNvSpPr txBox="1">
              <a:spLocks noChangeArrowheads="1"/>
            </p:cNvSpPr>
            <p:nvPr/>
          </p:nvSpPr>
          <p:spPr bwMode="auto">
            <a:xfrm>
              <a:off x="3844" y="2426"/>
              <a:ext cx="637" cy="289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>
                  <a:latin typeface="Times New Roman" pitchFamily="18" charset="0"/>
                </a:rPr>
                <a:t>branch</a:t>
              </a:r>
            </a:p>
          </p:txBody>
        </p:sp>
      </p:grpSp>
      <p:grpSp>
        <p:nvGrpSpPr>
          <p:cNvPr id="28703" name="Group 1064"/>
          <p:cNvGrpSpPr>
            <a:grpSpLocks/>
          </p:cNvGrpSpPr>
          <p:nvPr/>
        </p:nvGrpSpPr>
        <p:grpSpPr bwMode="auto">
          <a:xfrm>
            <a:off x="7694613" y="1981200"/>
            <a:ext cx="1449387" cy="998538"/>
            <a:chOff x="3789" y="855"/>
            <a:chExt cx="903" cy="1172"/>
          </a:xfrm>
        </p:grpSpPr>
        <p:sp>
          <p:nvSpPr>
            <p:cNvPr id="28709" name="Rectangle 1065"/>
            <p:cNvSpPr>
              <a:spLocks noChangeArrowheads="1"/>
            </p:cNvSpPr>
            <p:nvPr/>
          </p:nvSpPr>
          <p:spPr bwMode="auto">
            <a:xfrm>
              <a:off x="3796" y="1263"/>
              <a:ext cx="896" cy="764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800">
                  <a:latin typeface="Times New Roman" pitchFamily="18" charset="0"/>
                </a:rPr>
                <a:t>supplier_key</a:t>
              </a:r>
            </a:p>
            <a:p>
              <a:pPr eaLnBrk="0" hangingPunct="0"/>
              <a:r>
                <a:rPr lang="en-US" sz="1800">
                  <a:latin typeface="Times New Roman" pitchFamily="18" charset="0"/>
                </a:rPr>
                <a:t>supplier_type</a:t>
              </a:r>
            </a:p>
          </p:txBody>
        </p:sp>
        <p:sp>
          <p:nvSpPr>
            <p:cNvPr id="28710" name="Text Box 1066"/>
            <p:cNvSpPr txBox="1">
              <a:spLocks noChangeArrowheads="1"/>
            </p:cNvSpPr>
            <p:nvPr/>
          </p:nvSpPr>
          <p:spPr bwMode="auto">
            <a:xfrm>
              <a:off x="3789" y="855"/>
              <a:ext cx="732" cy="548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sz="2400">
                  <a:latin typeface="Times New Roman" pitchFamily="18" charset="0"/>
                </a:rPr>
                <a:t>supplier</a:t>
              </a:r>
            </a:p>
          </p:txBody>
        </p:sp>
      </p:grpSp>
      <p:sp>
        <p:nvSpPr>
          <p:cNvPr id="28704" name="Line 1067"/>
          <p:cNvSpPr>
            <a:spLocks noChangeShapeType="1"/>
          </p:cNvSpPr>
          <p:nvPr/>
        </p:nvSpPr>
        <p:spPr bwMode="auto">
          <a:xfrm flipV="1">
            <a:off x="7162800" y="2667000"/>
            <a:ext cx="533400" cy="5334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8705" name="Group 1069"/>
          <p:cNvGrpSpPr>
            <a:grpSpLocks/>
          </p:cNvGrpSpPr>
          <p:nvPr/>
        </p:nvGrpSpPr>
        <p:grpSpPr bwMode="auto">
          <a:xfrm>
            <a:off x="7489825" y="4876800"/>
            <a:ext cx="1654175" cy="1495425"/>
            <a:chOff x="684" y="2196"/>
            <a:chExt cx="1565" cy="913"/>
          </a:xfrm>
        </p:grpSpPr>
        <p:sp>
          <p:nvSpPr>
            <p:cNvPr id="28707" name="Rectangle 1070"/>
            <p:cNvSpPr>
              <a:spLocks noChangeArrowheads="1"/>
            </p:cNvSpPr>
            <p:nvPr/>
          </p:nvSpPr>
          <p:spPr bwMode="auto">
            <a:xfrm>
              <a:off x="684" y="2450"/>
              <a:ext cx="1565" cy="65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 eaLnBrk="0" hangingPunct="0"/>
              <a:r>
                <a:rPr lang="en-US" sz="1600">
                  <a:latin typeface="Times New Roman" pitchFamily="18" charset="0"/>
                </a:rPr>
                <a:t>city_key</a:t>
              </a:r>
            </a:p>
            <a:p>
              <a:pPr eaLnBrk="0" hangingPunct="0"/>
              <a:r>
                <a:rPr lang="en-US" sz="1600">
                  <a:latin typeface="Times New Roman" pitchFamily="18" charset="0"/>
                </a:rPr>
                <a:t>city</a:t>
              </a:r>
            </a:p>
            <a:p>
              <a:pPr eaLnBrk="0" hangingPunct="0"/>
              <a:r>
                <a:rPr lang="en-US" sz="1600">
                  <a:latin typeface="Times New Roman" pitchFamily="18" charset="0"/>
                </a:rPr>
                <a:t>state_or_province</a:t>
              </a:r>
            </a:p>
            <a:p>
              <a:pPr eaLnBrk="0" hangingPunct="0"/>
              <a:r>
                <a:rPr lang="en-US" sz="1600">
                  <a:latin typeface="Times New Roman" pitchFamily="18" charset="0"/>
                </a:rPr>
                <a:t>country</a:t>
              </a:r>
            </a:p>
          </p:txBody>
        </p:sp>
        <p:sp>
          <p:nvSpPr>
            <p:cNvPr id="28708" name="Rectangle 1071"/>
            <p:cNvSpPr>
              <a:spLocks noChangeArrowheads="1"/>
            </p:cNvSpPr>
            <p:nvPr/>
          </p:nvSpPr>
          <p:spPr bwMode="auto">
            <a:xfrm>
              <a:off x="684" y="2196"/>
              <a:ext cx="542" cy="24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000">
                  <a:latin typeface="Times New Roman" pitchFamily="18" charset="0"/>
                </a:rPr>
                <a:t>city</a:t>
              </a:r>
            </a:p>
          </p:txBody>
        </p:sp>
      </p:grpSp>
      <p:sp>
        <p:nvSpPr>
          <p:cNvPr id="28706" name="Line 1072"/>
          <p:cNvSpPr>
            <a:spLocks noChangeShapeType="1"/>
          </p:cNvSpPr>
          <p:nvPr/>
        </p:nvSpPr>
        <p:spPr bwMode="auto">
          <a:xfrm>
            <a:off x="6858000" y="5029200"/>
            <a:ext cx="685800" cy="4572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Schemas for multidimensional Databases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Fact constellation: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Sophisticated applications may require multiple fact tables to share dimension tables.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Schema can be viewed as a collection of stars, hence is called a galaxy schema or a fact constellation.</a:t>
            </a:r>
          </a:p>
        </p:txBody>
      </p:sp>
      <p:sp>
        <p:nvSpPr>
          <p:cNvPr id="2970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56206E0-A267-4CA4-B26F-4618533DD734}" type="slidenum">
              <a:rPr lang="en-US" smtClean="0"/>
              <a:pPr/>
              <a:t>25</a:t>
            </a:fld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02EDEFE-4FF0-40CC-B5FE-953040D8F4D9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1119188" y="381000"/>
            <a:ext cx="6965950" cy="685800"/>
          </a:xfrm>
        </p:spPr>
        <p:txBody>
          <a:bodyPr/>
          <a:lstStyle/>
          <a:p>
            <a:pPr eaLnBrk="1" hangingPunct="1"/>
            <a:r>
              <a:rPr lang="en-US" smtClean="0"/>
              <a:t>Example of Fact Constellation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2895600" y="3048000"/>
            <a:ext cx="1608138" cy="45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0725" name="Group 5"/>
          <p:cNvGrpSpPr>
            <a:grpSpLocks/>
          </p:cNvGrpSpPr>
          <p:nvPr/>
        </p:nvGrpSpPr>
        <p:grpSpPr bwMode="auto">
          <a:xfrm>
            <a:off x="228600" y="1219200"/>
            <a:ext cx="1639888" cy="1982788"/>
            <a:chOff x="277" y="1164"/>
            <a:chExt cx="1021" cy="1229"/>
          </a:xfrm>
        </p:grpSpPr>
        <p:sp>
          <p:nvSpPr>
            <p:cNvPr id="30785" name="Rectangle 6"/>
            <p:cNvSpPr>
              <a:spLocks noChangeArrowheads="1"/>
            </p:cNvSpPr>
            <p:nvPr/>
          </p:nvSpPr>
          <p:spPr bwMode="auto">
            <a:xfrm>
              <a:off x="277" y="1421"/>
              <a:ext cx="1021" cy="972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600">
                  <a:latin typeface="Times New Roman" pitchFamily="18" charset="0"/>
                </a:rPr>
                <a:t>time_key</a:t>
              </a:r>
            </a:p>
            <a:p>
              <a:pPr eaLnBrk="0" hangingPunct="0"/>
              <a:r>
                <a:rPr lang="en-US" sz="1600">
                  <a:latin typeface="Times New Roman" pitchFamily="18" charset="0"/>
                </a:rPr>
                <a:t>day</a:t>
              </a:r>
            </a:p>
            <a:p>
              <a:pPr eaLnBrk="0" hangingPunct="0"/>
              <a:r>
                <a:rPr lang="en-US" sz="1600">
                  <a:latin typeface="Times New Roman" pitchFamily="18" charset="0"/>
                </a:rPr>
                <a:t>day_of_the_week</a:t>
              </a:r>
            </a:p>
            <a:p>
              <a:pPr eaLnBrk="0" hangingPunct="0"/>
              <a:r>
                <a:rPr lang="en-US" sz="1600">
                  <a:latin typeface="Times New Roman" pitchFamily="18" charset="0"/>
                </a:rPr>
                <a:t>month</a:t>
              </a:r>
            </a:p>
            <a:p>
              <a:pPr eaLnBrk="0" hangingPunct="0"/>
              <a:r>
                <a:rPr lang="en-US" sz="1600">
                  <a:latin typeface="Times New Roman" pitchFamily="18" charset="0"/>
                </a:rPr>
                <a:t>quarter</a:t>
              </a:r>
            </a:p>
            <a:p>
              <a:pPr eaLnBrk="0" hangingPunct="0"/>
              <a:r>
                <a:rPr lang="en-US" sz="1600">
                  <a:latin typeface="Times New Roman" pitchFamily="18" charset="0"/>
                </a:rPr>
                <a:t>year</a:t>
              </a:r>
            </a:p>
          </p:txBody>
        </p:sp>
        <p:sp>
          <p:nvSpPr>
            <p:cNvPr id="30786" name="Rectangle 7"/>
            <p:cNvSpPr>
              <a:spLocks noChangeArrowheads="1"/>
            </p:cNvSpPr>
            <p:nvPr/>
          </p:nvSpPr>
          <p:spPr bwMode="auto">
            <a:xfrm>
              <a:off x="277" y="1164"/>
              <a:ext cx="374" cy="233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800">
                  <a:latin typeface="Times New Roman" pitchFamily="18" charset="0"/>
                </a:rPr>
                <a:t>time</a:t>
              </a:r>
            </a:p>
          </p:txBody>
        </p:sp>
      </p:grpSp>
      <p:grpSp>
        <p:nvGrpSpPr>
          <p:cNvPr id="30726" name="Group 8"/>
          <p:cNvGrpSpPr>
            <a:grpSpLocks/>
          </p:cNvGrpSpPr>
          <p:nvPr/>
        </p:nvGrpSpPr>
        <p:grpSpPr bwMode="auto">
          <a:xfrm>
            <a:off x="5105400" y="4038600"/>
            <a:ext cx="1654175" cy="1733550"/>
            <a:chOff x="684" y="2196"/>
            <a:chExt cx="1030" cy="1075"/>
          </a:xfrm>
        </p:grpSpPr>
        <p:sp>
          <p:nvSpPr>
            <p:cNvPr id="30783" name="Rectangle 9"/>
            <p:cNvSpPr>
              <a:spLocks noChangeArrowheads="1"/>
            </p:cNvSpPr>
            <p:nvPr/>
          </p:nvSpPr>
          <p:spPr bwMode="auto">
            <a:xfrm>
              <a:off x="684" y="2450"/>
              <a:ext cx="1030" cy="821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600">
                  <a:latin typeface="Times New Roman" pitchFamily="18" charset="0"/>
                </a:rPr>
                <a:t>location_key</a:t>
              </a:r>
            </a:p>
            <a:p>
              <a:pPr eaLnBrk="0" hangingPunct="0"/>
              <a:r>
                <a:rPr lang="en-US" sz="1600">
                  <a:latin typeface="Times New Roman" pitchFamily="18" charset="0"/>
                </a:rPr>
                <a:t>street</a:t>
              </a:r>
            </a:p>
            <a:p>
              <a:pPr eaLnBrk="0" hangingPunct="0"/>
              <a:r>
                <a:rPr lang="en-US" sz="1600">
                  <a:latin typeface="Times New Roman" pitchFamily="18" charset="0"/>
                </a:rPr>
                <a:t>city</a:t>
              </a:r>
            </a:p>
            <a:p>
              <a:pPr eaLnBrk="0" hangingPunct="0"/>
              <a:r>
                <a:rPr lang="en-US" sz="1600">
                  <a:latin typeface="Times New Roman" pitchFamily="18" charset="0"/>
                </a:rPr>
                <a:t>province_or_state</a:t>
              </a:r>
            </a:p>
            <a:p>
              <a:pPr eaLnBrk="0" hangingPunct="0"/>
              <a:r>
                <a:rPr lang="en-US" sz="1600">
                  <a:latin typeface="Times New Roman" pitchFamily="18" charset="0"/>
                </a:rPr>
                <a:t>country</a:t>
              </a:r>
            </a:p>
          </p:txBody>
        </p:sp>
        <p:sp>
          <p:nvSpPr>
            <p:cNvPr id="30784" name="Rectangle 10"/>
            <p:cNvSpPr>
              <a:spLocks noChangeArrowheads="1"/>
            </p:cNvSpPr>
            <p:nvPr/>
          </p:nvSpPr>
          <p:spPr bwMode="auto">
            <a:xfrm>
              <a:off x="684" y="2196"/>
              <a:ext cx="580" cy="23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800">
                  <a:latin typeface="Times New Roman" pitchFamily="18" charset="0"/>
                </a:rPr>
                <a:t>location</a:t>
              </a:r>
            </a:p>
          </p:txBody>
        </p:sp>
      </p:grpSp>
      <p:sp>
        <p:nvSpPr>
          <p:cNvPr id="30727" name="Rectangle 11"/>
          <p:cNvSpPr>
            <a:spLocks noChangeArrowheads="1"/>
          </p:cNvSpPr>
          <p:nvPr/>
        </p:nvSpPr>
        <p:spPr bwMode="auto">
          <a:xfrm>
            <a:off x="2743200" y="2133600"/>
            <a:ext cx="1695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Sales Fact Table</a:t>
            </a:r>
          </a:p>
        </p:txBody>
      </p:sp>
      <p:sp>
        <p:nvSpPr>
          <p:cNvPr id="30728" name="Rectangle 12"/>
          <p:cNvSpPr>
            <a:spLocks noChangeArrowheads="1"/>
          </p:cNvSpPr>
          <p:nvPr/>
        </p:nvSpPr>
        <p:spPr bwMode="auto">
          <a:xfrm>
            <a:off x="2895600" y="2590800"/>
            <a:ext cx="1600200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9" name="Rectangle 13"/>
          <p:cNvSpPr>
            <a:spLocks noChangeArrowheads="1"/>
          </p:cNvSpPr>
          <p:nvPr/>
        </p:nvSpPr>
        <p:spPr bwMode="auto">
          <a:xfrm>
            <a:off x="2895600" y="2667000"/>
            <a:ext cx="1601788" cy="366713"/>
          </a:xfrm>
          <a:prstGeom prst="rect">
            <a:avLst/>
          </a:prstGeom>
          <a:solidFill>
            <a:srgbClr val="00FF99"/>
          </a:solidFill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eaLnBrk="0" hangingPunct="0"/>
            <a:r>
              <a:rPr lang="en-US" sz="1800">
                <a:latin typeface="Times New Roman" pitchFamily="18" charset="0"/>
              </a:rPr>
              <a:t>time_key</a:t>
            </a:r>
          </a:p>
        </p:txBody>
      </p:sp>
      <p:sp>
        <p:nvSpPr>
          <p:cNvPr id="30730" name="Rectangle 14"/>
          <p:cNvSpPr>
            <a:spLocks noChangeArrowheads="1"/>
          </p:cNvSpPr>
          <p:nvPr/>
        </p:nvSpPr>
        <p:spPr bwMode="auto">
          <a:xfrm>
            <a:off x="2895600" y="3124200"/>
            <a:ext cx="1600200" cy="366713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         item_key</a:t>
            </a:r>
          </a:p>
        </p:txBody>
      </p:sp>
      <p:sp>
        <p:nvSpPr>
          <p:cNvPr id="30731" name="Rectangle 15"/>
          <p:cNvSpPr>
            <a:spLocks noChangeArrowheads="1"/>
          </p:cNvSpPr>
          <p:nvPr/>
        </p:nvSpPr>
        <p:spPr bwMode="auto">
          <a:xfrm>
            <a:off x="2895600" y="3505200"/>
            <a:ext cx="1600200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2" name="Rectangle 16"/>
          <p:cNvSpPr>
            <a:spLocks noChangeArrowheads="1"/>
          </p:cNvSpPr>
          <p:nvPr/>
        </p:nvSpPr>
        <p:spPr bwMode="auto">
          <a:xfrm>
            <a:off x="2895600" y="3505200"/>
            <a:ext cx="1600200" cy="366713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      branch_key</a:t>
            </a:r>
          </a:p>
        </p:txBody>
      </p:sp>
      <p:sp>
        <p:nvSpPr>
          <p:cNvPr id="30733" name="Rectangle 17"/>
          <p:cNvSpPr>
            <a:spLocks noChangeArrowheads="1"/>
          </p:cNvSpPr>
          <p:nvPr/>
        </p:nvSpPr>
        <p:spPr bwMode="auto">
          <a:xfrm>
            <a:off x="2895600" y="3962400"/>
            <a:ext cx="1600200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4" name="Rectangle 18"/>
          <p:cNvSpPr>
            <a:spLocks noChangeArrowheads="1"/>
          </p:cNvSpPr>
          <p:nvPr/>
        </p:nvSpPr>
        <p:spPr bwMode="auto">
          <a:xfrm>
            <a:off x="2894013" y="3981450"/>
            <a:ext cx="1593850" cy="36671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    location_key</a:t>
            </a:r>
          </a:p>
        </p:txBody>
      </p:sp>
      <p:sp>
        <p:nvSpPr>
          <p:cNvPr id="30735" name="Rectangle 19"/>
          <p:cNvSpPr>
            <a:spLocks noChangeArrowheads="1"/>
          </p:cNvSpPr>
          <p:nvPr/>
        </p:nvSpPr>
        <p:spPr bwMode="auto">
          <a:xfrm>
            <a:off x="2860675" y="4419600"/>
            <a:ext cx="1635125" cy="4556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6" name="Rectangle 20"/>
          <p:cNvSpPr>
            <a:spLocks noChangeArrowheads="1"/>
          </p:cNvSpPr>
          <p:nvPr/>
        </p:nvSpPr>
        <p:spPr bwMode="auto">
          <a:xfrm>
            <a:off x="2895600" y="4473575"/>
            <a:ext cx="1581150" cy="366713"/>
          </a:xfrm>
          <a:prstGeom prst="rect">
            <a:avLst/>
          </a:prstGeom>
          <a:solidFill>
            <a:srgbClr val="FF99CC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        units_sold</a:t>
            </a:r>
          </a:p>
        </p:txBody>
      </p:sp>
      <p:sp>
        <p:nvSpPr>
          <p:cNvPr id="30737" name="Rectangle 21"/>
          <p:cNvSpPr>
            <a:spLocks noChangeArrowheads="1"/>
          </p:cNvSpPr>
          <p:nvPr/>
        </p:nvSpPr>
        <p:spPr bwMode="auto">
          <a:xfrm>
            <a:off x="2860675" y="4876800"/>
            <a:ext cx="1635125" cy="4619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8" name="Rectangle 22"/>
          <p:cNvSpPr>
            <a:spLocks noChangeArrowheads="1"/>
          </p:cNvSpPr>
          <p:nvPr/>
        </p:nvSpPr>
        <p:spPr bwMode="auto">
          <a:xfrm>
            <a:off x="2895600" y="4918075"/>
            <a:ext cx="1587500" cy="366713"/>
          </a:xfrm>
          <a:prstGeom prst="rect">
            <a:avLst/>
          </a:prstGeom>
          <a:solidFill>
            <a:srgbClr val="FF99CC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     dollars_sold</a:t>
            </a:r>
          </a:p>
        </p:txBody>
      </p:sp>
      <p:sp>
        <p:nvSpPr>
          <p:cNvPr id="30739" name="Rectangle 23"/>
          <p:cNvSpPr>
            <a:spLocks noChangeArrowheads="1"/>
          </p:cNvSpPr>
          <p:nvPr/>
        </p:nvSpPr>
        <p:spPr bwMode="auto">
          <a:xfrm>
            <a:off x="2860675" y="5334000"/>
            <a:ext cx="1635125" cy="469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40" name="Rectangle 24"/>
          <p:cNvSpPr>
            <a:spLocks noChangeArrowheads="1"/>
          </p:cNvSpPr>
          <p:nvPr/>
        </p:nvSpPr>
        <p:spPr bwMode="auto">
          <a:xfrm>
            <a:off x="2876550" y="5364163"/>
            <a:ext cx="1587500" cy="366712"/>
          </a:xfrm>
          <a:prstGeom prst="rect">
            <a:avLst/>
          </a:prstGeom>
          <a:solidFill>
            <a:srgbClr val="FF99CC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         avg_sales</a:t>
            </a:r>
          </a:p>
        </p:txBody>
      </p:sp>
      <p:sp>
        <p:nvSpPr>
          <p:cNvPr id="30741" name="Rectangle 25"/>
          <p:cNvSpPr>
            <a:spLocks noChangeArrowheads="1"/>
          </p:cNvSpPr>
          <p:nvPr/>
        </p:nvSpPr>
        <p:spPr bwMode="auto">
          <a:xfrm>
            <a:off x="1295400" y="5715000"/>
            <a:ext cx="1219200" cy="376238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>
                <a:latin typeface="Times New Roman" pitchFamily="18" charset="0"/>
              </a:rPr>
              <a:t>Measures</a:t>
            </a:r>
          </a:p>
        </p:txBody>
      </p:sp>
      <p:sp>
        <p:nvSpPr>
          <p:cNvPr id="30742" name="Line 26"/>
          <p:cNvSpPr>
            <a:spLocks noChangeShapeType="1"/>
          </p:cNvSpPr>
          <p:nvPr/>
        </p:nvSpPr>
        <p:spPr bwMode="auto">
          <a:xfrm flipV="1">
            <a:off x="2084388" y="4648200"/>
            <a:ext cx="769937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43" name="Line 27"/>
          <p:cNvSpPr>
            <a:spLocks noChangeShapeType="1"/>
          </p:cNvSpPr>
          <p:nvPr/>
        </p:nvSpPr>
        <p:spPr bwMode="auto">
          <a:xfrm flipV="1">
            <a:off x="2065338" y="5191125"/>
            <a:ext cx="788987" cy="561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44" name="Line 28"/>
          <p:cNvSpPr>
            <a:spLocks noChangeShapeType="1"/>
          </p:cNvSpPr>
          <p:nvPr/>
        </p:nvSpPr>
        <p:spPr bwMode="auto">
          <a:xfrm flipV="1">
            <a:off x="2065338" y="5559425"/>
            <a:ext cx="904875" cy="1936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45" name="Line 29"/>
          <p:cNvSpPr>
            <a:spLocks noChangeShapeType="1"/>
          </p:cNvSpPr>
          <p:nvPr/>
        </p:nvSpPr>
        <p:spPr bwMode="auto">
          <a:xfrm flipH="1">
            <a:off x="1641475" y="3816350"/>
            <a:ext cx="1193800" cy="735013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46" name="Line 30"/>
          <p:cNvSpPr>
            <a:spLocks noChangeShapeType="1"/>
          </p:cNvSpPr>
          <p:nvPr/>
        </p:nvSpPr>
        <p:spPr bwMode="auto">
          <a:xfrm flipH="1" flipV="1">
            <a:off x="1905000" y="2362200"/>
            <a:ext cx="914400" cy="3810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47" name="Line 31"/>
          <p:cNvSpPr>
            <a:spLocks noChangeShapeType="1"/>
          </p:cNvSpPr>
          <p:nvPr/>
        </p:nvSpPr>
        <p:spPr bwMode="auto">
          <a:xfrm>
            <a:off x="4572000" y="4267200"/>
            <a:ext cx="533400" cy="3810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48" name="Line 32"/>
          <p:cNvSpPr>
            <a:spLocks noChangeShapeType="1"/>
          </p:cNvSpPr>
          <p:nvPr/>
        </p:nvSpPr>
        <p:spPr bwMode="auto">
          <a:xfrm flipV="1">
            <a:off x="4495800" y="2743200"/>
            <a:ext cx="762000" cy="525463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0749" name="Group 33"/>
          <p:cNvGrpSpPr>
            <a:grpSpLocks/>
          </p:cNvGrpSpPr>
          <p:nvPr/>
        </p:nvGrpSpPr>
        <p:grpSpPr bwMode="auto">
          <a:xfrm>
            <a:off x="5181600" y="1524000"/>
            <a:ext cx="1303338" cy="1744663"/>
            <a:chOff x="3796" y="1002"/>
            <a:chExt cx="812" cy="1081"/>
          </a:xfrm>
        </p:grpSpPr>
        <p:sp>
          <p:nvSpPr>
            <p:cNvPr id="30781" name="Rectangle 34"/>
            <p:cNvSpPr>
              <a:spLocks noChangeArrowheads="1"/>
            </p:cNvSpPr>
            <p:nvPr/>
          </p:nvSpPr>
          <p:spPr bwMode="auto">
            <a:xfrm>
              <a:off x="3796" y="1262"/>
              <a:ext cx="812" cy="821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600">
                  <a:latin typeface="Times New Roman" pitchFamily="18" charset="0"/>
                </a:rPr>
                <a:t>item_key</a:t>
              </a:r>
            </a:p>
            <a:p>
              <a:pPr eaLnBrk="0" hangingPunct="0"/>
              <a:r>
                <a:rPr lang="en-US" sz="1600">
                  <a:latin typeface="Times New Roman" pitchFamily="18" charset="0"/>
                </a:rPr>
                <a:t>item_name</a:t>
              </a:r>
            </a:p>
            <a:p>
              <a:pPr eaLnBrk="0" hangingPunct="0"/>
              <a:r>
                <a:rPr lang="en-US" sz="1600">
                  <a:latin typeface="Times New Roman" pitchFamily="18" charset="0"/>
                </a:rPr>
                <a:t>brand</a:t>
              </a:r>
            </a:p>
            <a:p>
              <a:pPr eaLnBrk="0" hangingPunct="0"/>
              <a:r>
                <a:rPr lang="en-US" sz="1600">
                  <a:latin typeface="Times New Roman" pitchFamily="18" charset="0"/>
                </a:rPr>
                <a:t>type</a:t>
              </a:r>
            </a:p>
            <a:p>
              <a:pPr eaLnBrk="0" hangingPunct="0"/>
              <a:r>
                <a:rPr lang="en-US" sz="1600">
                  <a:latin typeface="Times New Roman" pitchFamily="18" charset="0"/>
                </a:rPr>
                <a:t>supplier_type</a:t>
              </a:r>
            </a:p>
          </p:txBody>
        </p:sp>
        <p:sp>
          <p:nvSpPr>
            <p:cNvPr id="30782" name="Text Box 35"/>
            <p:cNvSpPr txBox="1">
              <a:spLocks noChangeArrowheads="1"/>
            </p:cNvSpPr>
            <p:nvPr/>
          </p:nvSpPr>
          <p:spPr bwMode="auto">
            <a:xfrm>
              <a:off x="3953" y="1002"/>
              <a:ext cx="401" cy="252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sz="2000">
                  <a:latin typeface="Times New Roman" pitchFamily="18" charset="0"/>
                </a:rPr>
                <a:t>item</a:t>
              </a:r>
            </a:p>
          </p:txBody>
        </p:sp>
      </p:grpSp>
      <p:grpSp>
        <p:nvGrpSpPr>
          <p:cNvPr id="30750" name="Group 36"/>
          <p:cNvGrpSpPr>
            <a:grpSpLocks/>
          </p:cNvGrpSpPr>
          <p:nvPr/>
        </p:nvGrpSpPr>
        <p:grpSpPr bwMode="auto">
          <a:xfrm>
            <a:off x="304800" y="3962400"/>
            <a:ext cx="1290638" cy="1230313"/>
            <a:chOff x="3896" y="2472"/>
            <a:chExt cx="803" cy="762"/>
          </a:xfrm>
        </p:grpSpPr>
        <p:sp>
          <p:nvSpPr>
            <p:cNvPr id="30779" name="Rectangle 37"/>
            <p:cNvSpPr>
              <a:spLocks noChangeArrowheads="1"/>
            </p:cNvSpPr>
            <p:nvPr/>
          </p:nvSpPr>
          <p:spPr bwMode="auto">
            <a:xfrm>
              <a:off x="3896" y="2716"/>
              <a:ext cx="803" cy="518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600">
                  <a:latin typeface="Times New Roman" pitchFamily="18" charset="0"/>
                </a:rPr>
                <a:t>branch_key</a:t>
              </a:r>
            </a:p>
            <a:p>
              <a:pPr eaLnBrk="0" hangingPunct="0"/>
              <a:r>
                <a:rPr lang="en-US" sz="1600">
                  <a:latin typeface="Times New Roman" pitchFamily="18" charset="0"/>
                </a:rPr>
                <a:t>branch_name</a:t>
              </a:r>
            </a:p>
            <a:p>
              <a:pPr eaLnBrk="0" hangingPunct="0"/>
              <a:r>
                <a:rPr lang="en-US" sz="1600">
                  <a:latin typeface="Times New Roman" pitchFamily="18" charset="0"/>
                </a:rPr>
                <a:t>branch_type</a:t>
              </a:r>
            </a:p>
          </p:txBody>
        </p:sp>
        <p:sp>
          <p:nvSpPr>
            <p:cNvPr id="30780" name="Text Box 38"/>
            <p:cNvSpPr txBox="1">
              <a:spLocks noChangeArrowheads="1"/>
            </p:cNvSpPr>
            <p:nvPr/>
          </p:nvSpPr>
          <p:spPr bwMode="auto">
            <a:xfrm>
              <a:off x="3907" y="2472"/>
              <a:ext cx="507" cy="233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1800">
                  <a:latin typeface="Times New Roman" pitchFamily="18" charset="0"/>
                </a:rPr>
                <a:t>branch</a:t>
              </a:r>
            </a:p>
          </p:txBody>
        </p:sp>
      </p:grpSp>
      <p:sp>
        <p:nvSpPr>
          <p:cNvPr id="30751" name="Rectangle 39"/>
          <p:cNvSpPr>
            <a:spLocks noChangeArrowheads="1"/>
          </p:cNvSpPr>
          <p:nvPr/>
        </p:nvSpPr>
        <p:spPr bwMode="auto">
          <a:xfrm>
            <a:off x="7011988" y="2495550"/>
            <a:ext cx="1608137" cy="45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2" name="Rectangle 40"/>
          <p:cNvSpPr>
            <a:spLocks noChangeArrowheads="1"/>
          </p:cNvSpPr>
          <p:nvPr/>
        </p:nvSpPr>
        <p:spPr bwMode="auto">
          <a:xfrm>
            <a:off x="6859588" y="1581150"/>
            <a:ext cx="2038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Shipping Fact Table</a:t>
            </a:r>
          </a:p>
        </p:txBody>
      </p:sp>
      <p:sp>
        <p:nvSpPr>
          <p:cNvPr id="30753" name="Rectangle 41"/>
          <p:cNvSpPr>
            <a:spLocks noChangeArrowheads="1"/>
          </p:cNvSpPr>
          <p:nvPr/>
        </p:nvSpPr>
        <p:spPr bwMode="auto">
          <a:xfrm>
            <a:off x="7011988" y="2038350"/>
            <a:ext cx="1600200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4" name="Rectangle 42"/>
          <p:cNvSpPr>
            <a:spLocks noChangeArrowheads="1"/>
          </p:cNvSpPr>
          <p:nvPr/>
        </p:nvSpPr>
        <p:spPr bwMode="auto">
          <a:xfrm>
            <a:off x="7011988" y="2114550"/>
            <a:ext cx="1601787" cy="366713"/>
          </a:xfrm>
          <a:prstGeom prst="rect">
            <a:avLst/>
          </a:prstGeom>
          <a:solidFill>
            <a:srgbClr val="00FF99"/>
          </a:solidFill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eaLnBrk="0" hangingPunct="0"/>
            <a:r>
              <a:rPr lang="en-US" sz="1800">
                <a:latin typeface="Times New Roman" pitchFamily="18" charset="0"/>
              </a:rPr>
              <a:t>time_key</a:t>
            </a:r>
          </a:p>
        </p:txBody>
      </p:sp>
      <p:sp>
        <p:nvSpPr>
          <p:cNvPr id="30755" name="Rectangle 43"/>
          <p:cNvSpPr>
            <a:spLocks noChangeArrowheads="1"/>
          </p:cNvSpPr>
          <p:nvPr/>
        </p:nvSpPr>
        <p:spPr bwMode="auto">
          <a:xfrm>
            <a:off x="7011988" y="2571750"/>
            <a:ext cx="1600200" cy="366713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         item_key</a:t>
            </a:r>
          </a:p>
        </p:txBody>
      </p:sp>
      <p:sp>
        <p:nvSpPr>
          <p:cNvPr id="30756" name="Rectangle 44"/>
          <p:cNvSpPr>
            <a:spLocks noChangeArrowheads="1"/>
          </p:cNvSpPr>
          <p:nvPr/>
        </p:nvSpPr>
        <p:spPr bwMode="auto">
          <a:xfrm>
            <a:off x="7011988" y="2952750"/>
            <a:ext cx="1600200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7" name="Rectangle 45"/>
          <p:cNvSpPr>
            <a:spLocks noChangeArrowheads="1"/>
          </p:cNvSpPr>
          <p:nvPr/>
        </p:nvSpPr>
        <p:spPr bwMode="auto">
          <a:xfrm>
            <a:off x="7011988" y="2952750"/>
            <a:ext cx="1600200" cy="366713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     shipper_key</a:t>
            </a:r>
          </a:p>
        </p:txBody>
      </p:sp>
      <p:sp>
        <p:nvSpPr>
          <p:cNvPr id="30758" name="Rectangle 46"/>
          <p:cNvSpPr>
            <a:spLocks noChangeArrowheads="1"/>
          </p:cNvSpPr>
          <p:nvPr/>
        </p:nvSpPr>
        <p:spPr bwMode="auto">
          <a:xfrm>
            <a:off x="7011988" y="3409950"/>
            <a:ext cx="1600200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9" name="Rectangle 47"/>
          <p:cNvSpPr>
            <a:spLocks noChangeArrowheads="1"/>
          </p:cNvSpPr>
          <p:nvPr/>
        </p:nvSpPr>
        <p:spPr bwMode="auto">
          <a:xfrm>
            <a:off x="7010400" y="3429000"/>
            <a:ext cx="1593850" cy="36671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  from_location</a:t>
            </a:r>
          </a:p>
        </p:txBody>
      </p:sp>
      <p:sp>
        <p:nvSpPr>
          <p:cNvPr id="30760" name="Rectangle 48"/>
          <p:cNvSpPr>
            <a:spLocks noChangeArrowheads="1"/>
          </p:cNvSpPr>
          <p:nvPr/>
        </p:nvSpPr>
        <p:spPr bwMode="auto">
          <a:xfrm>
            <a:off x="6977063" y="3867150"/>
            <a:ext cx="1635125" cy="4556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61" name="Rectangle 49"/>
          <p:cNvSpPr>
            <a:spLocks noChangeArrowheads="1"/>
          </p:cNvSpPr>
          <p:nvPr/>
        </p:nvSpPr>
        <p:spPr bwMode="auto">
          <a:xfrm>
            <a:off x="7011988" y="3943350"/>
            <a:ext cx="1555750" cy="36671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      to_location</a:t>
            </a:r>
          </a:p>
        </p:txBody>
      </p:sp>
      <p:sp>
        <p:nvSpPr>
          <p:cNvPr id="30762" name="Rectangle 50"/>
          <p:cNvSpPr>
            <a:spLocks noChangeArrowheads="1"/>
          </p:cNvSpPr>
          <p:nvPr/>
        </p:nvSpPr>
        <p:spPr bwMode="auto">
          <a:xfrm>
            <a:off x="6977063" y="4324350"/>
            <a:ext cx="1635125" cy="4619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63" name="Rectangle 51"/>
          <p:cNvSpPr>
            <a:spLocks noChangeArrowheads="1"/>
          </p:cNvSpPr>
          <p:nvPr/>
        </p:nvSpPr>
        <p:spPr bwMode="auto">
          <a:xfrm>
            <a:off x="7011988" y="4365625"/>
            <a:ext cx="1574800" cy="366713"/>
          </a:xfrm>
          <a:prstGeom prst="rect">
            <a:avLst/>
          </a:prstGeom>
          <a:solidFill>
            <a:srgbClr val="FF99CC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     dollars_cost</a:t>
            </a:r>
          </a:p>
        </p:txBody>
      </p:sp>
      <p:sp>
        <p:nvSpPr>
          <p:cNvPr id="30764" name="Rectangle 52"/>
          <p:cNvSpPr>
            <a:spLocks noChangeArrowheads="1"/>
          </p:cNvSpPr>
          <p:nvPr/>
        </p:nvSpPr>
        <p:spPr bwMode="auto">
          <a:xfrm>
            <a:off x="6977063" y="4781550"/>
            <a:ext cx="1635125" cy="469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65" name="Rectangle 53"/>
          <p:cNvSpPr>
            <a:spLocks noChangeArrowheads="1"/>
          </p:cNvSpPr>
          <p:nvPr/>
        </p:nvSpPr>
        <p:spPr bwMode="auto">
          <a:xfrm>
            <a:off x="6992938" y="4811713"/>
            <a:ext cx="1625600" cy="366712"/>
          </a:xfrm>
          <a:prstGeom prst="rect">
            <a:avLst/>
          </a:prstGeom>
          <a:solidFill>
            <a:srgbClr val="FF99CC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   units_shipped</a:t>
            </a:r>
          </a:p>
        </p:txBody>
      </p:sp>
      <p:sp>
        <p:nvSpPr>
          <p:cNvPr id="30766" name="Line 55"/>
          <p:cNvSpPr>
            <a:spLocks noChangeShapeType="1"/>
          </p:cNvSpPr>
          <p:nvPr/>
        </p:nvSpPr>
        <p:spPr bwMode="auto">
          <a:xfrm flipH="1" flipV="1">
            <a:off x="6629400" y="1524000"/>
            <a:ext cx="381000" cy="6858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30767" name="Line 56"/>
          <p:cNvSpPr>
            <a:spLocks noChangeShapeType="1"/>
          </p:cNvSpPr>
          <p:nvPr/>
        </p:nvSpPr>
        <p:spPr bwMode="auto">
          <a:xfrm flipH="1">
            <a:off x="2743200" y="1524000"/>
            <a:ext cx="38862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30768" name="Line 57"/>
          <p:cNvSpPr>
            <a:spLocks noChangeShapeType="1"/>
          </p:cNvSpPr>
          <p:nvPr/>
        </p:nvSpPr>
        <p:spPr bwMode="auto">
          <a:xfrm flipH="1">
            <a:off x="1905000" y="1524000"/>
            <a:ext cx="914400" cy="4572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30769" name="Line 58"/>
          <p:cNvSpPr>
            <a:spLocks noChangeShapeType="1"/>
          </p:cNvSpPr>
          <p:nvPr/>
        </p:nvSpPr>
        <p:spPr bwMode="auto">
          <a:xfrm flipH="1" flipV="1">
            <a:off x="6477000" y="2286000"/>
            <a:ext cx="533400" cy="4572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30770" name="Line 59"/>
          <p:cNvSpPr>
            <a:spLocks noChangeShapeType="1"/>
          </p:cNvSpPr>
          <p:nvPr/>
        </p:nvSpPr>
        <p:spPr bwMode="auto">
          <a:xfrm flipH="1">
            <a:off x="6248400" y="3657600"/>
            <a:ext cx="685800" cy="7620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30771" name="Line 60"/>
          <p:cNvSpPr>
            <a:spLocks noChangeShapeType="1"/>
          </p:cNvSpPr>
          <p:nvPr/>
        </p:nvSpPr>
        <p:spPr bwMode="auto">
          <a:xfrm flipH="1">
            <a:off x="6477000" y="4191000"/>
            <a:ext cx="457200" cy="2286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30772" name="Line 61"/>
          <p:cNvSpPr>
            <a:spLocks noChangeShapeType="1"/>
          </p:cNvSpPr>
          <p:nvPr/>
        </p:nvSpPr>
        <p:spPr bwMode="auto">
          <a:xfrm>
            <a:off x="8991600" y="3200400"/>
            <a:ext cx="0" cy="16764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grpSp>
        <p:nvGrpSpPr>
          <p:cNvPr id="30773" name="Group 63"/>
          <p:cNvGrpSpPr>
            <a:grpSpLocks/>
          </p:cNvGrpSpPr>
          <p:nvPr/>
        </p:nvGrpSpPr>
        <p:grpSpPr bwMode="auto">
          <a:xfrm>
            <a:off x="7612063" y="5410200"/>
            <a:ext cx="1344612" cy="1473200"/>
            <a:chOff x="3891" y="2472"/>
            <a:chExt cx="836" cy="911"/>
          </a:xfrm>
        </p:grpSpPr>
        <p:sp>
          <p:nvSpPr>
            <p:cNvPr id="30777" name="Rectangle 64"/>
            <p:cNvSpPr>
              <a:spLocks noChangeArrowheads="1"/>
            </p:cNvSpPr>
            <p:nvPr/>
          </p:nvSpPr>
          <p:spPr bwMode="auto">
            <a:xfrm>
              <a:off x="3896" y="2715"/>
              <a:ext cx="831" cy="668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600">
                  <a:latin typeface="Times New Roman" pitchFamily="18" charset="0"/>
                </a:rPr>
                <a:t>shipper_key</a:t>
              </a:r>
            </a:p>
            <a:p>
              <a:pPr eaLnBrk="0" hangingPunct="0"/>
              <a:r>
                <a:rPr lang="en-US" sz="1600">
                  <a:latin typeface="Times New Roman" pitchFamily="18" charset="0"/>
                </a:rPr>
                <a:t>shipper_name</a:t>
              </a:r>
            </a:p>
            <a:p>
              <a:pPr eaLnBrk="0" hangingPunct="0"/>
              <a:r>
                <a:rPr lang="en-US" sz="1600">
                  <a:latin typeface="Times New Roman" pitchFamily="18" charset="0"/>
                </a:rPr>
                <a:t>location_key</a:t>
              </a:r>
            </a:p>
            <a:p>
              <a:pPr eaLnBrk="0" hangingPunct="0"/>
              <a:r>
                <a:rPr lang="en-US" sz="1600">
                  <a:latin typeface="Times New Roman" pitchFamily="18" charset="0"/>
                </a:rPr>
                <a:t>shipper_type</a:t>
              </a:r>
            </a:p>
          </p:txBody>
        </p:sp>
        <p:sp>
          <p:nvSpPr>
            <p:cNvPr id="30778" name="Text Box 65"/>
            <p:cNvSpPr txBox="1">
              <a:spLocks noChangeArrowheads="1"/>
            </p:cNvSpPr>
            <p:nvPr/>
          </p:nvSpPr>
          <p:spPr bwMode="auto">
            <a:xfrm>
              <a:off x="3891" y="2472"/>
              <a:ext cx="539" cy="233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1800">
                  <a:latin typeface="Times New Roman" pitchFamily="18" charset="0"/>
                </a:rPr>
                <a:t>shipper</a:t>
              </a:r>
            </a:p>
          </p:txBody>
        </p:sp>
      </p:grpSp>
      <p:sp>
        <p:nvSpPr>
          <p:cNvPr id="30774" name="Line 66"/>
          <p:cNvSpPr>
            <a:spLocks noChangeShapeType="1"/>
          </p:cNvSpPr>
          <p:nvPr/>
        </p:nvSpPr>
        <p:spPr bwMode="auto">
          <a:xfrm flipH="1">
            <a:off x="8610600" y="4800600"/>
            <a:ext cx="381000" cy="10668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30775" name="Line 67"/>
          <p:cNvSpPr>
            <a:spLocks noChangeShapeType="1"/>
          </p:cNvSpPr>
          <p:nvPr/>
        </p:nvSpPr>
        <p:spPr bwMode="auto">
          <a:xfrm>
            <a:off x="8610600" y="32004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30776" name="Line 68"/>
          <p:cNvSpPr>
            <a:spLocks noChangeShapeType="1"/>
          </p:cNvSpPr>
          <p:nvPr/>
        </p:nvSpPr>
        <p:spPr bwMode="auto">
          <a:xfrm flipH="1" flipV="1">
            <a:off x="5867400" y="5791200"/>
            <a:ext cx="1752600" cy="6858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Data mart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 data warehouse collects information abut subjects that span the entire organization, such as customers, items, sales, assets,  and personnel, and thus its scope is enterprise-wide.</a:t>
            </a:r>
          </a:p>
          <a:p>
            <a:r>
              <a:rPr lang="en-US" smtClean="0"/>
              <a:t>so for data warehouses, the fact constellation schema is commonly used.</a:t>
            </a:r>
          </a:p>
          <a:p>
            <a:r>
              <a:rPr lang="en-US" smtClean="0"/>
              <a:t>A data mart, on the other hand is a department subset of the data warehouse that focuses on selected subjects, and thus its scope is department-wide.</a:t>
            </a:r>
          </a:p>
          <a:p>
            <a:r>
              <a:rPr lang="en-US" smtClean="0"/>
              <a:t>For data mart star or snowflake schema is used.</a:t>
            </a:r>
          </a:p>
        </p:txBody>
      </p:sp>
      <p:sp>
        <p:nvSpPr>
          <p:cNvPr id="3174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393A05B-129B-4A72-9460-9442481C7821}" type="slidenum">
              <a:rPr lang="en-US" smtClean="0"/>
              <a:pPr/>
              <a:t>27</a:t>
            </a:fld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Defining Star, Snowflake, Fact constellation schemas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610600" cy="5029200"/>
          </a:xfrm>
        </p:spPr>
        <p:txBody>
          <a:bodyPr/>
          <a:lstStyle/>
          <a:p>
            <a:r>
              <a:rPr lang="en-US" smtClean="0"/>
              <a:t>A Data mining query language can be used to specify data mining tasks.</a:t>
            </a:r>
          </a:p>
          <a:p>
            <a:r>
              <a:rPr lang="en-US" smtClean="0"/>
              <a:t>Data warehouses and data marts can be defined using two language primitives :</a:t>
            </a:r>
          </a:p>
          <a:p>
            <a:endParaRPr lang="en-US" smtClean="0"/>
          </a:p>
          <a:p>
            <a:pPr lvl="1"/>
            <a:r>
              <a:rPr lang="en-US" smtClean="0"/>
              <a:t>Cube definition.</a:t>
            </a:r>
          </a:p>
          <a:p>
            <a:pPr lvl="1">
              <a:buFont typeface="Wingdings" pitchFamily="2" charset="2"/>
              <a:buNone/>
            </a:pPr>
            <a:r>
              <a:rPr lang="en-US" sz="2200" smtClean="0"/>
              <a:t>define cube &lt;cube_name&gt; [&lt;dimension_list&gt;]: &lt;measure_list&gt;</a:t>
            </a:r>
          </a:p>
          <a:p>
            <a:pPr lvl="1">
              <a:buFont typeface="Wingdings" pitchFamily="2" charset="2"/>
              <a:buNone/>
            </a:pPr>
            <a:endParaRPr lang="en-US" sz="2200" smtClean="0"/>
          </a:p>
          <a:p>
            <a:pPr lvl="1"/>
            <a:r>
              <a:rPr lang="en-US" smtClean="0"/>
              <a:t>Dimension definition.</a:t>
            </a:r>
          </a:p>
          <a:p>
            <a:pPr lvl="1">
              <a:buFont typeface="Wingdings" pitchFamily="2" charset="2"/>
              <a:buNone/>
            </a:pPr>
            <a:r>
              <a:rPr lang="en-US" sz="2200" smtClean="0"/>
              <a:t>define dimension &lt;dimension_name&gt; as &lt;attribute_or_dimension_list&gt;)</a:t>
            </a:r>
          </a:p>
        </p:txBody>
      </p:sp>
      <p:sp>
        <p:nvSpPr>
          <p:cNvPr id="3277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65B9F0C-A2FB-48AE-8839-ECF4A01FC2F1}" type="slidenum">
              <a:rPr lang="en-US" smtClean="0"/>
              <a:pPr/>
              <a:t>28</a:t>
            </a:fld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F4E529C-F272-47DA-BB72-26F6C57AFEC0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57200"/>
            <a:ext cx="8458200" cy="6096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smtClean="0"/>
              <a:t>Cube Definition Syntax (BNF) in DMQL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8229600" cy="48006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z="2400" smtClean="0"/>
              <a:t>Cube Definition (Fact Table)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400" smtClean="0">
                <a:solidFill>
                  <a:schemeClr val="hlink"/>
                </a:solidFill>
              </a:rPr>
              <a:t>define cube</a:t>
            </a:r>
            <a:r>
              <a:rPr lang="en-US" sz="2400" smtClean="0"/>
              <a:t> &lt;cube_name&gt; [&lt;dimension_list&gt;]:         &lt;measure_list&gt;</a:t>
            </a:r>
          </a:p>
          <a:p>
            <a:pPr eaLnBrk="1" hangingPunct="1"/>
            <a:r>
              <a:rPr lang="en-US" sz="2400" smtClean="0"/>
              <a:t>Dimension Definition (Dimension Table)</a:t>
            </a:r>
            <a:endParaRPr lang="en-US" sz="2400" b="1" smtClean="0"/>
          </a:p>
          <a:p>
            <a:pPr lvl="1" eaLnBrk="1" hangingPunct="1">
              <a:buFont typeface="Wingdings" pitchFamily="2" charset="2"/>
              <a:buNone/>
            </a:pPr>
            <a:r>
              <a:rPr lang="en-US" sz="2400" smtClean="0">
                <a:solidFill>
                  <a:schemeClr val="hlink"/>
                </a:solidFill>
              </a:rPr>
              <a:t>define dimension</a:t>
            </a:r>
            <a:r>
              <a:rPr lang="en-US" sz="2400" smtClean="0"/>
              <a:t> &lt;dimension_name&gt; </a:t>
            </a:r>
            <a:r>
              <a:rPr lang="en-US" sz="2400" smtClean="0">
                <a:solidFill>
                  <a:schemeClr val="hlink"/>
                </a:solidFill>
              </a:rPr>
              <a:t>as</a:t>
            </a:r>
            <a:r>
              <a:rPr lang="en-US" sz="2400" smtClean="0"/>
              <a:t> (&lt;attribute_or_subdimension_list&gt;)</a:t>
            </a:r>
          </a:p>
          <a:p>
            <a:pPr eaLnBrk="1" hangingPunct="1"/>
            <a:r>
              <a:rPr lang="en-US" sz="2400" smtClean="0"/>
              <a:t>Special Case (Shared Dimension Tables)</a:t>
            </a:r>
            <a:endParaRPr lang="en-US" sz="2400" smtClean="0">
              <a:solidFill>
                <a:schemeClr val="hlink"/>
              </a:solidFill>
            </a:endParaRPr>
          </a:p>
          <a:p>
            <a:pPr lvl="1" eaLnBrk="1" hangingPunct="1"/>
            <a:r>
              <a:rPr lang="en-US" sz="2400" smtClean="0">
                <a:solidFill>
                  <a:srgbClr val="121328"/>
                </a:solidFill>
              </a:rPr>
              <a:t>First time as “cube definition”</a:t>
            </a:r>
          </a:p>
          <a:p>
            <a:pPr lvl="1" eaLnBrk="1" hangingPunct="1"/>
            <a:r>
              <a:rPr lang="en-US" sz="2400" smtClean="0">
                <a:solidFill>
                  <a:schemeClr val="hlink"/>
                </a:solidFill>
              </a:rPr>
              <a:t>define dimension</a:t>
            </a:r>
            <a:r>
              <a:rPr lang="en-US" sz="2400" smtClean="0"/>
              <a:t> &lt;dimension_name&gt; </a:t>
            </a:r>
            <a:r>
              <a:rPr lang="en-US" sz="2400" smtClean="0">
                <a:solidFill>
                  <a:schemeClr val="hlink"/>
                </a:solidFill>
              </a:rPr>
              <a:t>as</a:t>
            </a:r>
            <a:r>
              <a:rPr lang="en-US" sz="2400" smtClean="0"/>
              <a:t> &lt;dimension_name_first_time&gt; </a:t>
            </a:r>
            <a:r>
              <a:rPr lang="en-US" sz="2400" smtClean="0">
                <a:solidFill>
                  <a:schemeClr val="hlink"/>
                </a:solidFill>
              </a:rPr>
              <a:t>in cube</a:t>
            </a:r>
            <a:r>
              <a:rPr lang="en-US" sz="2400" smtClean="0"/>
              <a:t> &lt;cube_name_first_time&gt;</a:t>
            </a:r>
          </a:p>
          <a:p>
            <a:pPr lvl="2" eaLnBrk="1" hangingPunct="1">
              <a:buFont typeface="Wingdings" pitchFamily="2" charset="2"/>
              <a:buNone/>
            </a:pPr>
            <a:endParaRPr lang="en-US" sz="2000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8B7CBA1-3E2A-40E3-BC2C-8179CA0A48B5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010400" cy="8382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smtClean="0"/>
              <a:t>What is Data Warehouse?</a:t>
            </a:r>
            <a:endParaRPr lang="en-US" sz="3200" smtClean="0"/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305800" cy="51816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140000"/>
              </a:lnSpc>
            </a:pPr>
            <a:r>
              <a:rPr lang="en-US" sz="2000" dirty="0" smtClean="0"/>
              <a:t>Defined in many different ways, but not rigorously (carefully).</a:t>
            </a:r>
          </a:p>
          <a:p>
            <a:pPr lvl="1" eaLnBrk="1" hangingPunct="1">
              <a:lnSpc>
                <a:spcPct val="140000"/>
              </a:lnSpc>
            </a:pPr>
            <a:r>
              <a:rPr lang="en-US" sz="2000" dirty="0" smtClean="0"/>
              <a:t>A decision support database that is maintained </a:t>
            </a:r>
            <a:r>
              <a:rPr lang="en-US" sz="2000" dirty="0" smtClean="0">
                <a:solidFill>
                  <a:schemeClr val="hlink"/>
                </a:solidFill>
              </a:rPr>
              <a:t>separately </a:t>
            </a:r>
            <a:r>
              <a:rPr lang="en-US" sz="2000" dirty="0" smtClean="0"/>
              <a:t>from the organization’s operational database</a:t>
            </a:r>
          </a:p>
          <a:p>
            <a:pPr lvl="1" eaLnBrk="1" hangingPunct="1">
              <a:lnSpc>
                <a:spcPct val="140000"/>
              </a:lnSpc>
            </a:pPr>
            <a:r>
              <a:rPr lang="en-US" sz="2000" dirty="0" smtClean="0"/>
              <a:t>Support </a:t>
            </a:r>
            <a:r>
              <a:rPr lang="en-US" sz="2000" dirty="0" smtClean="0">
                <a:solidFill>
                  <a:schemeClr val="hlink"/>
                </a:solidFill>
              </a:rPr>
              <a:t>information processing</a:t>
            </a:r>
            <a:r>
              <a:rPr lang="en-US" sz="2000" dirty="0" smtClean="0"/>
              <a:t> by providing a solid platform of consolidated, historical data for analysis.</a:t>
            </a:r>
          </a:p>
          <a:p>
            <a:pPr eaLnBrk="1" hangingPunct="1">
              <a:lnSpc>
                <a:spcPct val="140000"/>
              </a:lnSpc>
            </a:pPr>
            <a:r>
              <a:rPr lang="en-US" sz="2000" dirty="0" smtClean="0">
                <a:solidFill>
                  <a:srgbClr val="FF0000"/>
                </a:solidFill>
              </a:rPr>
              <a:t>Definition:</a:t>
            </a:r>
          </a:p>
          <a:p>
            <a:pPr lvl="1" eaLnBrk="1" hangingPunct="1">
              <a:lnSpc>
                <a:spcPct val="140000"/>
              </a:lnSpc>
            </a:pPr>
            <a:r>
              <a:rPr lang="en-US" sz="2000" dirty="0" smtClean="0">
                <a:solidFill>
                  <a:srgbClr val="157573"/>
                </a:solidFill>
              </a:rPr>
              <a:t>“A data warehouse is a</a:t>
            </a:r>
            <a:r>
              <a:rPr lang="en-US" sz="2000" dirty="0" smtClean="0"/>
              <a:t> </a:t>
            </a:r>
            <a:r>
              <a:rPr lang="en-US" sz="2000" u="sng" dirty="0" smtClean="0">
                <a:solidFill>
                  <a:schemeClr val="hlink"/>
                </a:solidFill>
              </a:rPr>
              <a:t>subject-oriented</a:t>
            </a:r>
            <a:r>
              <a:rPr lang="en-US" sz="2000" dirty="0" smtClean="0"/>
              <a:t>,</a:t>
            </a:r>
            <a:r>
              <a:rPr lang="en-US" sz="2000" u="sng" dirty="0" smtClean="0">
                <a:solidFill>
                  <a:schemeClr val="hlink"/>
                </a:solidFill>
              </a:rPr>
              <a:t> integrated</a:t>
            </a:r>
            <a:r>
              <a:rPr lang="en-US" sz="2000" dirty="0" smtClean="0"/>
              <a:t>, </a:t>
            </a:r>
            <a:r>
              <a:rPr lang="en-US" sz="2000" u="sng" dirty="0" smtClean="0">
                <a:solidFill>
                  <a:schemeClr val="hlink"/>
                </a:solidFill>
              </a:rPr>
              <a:t>time-variant</a:t>
            </a:r>
            <a:r>
              <a:rPr lang="en-US" sz="2000" dirty="0" smtClean="0"/>
              <a:t>, </a:t>
            </a:r>
            <a:r>
              <a:rPr lang="en-US" sz="2000" dirty="0" smtClean="0">
                <a:solidFill>
                  <a:srgbClr val="157573"/>
                </a:solidFill>
              </a:rPr>
              <a:t>and </a:t>
            </a:r>
            <a:r>
              <a:rPr lang="en-US" sz="2000" u="sng" dirty="0" smtClean="0">
                <a:solidFill>
                  <a:schemeClr val="hlink"/>
                </a:solidFill>
              </a:rPr>
              <a:t>nonvolatile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157573"/>
                </a:solidFill>
              </a:rPr>
              <a:t>collection of data in support of management’s decision-making process.”—W. H. </a:t>
            </a:r>
            <a:r>
              <a:rPr lang="en-US" sz="2000" dirty="0" err="1" smtClean="0">
                <a:solidFill>
                  <a:srgbClr val="157573"/>
                </a:solidFill>
              </a:rPr>
              <a:t>Inmon</a:t>
            </a:r>
            <a:endParaRPr lang="en-US" sz="2000" dirty="0" smtClean="0">
              <a:solidFill>
                <a:srgbClr val="157573"/>
              </a:solidFill>
            </a:endParaRPr>
          </a:p>
          <a:p>
            <a:pPr eaLnBrk="1" hangingPunct="1">
              <a:lnSpc>
                <a:spcPct val="140000"/>
              </a:lnSpc>
            </a:pPr>
            <a:r>
              <a:rPr lang="en-US" sz="2000" dirty="0" smtClean="0"/>
              <a:t>Data warehousing:</a:t>
            </a:r>
          </a:p>
          <a:p>
            <a:pPr lvl="1" eaLnBrk="1" hangingPunct="1">
              <a:lnSpc>
                <a:spcPct val="140000"/>
              </a:lnSpc>
            </a:pPr>
            <a:r>
              <a:rPr lang="en-US" sz="2000" dirty="0" smtClean="0"/>
              <a:t>Is the process of constructing and using data warehouses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19AF0DD-1A88-499C-AEAE-C1B519D2EEE9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696200" cy="838200"/>
          </a:xfrm>
        </p:spPr>
        <p:txBody>
          <a:bodyPr/>
          <a:lstStyle/>
          <a:p>
            <a:pPr eaLnBrk="1" hangingPunct="1"/>
            <a:r>
              <a:rPr lang="en-US" smtClean="0"/>
              <a:t>Defining Star Schema in DMQL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76400"/>
            <a:ext cx="8229600" cy="47244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smtClean="0">
                <a:solidFill>
                  <a:schemeClr val="hlink"/>
                </a:solidFill>
              </a:rPr>
              <a:t>define cube</a:t>
            </a:r>
            <a:r>
              <a:rPr lang="en-US" sz="2400" smtClean="0"/>
              <a:t> sales_star [time, item, branch, location]: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en-US" smtClean="0">
                <a:solidFill>
                  <a:srgbClr val="006666"/>
                </a:solidFill>
              </a:rPr>
              <a:t>dollars_sold = sum(sales_in_dollars), avg_sales = avg(sales_in_dollars), units_sold = count(*)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>
                <a:solidFill>
                  <a:schemeClr val="hlink"/>
                </a:solidFill>
              </a:rPr>
              <a:t>define dimension</a:t>
            </a:r>
            <a:r>
              <a:rPr lang="en-US" sz="2400" smtClean="0"/>
              <a:t> time </a:t>
            </a:r>
            <a:r>
              <a:rPr lang="en-US" sz="2400" smtClean="0">
                <a:solidFill>
                  <a:schemeClr val="hlink"/>
                </a:solidFill>
              </a:rPr>
              <a:t>as </a:t>
            </a:r>
            <a:r>
              <a:rPr lang="en-US" sz="2400" smtClean="0"/>
              <a:t>(time_key, day, day_of_week, month, quarter, year)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>
                <a:solidFill>
                  <a:schemeClr val="hlink"/>
                </a:solidFill>
              </a:rPr>
              <a:t>define dimension </a:t>
            </a:r>
            <a:r>
              <a:rPr lang="en-US" sz="2400" smtClean="0"/>
              <a:t>item </a:t>
            </a:r>
            <a:r>
              <a:rPr lang="en-US" sz="2400" smtClean="0">
                <a:solidFill>
                  <a:schemeClr val="hlink"/>
                </a:solidFill>
              </a:rPr>
              <a:t>as </a:t>
            </a:r>
            <a:r>
              <a:rPr lang="en-US" sz="2400" smtClean="0"/>
              <a:t>(item_key, item_name, brand, type, supplier_type)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>
                <a:solidFill>
                  <a:schemeClr val="hlink"/>
                </a:solidFill>
              </a:rPr>
              <a:t>define dimension </a:t>
            </a:r>
            <a:r>
              <a:rPr lang="en-US" sz="2400" smtClean="0"/>
              <a:t>branch </a:t>
            </a:r>
            <a:r>
              <a:rPr lang="en-US" sz="2400" smtClean="0">
                <a:solidFill>
                  <a:schemeClr val="hlink"/>
                </a:solidFill>
              </a:rPr>
              <a:t>as</a:t>
            </a:r>
            <a:r>
              <a:rPr lang="en-US" sz="2400" smtClean="0"/>
              <a:t> (branch_key, branch_name, branch_type)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>
                <a:solidFill>
                  <a:schemeClr val="hlink"/>
                </a:solidFill>
              </a:rPr>
              <a:t>define dimension</a:t>
            </a:r>
            <a:r>
              <a:rPr lang="en-US" sz="2400" smtClean="0"/>
              <a:t> location </a:t>
            </a:r>
            <a:r>
              <a:rPr lang="en-US" sz="2400" smtClean="0">
                <a:solidFill>
                  <a:schemeClr val="hlink"/>
                </a:solidFill>
              </a:rPr>
              <a:t>as</a:t>
            </a:r>
            <a:r>
              <a:rPr lang="en-US" sz="2400" smtClean="0"/>
              <a:t> (location_key, street, city, province_or_state, country)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091FF07-D251-47F2-8655-C8E137059395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35843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229600" cy="685800"/>
          </a:xfrm>
        </p:spPr>
        <p:txBody>
          <a:bodyPr/>
          <a:lstStyle/>
          <a:p>
            <a:pPr eaLnBrk="1" hangingPunct="1"/>
            <a:r>
              <a:rPr lang="en-US" smtClean="0"/>
              <a:t>Defining Snowflake Schema in DMQL</a:t>
            </a:r>
          </a:p>
        </p:txBody>
      </p:sp>
      <p:sp>
        <p:nvSpPr>
          <p:cNvPr id="35844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305800" cy="47244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Font typeface="Wingdings" pitchFamily="2" charset="2"/>
              <a:buNone/>
            </a:pPr>
            <a:r>
              <a:rPr lang="en-US" sz="2000" smtClean="0">
                <a:solidFill>
                  <a:schemeClr val="hlink"/>
                </a:solidFill>
              </a:rPr>
              <a:t>define cube</a:t>
            </a:r>
            <a:r>
              <a:rPr lang="en-US" sz="2000" smtClean="0"/>
              <a:t> sales_snowflake [time, item, branch, location]:</a:t>
            </a:r>
          </a:p>
          <a:p>
            <a:pPr lvl="2" eaLnBrk="1" hangingPunct="1">
              <a:lnSpc>
                <a:spcPct val="110000"/>
              </a:lnSpc>
              <a:buFont typeface="Wingdings" pitchFamily="2" charset="2"/>
              <a:buNone/>
            </a:pPr>
            <a:r>
              <a:rPr lang="en-US" sz="2000" smtClean="0">
                <a:solidFill>
                  <a:srgbClr val="006666"/>
                </a:solidFill>
              </a:rPr>
              <a:t>dollars_sold = sum(sales_in_dollars), avg_sales = avg(sales_in_dollars), units_sold = count(*)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None/>
            </a:pPr>
            <a:r>
              <a:rPr lang="en-US" sz="2000" smtClean="0">
                <a:solidFill>
                  <a:schemeClr val="hlink"/>
                </a:solidFill>
              </a:rPr>
              <a:t>define dimension</a:t>
            </a:r>
            <a:r>
              <a:rPr lang="en-US" sz="2000" smtClean="0"/>
              <a:t> time </a:t>
            </a:r>
            <a:r>
              <a:rPr lang="en-US" sz="2000" smtClean="0">
                <a:solidFill>
                  <a:schemeClr val="hlink"/>
                </a:solidFill>
              </a:rPr>
              <a:t>as </a:t>
            </a:r>
            <a:r>
              <a:rPr lang="en-US" sz="2000" smtClean="0"/>
              <a:t>(time_key, day, day_of_week, month, quarter, year)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None/>
            </a:pPr>
            <a:r>
              <a:rPr lang="en-US" sz="2000" smtClean="0">
                <a:solidFill>
                  <a:schemeClr val="hlink"/>
                </a:solidFill>
              </a:rPr>
              <a:t>define dimension </a:t>
            </a:r>
            <a:r>
              <a:rPr lang="en-US" sz="2000" smtClean="0"/>
              <a:t>item </a:t>
            </a:r>
            <a:r>
              <a:rPr lang="en-US" sz="2000" smtClean="0">
                <a:solidFill>
                  <a:schemeClr val="hlink"/>
                </a:solidFill>
              </a:rPr>
              <a:t>as </a:t>
            </a:r>
            <a:r>
              <a:rPr lang="en-US" sz="2000" smtClean="0"/>
              <a:t>(item_key, item_name, brand, type, </a:t>
            </a:r>
            <a:r>
              <a:rPr lang="en-US" sz="2000" smtClean="0">
                <a:solidFill>
                  <a:schemeClr val="tx2"/>
                </a:solidFill>
              </a:rPr>
              <a:t>supplier(supplier_key, supplier_type))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None/>
            </a:pPr>
            <a:r>
              <a:rPr lang="en-US" sz="2000" smtClean="0">
                <a:solidFill>
                  <a:schemeClr val="hlink"/>
                </a:solidFill>
              </a:rPr>
              <a:t>define dimension </a:t>
            </a:r>
            <a:r>
              <a:rPr lang="en-US" sz="2000" smtClean="0"/>
              <a:t>branch </a:t>
            </a:r>
            <a:r>
              <a:rPr lang="en-US" sz="2000" smtClean="0">
                <a:solidFill>
                  <a:schemeClr val="hlink"/>
                </a:solidFill>
              </a:rPr>
              <a:t>as</a:t>
            </a:r>
            <a:r>
              <a:rPr lang="en-US" sz="2000" smtClean="0"/>
              <a:t> (branch_key, branch_name, branch_type)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None/>
            </a:pPr>
            <a:r>
              <a:rPr lang="en-US" sz="2000" smtClean="0">
                <a:solidFill>
                  <a:schemeClr val="hlink"/>
                </a:solidFill>
              </a:rPr>
              <a:t>define dimension</a:t>
            </a:r>
            <a:r>
              <a:rPr lang="en-US" sz="2000" smtClean="0"/>
              <a:t> location </a:t>
            </a:r>
            <a:r>
              <a:rPr lang="en-US" sz="2000" smtClean="0">
                <a:solidFill>
                  <a:schemeClr val="hlink"/>
                </a:solidFill>
              </a:rPr>
              <a:t>as</a:t>
            </a:r>
            <a:r>
              <a:rPr lang="en-US" sz="2000" smtClean="0"/>
              <a:t> (location_key, street, </a:t>
            </a:r>
            <a:r>
              <a:rPr lang="en-US" sz="2000" smtClean="0">
                <a:solidFill>
                  <a:schemeClr val="tx2"/>
                </a:solidFill>
              </a:rPr>
              <a:t>city(city_key, province_or_state, country))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553AF90-1CDA-4774-8521-AE6D08323EC8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36867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81000" y="457200"/>
            <a:ext cx="7867650" cy="533400"/>
          </a:xfrm>
        </p:spPr>
        <p:txBody>
          <a:bodyPr/>
          <a:lstStyle/>
          <a:p>
            <a:pPr eaLnBrk="1" hangingPunct="1"/>
            <a:r>
              <a:rPr lang="en-US" smtClean="0"/>
              <a:t>Defining Fact Constellation in DMQL</a:t>
            </a:r>
          </a:p>
        </p:txBody>
      </p:sp>
      <p:sp>
        <p:nvSpPr>
          <p:cNvPr id="36868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533400" y="1447800"/>
            <a:ext cx="82296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smtClean="0">
                <a:solidFill>
                  <a:schemeClr val="hlink"/>
                </a:solidFill>
              </a:rPr>
              <a:t>define cube</a:t>
            </a:r>
            <a:r>
              <a:rPr lang="en-US" sz="1800" smtClean="0"/>
              <a:t> sales [time, item, branch, location]: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smtClean="0">
                <a:solidFill>
                  <a:srgbClr val="006666"/>
                </a:solidFill>
              </a:rPr>
              <a:t>dollars_sold = sum(sales_in_dollars), avg_sales = avg(sales_in_dollars), units_sold = count(*)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smtClean="0">
                <a:solidFill>
                  <a:schemeClr val="hlink"/>
                </a:solidFill>
              </a:rPr>
              <a:t>define dimension</a:t>
            </a:r>
            <a:r>
              <a:rPr lang="en-US" sz="1800" smtClean="0"/>
              <a:t> time </a:t>
            </a:r>
            <a:r>
              <a:rPr lang="en-US" sz="1800" smtClean="0">
                <a:solidFill>
                  <a:schemeClr val="hlink"/>
                </a:solidFill>
              </a:rPr>
              <a:t>as </a:t>
            </a:r>
            <a:r>
              <a:rPr lang="en-US" sz="1800" smtClean="0"/>
              <a:t>(time_key, day, day_of_week, month, quarter, year)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smtClean="0">
                <a:solidFill>
                  <a:schemeClr val="hlink"/>
                </a:solidFill>
              </a:rPr>
              <a:t>define dimension </a:t>
            </a:r>
            <a:r>
              <a:rPr lang="en-US" sz="1800" smtClean="0"/>
              <a:t>item </a:t>
            </a:r>
            <a:r>
              <a:rPr lang="en-US" sz="1800" smtClean="0">
                <a:solidFill>
                  <a:schemeClr val="hlink"/>
                </a:solidFill>
              </a:rPr>
              <a:t>as </a:t>
            </a:r>
            <a:r>
              <a:rPr lang="en-US" sz="1800" smtClean="0"/>
              <a:t>(item_key, item_name, brand, type, supplier_type)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smtClean="0">
                <a:solidFill>
                  <a:schemeClr val="hlink"/>
                </a:solidFill>
              </a:rPr>
              <a:t>define dimension </a:t>
            </a:r>
            <a:r>
              <a:rPr lang="en-US" sz="1800" smtClean="0"/>
              <a:t>branch </a:t>
            </a:r>
            <a:r>
              <a:rPr lang="en-US" sz="1800" smtClean="0">
                <a:solidFill>
                  <a:schemeClr val="hlink"/>
                </a:solidFill>
              </a:rPr>
              <a:t>as</a:t>
            </a:r>
            <a:r>
              <a:rPr lang="en-US" sz="1800" smtClean="0"/>
              <a:t> (branch_key, branch_name, branch_type)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smtClean="0">
                <a:solidFill>
                  <a:schemeClr val="hlink"/>
                </a:solidFill>
              </a:rPr>
              <a:t>define dimension</a:t>
            </a:r>
            <a:r>
              <a:rPr lang="en-US" sz="1800" smtClean="0"/>
              <a:t> location </a:t>
            </a:r>
            <a:r>
              <a:rPr lang="en-US" sz="1800" smtClean="0">
                <a:solidFill>
                  <a:schemeClr val="hlink"/>
                </a:solidFill>
              </a:rPr>
              <a:t>as</a:t>
            </a:r>
            <a:r>
              <a:rPr lang="en-US" sz="1800" smtClean="0"/>
              <a:t> (location_key, street, city, province_or_state, country)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smtClean="0">
                <a:solidFill>
                  <a:schemeClr val="hlink"/>
                </a:solidFill>
              </a:rPr>
              <a:t>define cube</a:t>
            </a:r>
            <a:r>
              <a:rPr lang="en-US" sz="1800" smtClean="0"/>
              <a:t> shipping [time, item, shipper, from_location, to_location]: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smtClean="0">
                <a:solidFill>
                  <a:srgbClr val="006666"/>
                </a:solidFill>
              </a:rPr>
              <a:t>dollar_cost = sum(cost_in_dollars), unit_shipped = count(*)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smtClean="0">
                <a:solidFill>
                  <a:schemeClr val="hlink"/>
                </a:solidFill>
              </a:rPr>
              <a:t>define dimension</a:t>
            </a:r>
            <a:r>
              <a:rPr lang="en-US" sz="1800" smtClean="0"/>
              <a:t> time </a:t>
            </a:r>
            <a:r>
              <a:rPr lang="en-US" sz="1800" smtClean="0">
                <a:solidFill>
                  <a:schemeClr val="hlink"/>
                </a:solidFill>
              </a:rPr>
              <a:t>as </a:t>
            </a:r>
            <a:r>
              <a:rPr lang="en-US" sz="1800" smtClean="0"/>
              <a:t>time </a:t>
            </a:r>
            <a:r>
              <a:rPr lang="en-US" sz="1800" smtClean="0">
                <a:solidFill>
                  <a:schemeClr val="hlink"/>
                </a:solidFill>
              </a:rPr>
              <a:t>in cube</a:t>
            </a:r>
            <a:r>
              <a:rPr lang="en-US" sz="1800" smtClean="0"/>
              <a:t> sales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smtClean="0">
                <a:solidFill>
                  <a:schemeClr val="hlink"/>
                </a:solidFill>
              </a:rPr>
              <a:t>define dimension </a:t>
            </a:r>
            <a:r>
              <a:rPr lang="en-US" sz="1800" smtClean="0"/>
              <a:t>item </a:t>
            </a:r>
            <a:r>
              <a:rPr lang="en-US" sz="1800" smtClean="0">
                <a:solidFill>
                  <a:schemeClr val="hlink"/>
                </a:solidFill>
              </a:rPr>
              <a:t>as </a:t>
            </a:r>
            <a:r>
              <a:rPr lang="en-US" sz="1800" smtClean="0"/>
              <a:t>item </a:t>
            </a:r>
            <a:r>
              <a:rPr lang="en-US" sz="1800" smtClean="0">
                <a:solidFill>
                  <a:schemeClr val="hlink"/>
                </a:solidFill>
              </a:rPr>
              <a:t>in cube</a:t>
            </a:r>
            <a:r>
              <a:rPr lang="en-US" sz="1800" smtClean="0"/>
              <a:t> sales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smtClean="0">
                <a:solidFill>
                  <a:schemeClr val="hlink"/>
                </a:solidFill>
              </a:rPr>
              <a:t>define dimension </a:t>
            </a:r>
            <a:r>
              <a:rPr lang="en-US" sz="1800" smtClean="0"/>
              <a:t>shipper </a:t>
            </a:r>
            <a:r>
              <a:rPr lang="en-US" sz="1800" smtClean="0">
                <a:solidFill>
                  <a:schemeClr val="hlink"/>
                </a:solidFill>
              </a:rPr>
              <a:t>as</a:t>
            </a:r>
            <a:r>
              <a:rPr lang="en-US" sz="1800" smtClean="0"/>
              <a:t> (shipper_key, shipper_name, location</a:t>
            </a:r>
            <a:r>
              <a:rPr lang="en-US" sz="1800" smtClean="0">
                <a:solidFill>
                  <a:schemeClr val="hlink"/>
                </a:solidFill>
              </a:rPr>
              <a:t> as</a:t>
            </a:r>
            <a:r>
              <a:rPr lang="en-US" sz="1800" smtClean="0"/>
              <a:t> location </a:t>
            </a:r>
            <a:r>
              <a:rPr lang="en-US" sz="1800" smtClean="0">
                <a:solidFill>
                  <a:schemeClr val="hlink"/>
                </a:solidFill>
              </a:rPr>
              <a:t>in cube</a:t>
            </a:r>
            <a:r>
              <a:rPr lang="en-US" sz="1800" smtClean="0"/>
              <a:t> sales, shipper_type)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smtClean="0">
                <a:solidFill>
                  <a:schemeClr val="hlink"/>
                </a:solidFill>
              </a:rPr>
              <a:t>define dimension</a:t>
            </a:r>
            <a:r>
              <a:rPr lang="en-US" sz="1800" smtClean="0"/>
              <a:t> from_location </a:t>
            </a:r>
            <a:r>
              <a:rPr lang="en-US" sz="1800" smtClean="0">
                <a:solidFill>
                  <a:schemeClr val="hlink"/>
                </a:solidFill>
              </a:rPr>
              <a:t>as</a:t>
            </a:r>
            <a:r>
              <a:rPr lang="en-US" sz="1800" smtClean="0"/>
              <a:t> location </a:t>
            </a:r>
            <a:r>
              <a:rPr lang="en-US" sz="1800" smtClean="0">
                <a:solidFill>
                  <a:schemeClr val="hlink"/>
                </a:solidFill>
              </a:rPr>
              <a:t>in cube</a:t>
            </a:r>
            <a:r>
              <a:rPr lang="en-US" sz="1800" smtClean="0"/>
              <a:t> sales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smtClean="0">
                <a:solidFill>
                  <a:schemeClr val="hlink"/>
                </a:solidFill>
              </a:rPr>
              <a:t>define dimension</a:t>
            </a:r>
            <a:r>
              <a:rPr lang="en-US" sz="1800" smtClean="0"/>
              <a:t> to_location </a:t>
            </a:r>
            <a:r>
              <a:rPr lang="en-US" sz="1800" smtClean="0">
                <a:solidFill>
                  <a:schemeClr val="hlink"/>
                </a:solidFill>
              </a:rPr>
              <a:t>as</a:t>
            </a:r>
            <a:r>
              <a:rPr lang="en-US" sz="1800" smtClean="0"/>
              <a:t> location </a:t>
            </a:r>
            <a:r>
              <a:rPr lang="en-US" sz="1800" smtClean="0">
                <a:solidFill>
                  <a:schemeClr val="hlink"/>
                </a:solidFill>
              </a:rPr>
              <a:t>in cube</a:t>
            </a:r>
            <a:r>
              <a:rPr lang="en-US" sz="1800" smtClean="0"/>
              <a:t> sales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382000" cy="5029200"/>
          </a:xfrm>
        </p:spPr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Distributive: </a:t>
            </a:r>
            <a:r>
              <a:rPr lang="en-US" smtClean="0"/>
              <a:t>An aggregate function is distributive if it can be computed in a distributed manner.</a:t>
            </a:r>
          </a:p>
          <a:p>
            <a:pPr lvl="1"/>
            <a:r>
              <a:rPr lang="en-US" sz="2400" smtClean="0"/>
              <a:t>Data are partitioned into n sets.</a:t>
            </a:r>
          </a:p>
          <a:p>
            <a:pPr lvl="1"/>
            <a:r>
              <a:rPr lang="en-US" sz="2400" smtClean="0"/>
              <a:t>We apply the function to each partition, resulting in n aggregate values.</a:t>
            </a:r>
          </a:p>
          <a:p>
            <a:pPr lvl="1"/>
            <a:r>
              <a:rPr lang="en-US" sz="2400" smtClean="0"/>
              <a:t>If the result derived by applying the function to the n aggregate values is the same as that derived by applying the function to the entire data set, the function can be computed in a distributed manner.</a:t>
            </a:r>
          </a:p>
          <a:p>
            <a:pPr lvl="1"/>
            <a:r>
              <a:rPr lang="en-US" sz="2400" smtClean="0"/>
              <a:t>For ex count(), sum(), min(), max().</a:t>
            </a:r>
          </a:p>
          <a:p>
            <a:pPr lvl="1"/>
            <a:r>
              <a:rPr lang="en-US" sz="2400" smtClean="0"/>
              <a:t>Distributive measures can be computed efficiently because they can be computed in a distributive manner.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	</a:t>
            </a:r>
          </a:p>
        </p:txBody>
      </p:sp>
      <p:sp>
        <p:nvSpPr>
          <p:cNvPr id="3891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3365F56-29C6-4BA6-88D7-177C2939EF9D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389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Measures of Data Cube: Three Categories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mtClean="0">
                <a:solidFill>
                  <a:srgbClr val="FF0000"/>
                </a:solidFill>
              </a:rPr>
              <a:t>Algebraic</a:t>
            </a:r>
            <a:r>
              <a:rPr lang="en-US" smtClean="0"/>
              <a:t>: </a:t>
            </a:r>
          </a:p>
          <a:p>
            <a:pPr lvl="1" algn="just"/>
            <a:r>
              <a:rPr lang="en-US" smtClean="0"/>
              <a:t>An aggregate function is algebraic if it can be computed by an algebraic function with M arguments, each of which is obtained by applying a distributive aggregate function.</a:t>
            </a:r>
          </a:p>
          <a:p>
            <a:pPr lvl="1" algn="just"/>
            <a:r>
              <a:rPr lang="en-US" smtClean="0"/>
              <a:t>For ex. Avg() = sum()/count(), standard deviation.</a:t>
            </a:r>
          </a:p>
          <a:p>
            <a:pPr lvl="1" algn="just"/>
            <a:r>
              <a:rPr lang="en-US" smtClean="0"/>
              <a:t>A measure is algebraic if it is obtained by applying an algebraic aggregate function.</a:t>
            </a:r>
          </a:p>
          <a:p>
            <a:pPr lvl="1" algn="just">
              <a:buFont typeface="Wingdings" pitchFamily="2" charset="2"/>
              <a:buNone/>
            </a:pPr>
            <a:endParaRPr lang="en-US" smtClean="0"/>
          </a:p>
        </p:txBody>
      </p:sp>
      <p:sp>
        <p:nvSpPr>
          <p:cNvPr id="3993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77459C7-C967-4BA0-90C4-DBBD642274DC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399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Measures of Data Cube: Three Categories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Holistic:</a:t>
            </a:r>
          </a:p>
          <a:p>
            <a:pPr lvl="1"/>
            <a:r>
              <a:rPr lang="en-US" smtClean="0"/>
              <a:t>An aggregate function is holistic if there does not exist an algebraic function with M arguments that characterizes the computation.</a:t>
            </a:r>
          </a:p>
          <a:p>
            <a:pPr lvl="1"/>
            <a:r>
              <a:rPr lang="en-US" smtClean="0"/>
              <a:t>For ex. Median(), mode(), and rank().</a:t>
            </a:r>
          </a:p>
          <a:p>
            <a:pPr lvl="1"/>
            <a:r>
              <a:rPr lang="en-US" smtClean="0"/>
              <a:t>A measure is holistic if it is obtained by applying a holistic aggregate function.</a:t>
            </a:r>
          </a:p>
        </p:txBody>
      </p:sp>
      <p:sp>
        <p:nvSpPr>
          <p:cNvPr id="4096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BD858FE-0CC0-4321-AFDE-0F6FE528AC53}" type="slidenum">
              <a:rPr lang="en-US" smtClean="0"/>
              <a:pPr/>
              <a:t>35</a:t>
            </a:fld>
            <a:endParaRPr lang="en-US" smtClean="0"/>
          </a:p>
        </p:txBody>
      </p:sp>
      <p:sp>
        <p:nvSpPr>
          <p:cNvPr id="409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Measures of Data Cube: Three Categories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Concept Hierarchies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610600" cy="1371600"/>
          </a:xfrm>
        </p:spPr>
        <p:txBody>
          <a:bodyPr/>
          <a:lstStyle/>
          <a:p>
            <a:pPr algn="just"/>
            <a:r>
              <a:rPr lang="en-US" sz="2400" smtClean="0"/>
              <a:t>A concept hierarchy defines a sequence of mappings from a set of low-level concepts to higher-level more general concepts.</a:t>
            </a:r>
          </a:p>
          <a:p>
            <a:endParaRPr lang="en-US" smtClean="0"/>
          </a:p>
        </p:txBody>
      </p:sp>
      <p:sp>
        <p:nvSpPr>
          <p:cNvPr id="4198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57BA611-0927-4291-8EE2-D3109129F8B4}" type="slidenum">
              <a:rPr lang="en-US" smtClean="0"/>
              <a:pPr/>
              <a:t>36</a:t>
            </a:fld>
            <a:endParaRPr lang="en-US" smtClean="0"/>
          </a:p>
        </p:txBody>
      </p:sp>
      <p:pic>
        <p:nvPicPr>
          <p:cNvPr id="4198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590800"/>
            <a:ext cx="85344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Concept hierarchies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7543800" cy="3124200"/>
          </a:xfrm>
        </p:spPr>
        <p:txBody>
          <a:bodyPr/>
          <a:lstStyle/>
          <a:p>
            <a:pPr algn="just"/>
            <a:r>
              <a:rPr lang="en-US" smtClean="0"/>
              <a:t>Many concept hierarchies are implicit within the database schema.</a:t>
            </a:r>
          </a:p>
          <a:p>
            <a:pPr algn="just"/>
            <a:r>
              <a:rPr lang="en-US" smtClean="0"/>
              <a:t>for ex. Dimension location is described by the attributes number, street, city, state, zipcode, and country.</a:t>
            </a:r>
          </a:p>
          <a:p>
            <a:pPr algn="just"/>
            <a:r>
              <a:rPr lang="en-US" smtClean="0"/>
              <a:t>Many dimension  may be organized in a prtial order, forming a lattice for ex. Partial order the time dimension is  “day &lt; { month&lt; quarter; week} &lt; year” </a:t>
            </a:r>
          </a:p>
        </p:txBody>
      </p:sp>
      <p:sp>
        <p:nvSpPr>
          <p:cNvPr id="4301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C87497E-1EB7-4C7D-A6AB-D8CD0A374936}" type="slidenum">
              <a:rPr lang="en-US" smtClean="0"/>
              <a:pPr/>
              <a:t>37</a:t>
            </a:fld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5A5D763-445C-4171-AA39-9DBC3EC559C2}" type="slidenum">
              <a:rPr lang="en-US" smtClean="0"/>
              <a:pPr/>
              <a:t>38</a:t>
            </a:fld>
            <a:endParaRPr lang="en-US" smtClean="0"/>
          </a:p>
        </p:txBody>
      </p:sp>
      <p:pic>
        <p:nvPicPr>
          <p:cNvPr id="4403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14400" y="1524000"/>
            <a:ext cx="2667000" cy="4386263"/>
          </a:xfrm>
          <a:noFill/>
        </p:spPr>
      </p:pic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33863" y="1447800"/>
            <a:ext cx="4454525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Concept Hierarchies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305800" cy="1371600"/>
          </a:xfrm>
        </p:spPr>
        <p:txBody>
          <a:bodyPr/>
          <a:lstStyle/>
          <a:p>
            <a:pPr algn="just"/>
            <a:r>
              <a:rPr lang="en-US" smtClean="0"/>
              <a:t>Concept hierarchies defined by discrediting or grouping values for a given dimension or attributes,  known as set-grouping hierarchy.</a:t>
            </a:r>
          </a:p>
        </p:txBody>
      </p:sp>
      <p:sp>
        <p:nvSpPr>
          <p:cNvPr id="4505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FD90FB3-F17A-4448-8673-635489682DCA}" type="slidenum">
              <a:rPr lang="en-US" smtClean="0"/>
              <a:pPr/>
              <a:t>39</a:t>
            </a:fld>
            <a:endParaRPr lang="en-US" smtClean="0"/>
          </a:p>
        </p:txBody>
      </p:sp>
      <p:sp>
        <p:nvSpPr>
          <p:cNvPr id="4506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Concept Hierarchies</a:t>
            </a:r>
          </a:p>
        </p:txBody>
      </p:sp>
      <p:pic>
        <p:nvPicPr>
          <p:cNvPr id="4506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200400"/>
            <a:ext cx="807402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88FD353-49D7-4AA9-8E6D-0968103CCDC6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Data Warehouse—Subject-Oriented</a:t>
            </a:r>
            <a:endParaRPr lang="en-US" sz="3200" smtClean="0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305800" cy="4608513"/>
          </a:xfrm>
          <a:noFill/>
        </p:spPr>
        <p:txBody>
          <a:bodyPr lIns="92075" tIns="46038" rIns="92075" bIns="46038"/>
          <a:lstStyle/>
          <a:p>
            <a:pPr algn="just" eaLnBrk="1" hangingPunct="1">
              <a:lnSpc>
                <a:spcPct val="130000"/>
              </a:lnSpc>
            </a:pPr>
            <a:r>
              <a:rPr lang="en-US" sz="2400" smtClean="0"/>
              <a:t>Organized around major subjects, such as </a:t>
            </a:r>
            <a:r>
              <a:rPr lang="en-US" sz="2400" smtClean="0">
                <a:solidFill>
                  <a:schemeClr val="hlink"/>
                </a:solidFill>
              </a:rPr>
              <a:t>customer, product, sales.</a:t>
            </a:r>
            <a:endParaRPr lang="en-US" sz="2400" smtClean="0"/>
          </a:p>
          <a:p>
            <a:pPr algn="just" eaLnBrk="1" hangingPunct="1">
              <a:lnSpc>
                <a:spcPct val="130000"/>
              </a:lnSpc>
            </a:pPr>
            <a:r>
              <a:rPr lang="en-US" sz="2400" smtClean="0"/>
              <a:t>Focusing on the modeling and analysis of data for decision makers, not on daily operations or transaction processing.</a:t>
            </a:r>
          </a:p>
          <a:p>
            <a:pPr algn="just" eaLnBrk="1" hangingPunct="1">
              <a:lnSpc>
                <a:spcPct val="130000"/>
              </a:lnSpc>
            </a:pPr>
            <a:r>
              <a:rPr lang="en-US" sz="2400" smtClean="0"/>
              <a:t>Provide </a:t>
            </a:r>
            <a:r>
              <a:rPr lang="en-US" sz="2400" smtClean="0">
                <a:solidFill>
                  <a:schemeClr val="hlink"/>
                </a:solidFill>
              </a:rPr>
              <a:t>a simple and concise</a:t>
            </a:r>
            <a:r>
              <a:rPr lang="en-US" sz="2400" smtClean="0"/>
              <a:t> view around particular subject issues by </a:t>
            </a:r>
            <a:r>
              <a:rPr lang="en-US" sz="2400" smtClean="0">
                <a:solidFill>
                  <a:schemeClr val="hlink"/>
                </a:solidFill>
              </a:rPr>
              <a:t>excluding data that are not useful in the decision support process.</a:t>
            </a:r>
            <a:endParaRPr lang="en-US" sz="2400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501BBFB-401D-4084-A74C-F7870F911F43}" type="slidenum">
              <a:rPr lang="en-US" smtClean="0"/>
              <a:pPr/>
              <a:t>40</a:t>
            </a:fld>
            <a:endParaRPr lang="en-US" smtClean="0"/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27038"/>
            <a:ext cx="7847013" cy="577850"/>
          </a:xfrm>
          <a:noFill/>
        </p:spPr>
        <p:txBody>
          <a:bodyPr lIns="90488" tIns="44450" rIns="90488" bIns="44450" anchor="ctr"/>
          <a:lstStyle/>
          <a:p>
            <a:pPr eaLnBrk="1" hangingPunct="1"/>
            <a:r>
              <a:rPr lang="en-US" smtClean="0"/>
              <a:t>A Sample Data Cube</a:t>
            </a:r>
            <a:endParaRPr lang="en-US" sz="2800" smtClean="0"/>
          </a:p>
        </p:txBody>
      </p:sp>
      <p:sp>
        <p:nvSpPr>
          <p:cNvPr id="46084" name="Rectangle 3"/>
          <p:cNvSpPr>
            <a:spLocks noChangeArrowheads="1"/>
          </p:cNvSpPr>
          <p:nvPr/>
        </p:nvSpPr>
        <p:spPr bwMode="auto">
          <a:xfrm>
            <a:off x="704850" y="6191250"/>
            <a:ext cx="8001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eaLnBrk="0" hangingPunct="0">
              <a:buFont typeface="Monotype Sorts" pitchFamily="2" charset="2"/>
              <a:buNone/>
            </a:pPr>
            <a:endParaRPr lang="en-US" sz="2000">
              <a:latin typeface="Times New Roman" pitchFamily="18" charset="0"/>
            </a:endParaRPr>
          </a:p>
        </p:txBody>
      </p:sp>
      <p:sp>
        <p:nvSpPr>
          <p:cNvPr id="46085" name="AutoShape 4"/>
          <p:cNvSpPr>
            <a:spLocks noChangeArrowheads="1"/>
          </p:cNvSpPr>
          <p:nvPr/>
        </p:nvSpPr>
        <p:spPr bwMode="auto">
          <a:xfrm>
            <a:off x="6378575" y="1485900"/>
            <a:ext cx="2403475" cy="657225"/>
          </a:xfrm>
          <a:prstGeom prst="wedgeRoundRectCallout">
            <a:avLst>
              <a:gd name="adj1" fmla="val -41671"/>
              <a:gd name="adj2" fmla="val 66667"/>
              <a:gd name="adj3" fmla="val 16667"/>
            </a:avLst>
          </a:prstGeom>
          <a:solidFill>
            <a:srgbClr val="CCFFCC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pPr algn="ctr" eaLnBrk="0" hangingPunct="0"/>
            <a:r>
              <a:rPr lang="en-US" sz="2000" b="1">
                <a:latin typeface="Times New Roman" pitchFamily="18" charset="0"/>
              </a:rPr>
              <a:t>Total annual sales</a:t>
            </a:r>
          </a:p>
          <a:p>
            <a:pPr algn="ctr" eaLnBrk="0" hangingPunct="0"/>
            <a:r>
              <a:rPr lang="en-US" sz="2000" b="1">
                <a:latin typeface="Times New Roman" pitchFamily="18" charset="0"/>
              </a:rPr>
              <a:t>of  TV in U.S.A.</a:t>
            </a:r>
            <a:endParaRPr lang="en-US" sz="2400" b="1">
              <a:latin typeface="Times New Roman" pitchFamily="18" charset="0"/>
            </a:endParaRPr>
          </a:p>
        </p:txBody>
      </p:sp>
      <p:grpSp>
        <p:nvGrpSpPr>
          <p:cNvPr id="46086" name="Group 5"/>
          <p:cNvGrpSpPr>
            <a:grpSpLocks/>
          </p:cNvGrpSpPr>
          <p:nvPr/>
        </p:nvGrpSpPr>
        <p:grpSpPr bwMode="auto">
          <a:xfrm>
            <a:off x="762000" y="1600200"/>
            <a:ext cx="7127875" cy="4760913"/>
            <a:chOff x="444" y="1008"/>
            <a:chExt cx="4490" cy="2999"/>
          </a:xfrm>
        </p:grpSpPr>
        <p:sp>
          <p:nvSpPr>
            <p:cNvPr id="46087" name="Rectangle 6"/>
            <p:cNvSpPr>
              <a:spLocks noChangeArrowheads="1"/>
            </p:cNvSpPr>
            <p:nvPr/>
          </p:nvSpPr>
          <p:spPr bwMode="auto">
            <a:xfrm>
              <a:off x="2412" y="1008"/>
              <a:ext cx="498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r>
                <a:rPr lang="en-US" sz="2400" b="1">
                  <a:latin typeface="Times New Roman" pitchFamily="18" charset="0"/>
                </a:rPr>
                <a:t>Date</a:t>
              </a:r>
            </a:p>
          </p:txBody>
        </p:sp>
        <p:sp>
          <p:nvSpPr>
            <p:cNvPr id="46088" name="Rectangle 7"/>
            <p:cNvSpPr>
              <a:spLocks noChangeArrowheads="1"/>
            </p:cNvSpPr>
            <p:nvPr/>
          </p:nvSpPr>
          <p:spPr bwMode="auto">
            <a:xfrm rot="-2984941">
              <a:off x="276" y="1342"/>
              <a:ext cx="775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r>
                <a:rPr lang="en-US" sz="2400" b="1">
                  <a:latin typeface="Times New Roman" pitchFamily="18" charset="0"/>
                </a:rPr>
                <a:t>Product</a:t>
              </a:r>
            </a:p>
          </p:txBody>
        </p:sp>
        <p:sp>
          <p:nvSpPr>
            <p:cNvPr id="46089" name="Rectangle 8"/>
            <p:cNvSpPr>
              <a:spLocks noChangeArrowheads="1"/>
            </p:cNvSpPr>
            <p:nvPr/>
          </p:nvSpPr>
          <p:spPr bwMode="auto">
            <a:xfrm rot="-5400000">
              <a:off x="4378" y="2088"/>
              <a:ext cx="808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r>
                <a:rPr lang="en-US" sz="2400" b="1">
                  <a:latin typeface="Times New Roman" pitchFamily="18" charset="0"/>
                </a:rPr>
                <a:t>Country</a:t>
              </a:r>
            </a:p>
          </p:txBody>
        </p:sp>
        <p:grpSp>
          <p:nvGrpSpPr>
            <p:cNvPr id="46090" name="Group 9"/>
            <p:cNvGrpSpPr>
              <a:grpSpLocks/>
            </p:cNvGrpSpPr>
            <p:nvPr/>
          </p:nvGrpSpPr>
          <p:grpSpPr bwMode="auto">
            <a:xfrm>
              <a:off x="3604" y="3717"/>
              <a:ext cx="1330" cy="290"/>
              <a:chOff x="3508" y="3022"/>
              <a:chExt cx="1330" cy="290"/>
            </a:xfrm>
          </p:grpSpPr>
          <p:sp>
            <p:nvSpPr>
              <p:cNvPr id="46150" name="WordArt 10"/>
              <p:cNvSpPr>
                <a:spLocks noChangeArrowheads="1" noChangeShapeType="1" noTextEdit="1"/>
              </p:cNvSpPr>
              <p:nvPr/>
            </p:nvSpPr>
            <p:spPr bwMode="auto">
              <a:xfrm>
                <a:off x="3854" y="3022"/>
                <a:ext cx="984" cy="29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3600" kern="10">
                    <a:ln w="9525">
                      <a:noFill/>
                      <a:round/>
                      <a:headEnd/>
                      <a:tailEnd/>
                    </a:ln>
                    <a:gradFill rotWithShape="1">
                      <a:gsLst>
                        <a:gs pos="0">
                          <a:srgbClr val="FFFF00"/>
                        </a:gs>
                        <a:gs pos="100000">
                          <a:srgbClr val="FF9933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effectLst>
                      <a:outerShdw dist="35921" dir="2700000" algn="ctr" rotWithShape="0">
                        <a:srgbClr val="C0C0C0"/>
                      </a:outerShdw>
                    </a:effectLst>
                    <a:latin typeface="Impact"/>
                  </a:rPr>
                  <a:t>All, All, All</a:t>
                </a:r>
              </a:p>
            </p:txBody>
          </p:sp>
          <p:sp>
            <p:nvSpPr>
              <p:cNvPr id="46151" name="AutoShape 11"/>
              <p:cNvSpPr>
                <a:spLocks noChangeArrowheads="1"/>
              </p:cNvSpPr>
              <p:nvPr/>
            </p:nvSpPr>
            <p:spPr bwMode="auto">
              <a:xfrm flipH="1">
                <a:off x="3508" y="3060"/>
                <a:ext cx="209" cy="187"/>
              </a:xfrm>
              <a:prstGeom prst="rightArrow">
                <a:avLst>
                  <a:gd name="adj1" fmla="val 50000"/>
                  <a:gd name="adj2" fmla="val 55888"/>
                </a:avLst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6091" name="AutoShape 12"/>
            <p:cNvSpPr>
              <a:spLocks noChangeArrowheads="1"/>
            </p:cNvSpPr>
            <p:nvPr/>
          </p:nvSpPr>
          <p:spPr bwMode="auto">
            <a:xfrm>
              <a:off x="3473" y="2787"/>
              <a:ext cx="640" cy="563"/>
            </a:xfrm>
            <a:prstGeom prst="cube">
              <a:avLst>
                <a:gd name="adj" fmla="val 24995"/>
              </a:avLst>
            </a:prstGeom>
            <a:solidFill>
              <a:srgbClr val="339966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92" name="AutoShape 13"/>
            <p:cNvSpPr>
              <a:spLocks noChangeArrowheads="1"/>
            </p:cNvSpPr>
            <p:nvPr/>
          </p:nvSpPr>
          <p:spPr bwMode="auto">
            <a:xfrm>
              <a:off x="3473" y="2328"/>
              <a:ext cx="640" cy="564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93" name="AutoShape 14"/>
            <p:cNvSpPr>
              <a:spLocks noChangeArrowheads="1"/>
            </p:cNvSpPr>
            <p:nvPr/>
          </p:nvSpPr>
          <p:spPr bwMode="auto">
            <a:xfrm>
              <a:off x="3473" y="1870"/>
              <a:ext cx="640" cy="563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94" name="AutoShape 15"/>
            <p:cNvSpPr>
              <a:spLocks noChangeArrowheads="1"/>
            </p:cNvSpPr>
            <p:nvPr/>
          </p:nvSpPr>
          <p:spPr bwMode="auto">
            <a:xfrm>
              <a:off x="3296" y="2958"/>
              <a:ext cx="640" cy="564"/>
            </a:xfrm>
            <a:prstGeom prst="cube">
              <a:avLst>
                <a:gd name="adj" fmla="val 24995"/>
              </a:avLst>
            </a:prstGeom>
            <a:solidFill>
              <a:srgbClr val="339966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95" name="AutoShape 16"/>
            <p:cNvSpPr>
              <a:spLocks noChangeArrowheads="1"/>
            </p:cNvSpPr>
            <p:nvPr/>
          </p:nvSpPr>
          <p:spPr bwMode="auto">
            <a:xfrm>
              <a:off x="3296" y="2500"/>
              <a:ext cx="640" cy="563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96" name="AutoShape 17"/>
            <p:cNvSpPr>
              <a:spLocks noChangeArrowheads="1"/>
            </p:cNvSpPr>
            <p:nvPr/>
          </p:nvSpPr>
          <p:spPr bwMode="auto">
            <a:xfrm>
              <a:off x="3296" y="2043"/>
              <a:ext cx="640" cy="562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97" name="AutoShape 18"/>
            <p:cNvSpPr>
              <a:spLocks noChangeArrowheads="1"/>
            </p:cNvSpPr>
            <p:nvPr/>
          </p:nvSpPr>
          <p:spPr bwMode="auto">
            <a:xfrm>
              <a:off x="3118" y="3130"/>
              <a:ext cx="641" cy="563"/>
            </a:xfrm>
            <a:prstGeom prst="cube">
              <a:avLst>
                <a:gd name="adj" fmla="val 24995"/>
              </a:avLst>
            </a:prstGeom>
            <a:solidFill>
              <a:srgbClr val="339966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98" name="AutoShape 19"/>
            <p:cNvSpPr>
              <a:spLocks noChangeArrowheads="1"/>
            </p:cNvSpPr>
            <p:nvPr/>
          </p:nvSpPr>
          <p:spPr bwMode="auto">
            <a:xfrm>
              <a:off x="3118" y="2673"/>
              <a:ext cx="641" cy="562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99" name="AutoShape 20"/>
            <p:cNvSpPr>
              <a:spLocks noChangeArrowheads="1"/>
            </p:cNvSpPr>
            <p:nvPr/>
          </p:nvSpPr>
          <p:spPr bwMode="auto">
            <a:xfrm>
              <a:off x="3118" y="2214"/>
              <a:ext cx="641" cy="564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00" name="Rectangle 21"/>
            <p:cNvSpPr>
              <a:spLocks noChangeArrowheads="1"/>
            </p:cNvSpPr>
            <p:nvPr/>
          </p:nvSpPr>
          <p:spPr bwMode="auto">
            <a:xfrm>
              <a:off x="444" y="1866"/>
              <a:ext cx="416" cy="24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r>
                <a:rPr lang="en-US" sz="2000" i="1">
                  <a:latin typeface="Arial" charset="0"/>
                </a:rPr>
                <a:t>sum</a:t>
              </a:r>
              <a:endParaRPr lang="en-US" sz="1600" i="1">
                <a:latin typeface="Arial" charset="0"/>
              </a:endParaRPr>
            </a:p>
          </p:txBody>
        </p:sp>
        <p:sp>
          <p:nvSpPr>
            <p:cNvPr id="46101" name="Rectangle 22"/>
            <p:cNvSpPr>
              <a:spLocks noChangeArrowheads="1"/>
            </p:cNvSpPr>
            <p:nvPr/>
          </p:nvSpPr>
          <p:spPr bwMode="auto">
            <a:xfrm>
              <a:off x="3616" y="1206"/>
              <a:ext cx="416" cy="24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r>
                <a:rPr lang="en-US" sz="2000" i="1">
                  <a:latin typeface="Arial" charset="0"/>
                </a:rPr>
                <a:t>sum</a:t>
              </a:r>
              <a:endParaRPr lang="en-US" sz="1600" i="1">
                <a:latin typeface="Arial" charset="0"/>
              </a:endParaRPr>
            </a:p>
          </p:txBody>
        </p:sp>
        <p:sp>
          <p:nvSpPr>
            <p:cNvPr id="46102" name="AutoShape 23"/>
            <p:cNvSpPr>
              <a:spLocks noChangeArrowheads="1"/>
            </p:cNvSpPr>
            <p:nvPr/>
          </p:nvSpPr>
          <p:spPr bwMode="auto">
            <a:xfrm>
              <a:off x="1346" y="1428"/>
              <a:ext cx="641" cy="563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03" name="AutoShape 24"/>
            <p:cNvSpPr>
              <a:spLocks noChangeArrowheads="1"/>
            </p:cNvSpPr>
            <p:nvPr/>
          </p:nvSpPr>
          <p:spPr bwMode="auto">
            <a:xfrm>
              <a:off x="1170" y="1599"/>
              <a:ext cx="639" cy="564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04" name="AutoShape 25"/>
            <p:cNvSpPr>
              <a:spLocks noChangeArrowheads="1"/>
            </p:cNvSpPr>
            <p:nvPr/>
          </p:nvSpPr>
          <p:spPr bwMode="auto">
            <a:xfrm>
              <a:off x="992" y="1771"/>
              <a:ext cx="640" cy="563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05" name="AutoShape 26"/>
            <p:cNvSpPr>
              <a:spLocks noChangeArrowheads="1"/>
            </p:cNvSpPr>
            <p:nvPr/>
          </p:nvSpPr>
          <p:spPr bwMode="auto">
            <a:xfrm>
              <a:off x="1879" y="1428"/>
              <a:ext cx="639" cy="563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06" name="AutoShape 27"/>
            <p:cNvSpPr>
              <a:spLocks noChangeArrowheads="1"/>
            </p:cNvSpPr>
            <p:nvPr/>
          </p:nvSpPr>
          <p:spPr bwMode="auto">
            <a:xfrm>
              <a:off x="1701" y="1599"/>
              <a:ext cx="641" cy="564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07" name="AutoShape 28"/>
            <p:cNvSpPr>
              <a:spLocks noChangeArrowheads="1"/>
            </p:cNvSpPr>
            <p:nvPr/>
          </p:nvSpPr>
          <p:spPr bwMode="auto">
            <a:xfrm>
              <a:off x="1524" y="1771"/>
              <a:ext cx="641" cy="563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08" name="AutoShape 29"/>
            <p:cNvSpPr>
              <a:spLocks noChangeArrowheads="1"/>
            </p:cNvSpPr>
            <p:nvPr/>
          </p:nvSpPr>
          <p:spPr bwMode="auto">
            <a:xfrm>
              <a:off x="2410" y="1428"/>
              <a:ext cx="641" cy="563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09" name="AutoShape 30"/>
            <p:cNvSpPr>
              <a:spLocks noChangeArrowheads="1"/>
            </p:cNvSpPr>
            <p:nvPr/>
          </p:nvSpPr>
          <p:spPr bwMode="auto">
            <a:xfrm>
              <a:off x="2233" y="1599"/>
              <a:ext cx="641" cy="564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10" name="AutoShape 31"/>
            <p:cNvSpPr>
              <a:spLocks noChangeArrowheads="1"/>
            </p:cNvSpPr>
            <p:nvPr/>
          </p:nvSpPr>
          <p:spPr bwMode="auto">
            <a:xfrm>
              <a:off x="2055" y="1771"/>
              <a:ext cx="641" cy="563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11" name="AutoShape 32"/>
            <p:cNvSpPr>
              <a:spLocks noChangeArrowheads="1"/>
            </p:cNvSpPr>
            <p:nvPr/>
          </p:nvSpPr>
          <p:spPr bwMode="auto">
            <a:xfrm>
              <a:off x="2942" y="1428"/>
              <a:ext cx="641" cy="563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12" name="AutoShape 33"/>
            <p:cNvSpPr>
              <a:spLocks noChangeArrowheads="1"/>
            </p:cNvSpPr>
            <p:nvPr/>
          </p:nvSpPr>
          <p:spPr bwMode="auto">
            <a:xfrm>
              <a:off x="2766" y="1599"/>
              <a:ext cx="639" cy="564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13" name="AutoShape 34"/>
            <p:cNvSpPr>
              <a:spLocks noChangeArrowheads="1"/>
            </p:cNvSpPr>
            <p:nvPr/>
          </p:nvSpPr>
          <p:spPr bwMode="auto">
            <a:xfrm>
              <a:off x="2588" y="1771"/>
              <a:ext cx="639" cy="563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14" name="AutoShape 35"/>
            <p:cNvSpPr>
              <a:spLocks noChangeArrowheads="1"/>
            </p:cNvSpPr>
            <p:nvPr/>
          </p:nvSpPr>
          <p:spPr bwMode="auto">
            <a:xfrm>
              <a:off x="3475" y="1428"/>
              <a:ext cx="639" cy="563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15" name="AutoShape 36"/>
            <p:cNvSpPr>
              <a:spLocks noChangeArrowheads="1"/>
            </p:cNvSpPr>
            <p:nvPr/>
          </p:nvSpPr>
          <p:spPr bwMode="auto">
            <a:xfrm>
              <a:off x="3297" y="1599"/>
              <a:ext cx="639" cy="564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16" name="AutoShape 37"/>
            <p:cNvSpPr>
              <a:spLocks noChangeArrowheads="1"/>
            </p:cNvSpPr>
            <p:nvPr/>
          </p:nvSpPr>
          <p:spPr bwMode="auto">
            <a:xfrm>
              <a:off x="3119" y="1771"/>
              <a:ext cx="641" cy="563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6117" name="Group 38"/>
            <p:cNvGrpSpPr>
              <a:grpSpLocks/>
            </p:cNvGrpSpPr>
            <p:nvPr/>
          </p:nvGrpSpPr>
          <p:grpSpPr bwMode="auto">
            <a:xfrm>
              <a:off x="823" y="1926"/>
              <a:ext cx="2768" cy="1937"/>
              <a:chOff x="1388" y="1937"/>
              <a:chExt cx="2026" cy="1310"/>
            </a:xfrm>
          </p:grpSpPr>
          <p:sp>
            <p:nvSpPr>
              <p:cNvPr id="46130" name="AutoShape 39"/>
              <p:cNvSpPr>
                <a:spLocks noChangeArrowheads="1"/>
              </p:cNvSpPr>
              <p:nvPr/>
            </p:nvSpPr>
            <p:spPr bwMode="auto">
              <a:xfrm>
                <a:off x="1388" y="2867"/>
                <a:ext cx="469" cy="380"/>
              </a:xfrm>
              <a:prstGeom prst="cube">
                <a:avLst>
                  <a:gd name="adj" fmla="val 24995"/>
                </a:avLst>
              </a:prstGeom>
              <a:solidFill>
                <a:srgbClr val="FF996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131" name="AutoShape 40"/>
              <p:cNvSpPr>
                <a:spLocks noChangeArrowheads="1"/>
              </p:cNvSpPr>
              <p:nvPr/>
            </p:nvSpPr>
            <p:spPr bwMode="auto">
              <a:xfrm>
                <a:off x="1778" y="2867"/>
                <a:ext cx="468" cy="380"/>
              </a:xfrm>
              <a:prstGeom prst="cube">
                <a:avLst>
                  <a:gd name="adj" fmla="val 24995"/>
                </a:avLst>
              </a:prstGeom>
              <a:solidFill>
                <a:srgbClr val="FF996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132" name="AutoShape 41"/>
              <p:cNvSpPr>
                <a:spLocks noChangeArrowheads="1"/>
              </p:cNvSpPr>
              <p:nvPr/>
            </p:nvSpPr>
            <p:spPr bwMode="auto">
              <a:xfrm>
                <a:off x="1388" y="2557"/>
                <a:ext cx="469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133" name="AutoShape 42"/>
              <p:cNvSpPr>
                <a:spLocks noChangeArrowheads="1"/>
              </p:cNvSpPr>
              <p:nvPr/>
            </p:nvSpPr>
            <p:spPr bwMode="auto">
              <a:xfrm>
                <a:off x="1389" y="2258"/>
                <a:ext cx="469" cy="380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134" name="AutoShape 43"/>
              <p:cNvSpPr>
                <a:spLocks noChangeArrowheads="1"/>
              </p:cNvSpPr>
              <p:nvPr/>
            </p:nvSpPr>
            <p:spPr bwMode="auto">
              <a:xfrm>
                <a:off x="1778" y="2557"/>
                <a:ext cx="468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135" name="AutoShape 44"/>
              <p:cNvSpPr>
                <a:spLocks noChangeArrowheads="1"/>
              </p:cNvSpPr>
              <p:nvPr/>
            </p:nvSpPr>
            <p:spPr bwMode="auto">
              <a:xfrm>
                <a:off x="1778" y="2247"/>
                <a:ext cx="468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136" name="AutoShape 45"/>
              <p:cNvSpPr>
                <a:spLocks noChangeArrowheads="1"/>
              </p:cNvSpPr>
              <p:nvPr/>
            </p:nvSpPr>
            <p:spPr bwMode="auto">
              <a:xfrm>
                <a:off x="2167" y="2867"/>
                <a:ext cx="469" cy="380"/>
              </a:xfrm>
              <a:prstGeom prst="cube">
                <a:avLst>
                  <a:gd name="adj" fmla="val 24995"/>
                </a:avLst>
              </a:prstGeom>
              <a:solidFill>
                <a:srgbClr val="FF996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137" name="AutoShape 46"/>
              <p:cNvSpPr>
                <a:spLocks noChangeArrowheads="1"/>
              </p:cNvSpPr>
              <p:nvPr/>
            </p:nvSpPr>
            <p:spPr bwMode="auto">
              <a:xfrm>
                <a:off x="2167" y="2557"/>
                <a:ext cx="469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138" name="AutoShape 47"/>
              <p:cNvSpPr>
                <a:spLocks noChangeArrowheads="1"/>
              </p:cNvSpPr>
              <p:nvPr/>
            </p:nvSpPr>
            <p:spPr bwMode="auto">
              <a:xfrm>
                <a:off x="2167" y="2247"/>
                <a:ext cx="469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139" name="AutoShape 48"/>
              <p:cNvSpPr>
                <a:spLocks noChangeArrowheads="1"/>
              </p:cNvSpPr>
              <p:nvPr/>
            </p:nvSpPr>
            <p:spPr bwMode="auto">
              <a:xfrm>
                <a:off x="2556" y="2867"/>
                <a:ext cx="469" cy="380"/>
              </a:xfrm>
              <a:prstGeom prst="cube">
                <a:avLst>
                  <a:gd name="adj" fmla="val 24995"/>
                </a:avLst>
              </a:prstGeom>
              <a:solidFill>
                <a:srgbClr val="FF996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140" name="AutoShape 49"/>
              <p:cNvSpPr>
                <a:spLocks noChangeArrowheads="1"/>
              </p:cNvSpPr>
              <p:nvPr/>
            </p:nvSpPr>
            <p:spPr bwMode="auto">
              <a:xfrm>
                <a:off x="2556" y="2557"/>
                <a:ext cx="469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141" name="AutoShape 50"/>
              <p:cNvSpPr>
                <a:spLocks noChangeArrowheads="1"/>
              </p:cNvSpPr>
              <p:nvPr/>
            </p:nvSpPr>
            <p:spPr bwMode="auto">
              <a:xfrm>
                <a:off x="2556" y="2247"/>
                <a:ext cx="469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142" name="AutoShape 51"/>
              <p:cNvSpPr>
                <a:spLocks noChangeArrowheads="1"/>
              </p:cNvSpPr>
              <p:nvPr/>
            </p:nvSpPr>
            <p:spPr bwMode="auto">
              <a:xfrm>
                <a:off x="2946" y="2867"/>
                <a:ext cx="468" cy="380"/>
              </a:xfrm>
              <a:prstGeom prst="cube">
                <a:avLst>
                  <a:gd name="adj" fmla="val 24995"/>
                </a:avLst>
              </a:prstGeom>
              <a:solidFill>
                <a:srgbClr val="00336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143" name="AutoShape 52"/>
              <p:cNvSpPr>
                <a:spLocks noChangeArrowheads="1"/>
              </p:cNvSpPr>
              <p:nvPr/>
            </p:nvSpPr>
            <p:spPr bwMode="auto">
              <a:xfrm>
                <a:off x="2946" y="2557"/>
                <a:ext cx="468" cy="381"/>
              </a:xfrm>
              <a:prstGeom prst="cube">
                <a:avLst>
                  <a:gd name="adj" fmla="val 24995"/>
                </a:avLst>
              </a:prstGeom>
              <a:solidFill>
                <a:srgbClr val="96969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144" name="AutoShape 53"/>
              <p:cNvSpPr>
                <a:spLocks noChangeArrowheads="1"/>
              </p:cNvSpPr>
              <p:nvPr/>
            </p:nvSpPr>
            <p:spPr bwMode="auto">
              <a:xfrm>
                <a:off x="2946" y="2247"/>
                <a:ext cx="468" cy="381"/>
              </a:xfrm>
              <a:prstGeom prst="cube">
                <a:avLst>
                  <a:gd name="adj" fmla="val 24995"/>
                </a:avLst>
              </a:prstGeom>
              <a:solidFill>
                <a:srgbClr val="96969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145" name="AutoShape 54"/>
              <p:cNvSpPr>
                <a:spLocks noChangeArrowheads="1"/>
              </p:cNvSpPr>
              <p:nvPr/>
            </p:nvSpPr>
            <p:spPr bwMode="auto">
              <a:xfrm>
                <a:off x="1389" y="1948"/>
                <a:ext cx="469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146" name="AutoShape 55"/>
              <p:cNvSpPr>
                <a:spLocks noChangeArrowheads="1"/>
              </p:cNvSpPr>
              <p:nvPr/>
            </p:nvSpPr>
            <p:spPr bwMode="auto">
              <a:xfrm>
                <a:off x="1779" y="1948"/>
                <a:ext cx="468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147" name="AutoShape 56"/>
              <p:cNvSpPr>
                <a:spLocks noChangeArrowheads="1"/>
              </p:cNvSpPr>
              <p:nvPr/>
            </p:nvSpPr>
            <p:spPr bwMode="auto">
              <a:xfrm>
                <a:off x="2168" y="1948"/>
                <a:ext cx="469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148" name="AutoShape 57"/>
              <p:cNvSpPr>
                <a:spLocks noChangeArrowheads="1"/>
              </p:cNvSpPr>
              <p:nvPr/>
            </p:nvSpPr>
            <p:spPr bwMode="auto">
              <a:xfrm>
                <a:off x="2557" y="1948"/>
                <a:ext cx="469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149" name="AutoShape 58"/>
              <p:cNvSpPr>
                <a:spLocks noChangeArrowheads="1"/>
              </p:cNvSpPr>
              <p:nvPr/>
            </p:nvSpPr>
            <p:spPr bwMode="auto">
              <a:xfrm>
                <a:off x="2946" y="1937"/>
                <a:ext cx="468" cy="381"/>
              </a:xfrm>
              <a:prstGeom prst="cube">
                <a:avLst>
                  <a:gd name="adj" fmla="val 24995"/>
                </a:avLst>
              </a:prstGeom>
              <a:solidFill>
                <a:srgbClr val="96969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 sz="2400" b="1">
                  <a:latin typeface="Times New Roman" pitchFamily="18" charset="0"/>
                </a:endParaRPr>
              </a:p>
            </p:txBody>
          </p:sp>
        </p:grpSp>
        <p:sp>
          <p:nvSpPr>
            <p:cNvPr id="46118" name="Rectangle 59"/>
            <p:cNvSpPr>
              <a:spLocks noChangeArrowheads="1"/>
            </p:cNvSpPr>
            <p:nvPr/>
          </p:nvSpPr>
          <p:spPr bwMode="auto">
            <a:xfrm>
              <a:off x="2468" y="1182"/>
              <a:ext cx="769" cy="21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0488" tIns="44450" rIns="90488" bIns="44450">
              <a:spAutoFit/>
            </a:bodyPr>
            <a:lstStyle/>
            <a:p>
              <a:pPr eaLnBrk="0" hangingPunct="0"/>
              <a:r>
                <a:rPr lang="en-US" sz="1600" i="1">
                  <a:latin typeface="Arial" charset="0"/>
                </a:rPr>
                <a:t> </a:t>
              </a:r>
            </a:p>
          </p:txBody>
        </p:sp>
        <p:sp>
          <p:nvSpPr>
            <p:cNvPr id="46119" name="Text Box 60"/>
            <p:cNvSpPr txBox="1">
              <a:spLocks noChangeArrowheads="1"/>
            </p:cNvSpPr>
            <p:nvPr/>
          </p:nvSpPr>
          <p:spPr bwMode="auto">
            <a:xfrm>
              <a:off x="1103" y="1300"/>
              <a:ext cx="33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>
                  <a:latin typeface="Times New Roman" pitchFamily="18" charset="0"/>
                </a:rPr>
                <a:t>TV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46120" name="Text Box 61"/>
            <p:cNvSpPr txBox="1">
              <a:spLocks noChangeArrowheads="1"/>
            </p:cNvSpPr>
            <p:nvPr/>
          </p:nvSpPr>
          <p:spPr bwMode="auto">
            <a:xfrm>
              <a:off x="679" y="1669"/>
              <a:ext cx="44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>
                  <a:latin typeface="Times New Roman" pitchFamily="18" charset="0"/>
                </a:rPr>
                <a:t>VCR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46121" name="Text Box 62"/>
            <p:cNvSpPr txBox="1">
              <a:spLocks noChangeArrowheads="1"/>
            </p:cNvSpPr>
            <p:nvPr/>
          </p:nvSpPr>
          <p:spPr bwMode="auto">
            <a:xfrm>
              <a:off x="941" y="1492"/>
              <a:ext cx="31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>
                  <a:latin typeface="Times New Roman" pitchFamily="18" charset="0"/>
                </a:rPr>
                <a:t>PC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46122" name="Text Box 63"/>
            <p:cNvSpPr txBox="1">
              <a:spLocks noChangeArrowheads="1"/>
            </p:cNvSpPr>
            <p:nvPr/>
          </p:nvSpPr>
          <p:spPr bwMode="auto">
            <a:xfrm>
              <a:off x="1472" y="1197"/>
              <a:ext cx="40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>
                  <a:latin typeface="Times New Roman" pitchFamily="18" charset="0"/>
                </a:rPr>
                <a:t>1Qtr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46123" name="Text Box 64"/>
            <p:cNvSpPr txBox="1">
              <a:spLocks noChangeArrowheads="1"/>
            </p:cNvSpPr>
            <p:nvPr/>
          </p:nvSpPr>
          <p:spPr bwMode="auto">
            <a:xfrm>
              <a:off x="2036" y="1185"/>
              <a:ext cx="40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>
                  <a:latin typeface="Times New Roman" pitchFamily="18" charset="0"/>
                </a:rPr>
                <a:t>2Qtr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46124" name="Text Box 65"/>
            <p:cNvSpPr txBox="1">
              <a:spLocks noChangeArrowheads="1"/>
            </p:cNvSpPr>
            <p:nvPr/>
          </p:nvSpPr>
          <p:spPr bwMode="auto">
            <a:xfrm>
              <a:off x="2528" y="1209"/>
              <a:ext cx="40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>
                  <a:latin typeface="Times New Roman" pitchFamily="18" charset="0"/>
                </a:rPr>
                <a:t>3Qtr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46125" name="Text Box 66"/>
            <p:cNvSpPr txBox="1">
              <a:spLocks noChangeArrowheads="1"/>
            </p:cNvSpPr>
            <p:nvPr/>
          </p:nvSpPr>
          <p:spPr bwMode="auto">
            <a:xfrm>
              <a:off x="3104" y="1221"/>
              <a:ext cx="40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>
                  <a:latin typeface="Times New Roman" pitchFamily="18" charset="0"/>
                </a:rPr>
                <a:t>4Qtr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46126" name="Text Box 67"/>
            <p:cNvSpPr txBox="1">
              <a:spLocks noChangeArrowheads="1"/>
            </p:cNvSpPr>
            <p:nvPr/>
          </p:nvSpPr>
          <p:spPr bwMode="auto">
            <a:xfrm>
              <a:off x="4085" y="1482"/>
              <a:ext cx="51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2000">
                  <a:latin typeface="Times New Roman" pitchFamily="18" charset="0"/>
                </a:rPr>
                <a:t>U.S.A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46127" name="Text Box 68"/>
            <p:cNvSpPr txBox="1">
              <a:spLocks noChangeArrowheads="1"/>
            </p:cNvSpPr>
            <p:nvPr/>
          </p:nvSpPr>
          <p:spPr bwMode="auto">
            <a:xfrm>
              <a:off x="4034" y="1974"/>
              <a:ext cx="5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2000">
                  <a:latin typeface="Times New Roman" pitchFamily="18" charset="0"/>
                </a:rPr>
                <a:t>Canada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46128" name="Text Box 69"/>
            <p:cNvSpPr txBox="1">
              <a:spLocks noChangeArrowheads="1"/>
            </p:cNvSpPr>
            <p:nvPr/>
          </p:nvSpPr>
          <p:spPr bwMode="auto">
            <a:xfrm>
              <a:off x="4054" y="2394"/>
              <a:ext cx="6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2000">
                  <a:latin typeface="Times New Roman" pitchFamily="18" charset="0"/>
                </a:rPr>
                <a:t>Mexico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46129" name="Text Box 70"/>
            <p:cNvSpPr txBox="1">
              <a:spLocks noChangeArrowheads="1"/>
            </p:cNvSpPr>
            <p:nvPr/>
          </p:nvSpPr>
          <p:spPr bwMode="auto">
            <a:xfrm>
              <a:off x="4180" y="2874"/>
              <a:ext cx="37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2000" i="1">
                  <a:latin typeface="Times New Roman" pitchFamily="18" charset="0"/>
                </a:rPr>
                <a:t>sum</a:t>
              </a:r>
              <a:endParaRPr lang="en-US" sz="2400"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OLAP Operation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Roll up: </a:t>
            </a:r>
          </a:p>
          <a:p>
            <a:pPr lvl="1"/>
            <a:r>
              <a:rPr lang="en-US" smtClean="0"/>
              <a:t>The roll-up operation performs aggregation on a data cube, either by climbing up a concept hierarchy for a dimension or by dimension reduction.</a:t>
            </a:r>
          </a:p>
          <a:p>
            <a:pPr lvl="1"/>
            <a:r>
              <a:rPr lang="en-US" smtClean="0"/>
              <a:t>When roll-up is performed by dimension reduction, one or more dimensions are removed from the given cube.</a:t>
            </a:r>
          </a:p>
          <a:p>
            <a:endParaRPr lang="en-US" smtClean="0"/>
          </a:p>
        </p:txBody>
      </p:sp>
      <p:sp>
        <p:nvSpPr>
          <p:cNvPr id="4710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6A8E8A2-CB1F-4F50-AD20-6DD6761F94CB}" type="slidenum">
              <a:rPr lang="en-US" smtClean="0"/>
              <a:pPr/>
              <a:t>41</a:t>
            </a:fld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Drill-down</a:t>
            </a:r>
            <a:r>
              <a:rPr lang="en-US" smtClean="0"/>
              <a:t>:</a:t>
            </a:r>
          </a:p>
          <a:p>
            <a:pPr lvl="1"/>
            <a:r>
              <a:rPr lang="en-US" smtClean="0"/>
              <a:t>Reverse of roll-up.</a:t>
            </a:r>
          </a:p>
          <a:p>
            <a:pPr lvl="1"/>
            <a:r>
              <a:rPr lang="en-US" smtClean="0"/>
              <a:t>It navigates from less detailed data to more detailed data.</a:t>
            </a:r>
          </a:p>
          <a:p>
            <a:pPr lvl="1"/>
            <a:r>
              <a:rPr lang="en-US" smtClean="0"/>
              <a:t>Drill-down can be realized by either stepping down a concept hierarchy for a dimension or introducing additional dimensions.</a:t>
            </a:r>
          </a:p>
          <a:p>
            <a:r>
              <a:rPr lang="en-US" smtClean="0">
                <a:solidFill>
                  <a:srgbClr val="FF0000"/>
                </a:solidFill>
              </a:rPr>
              <a:t>Slice: </a:t>
            </a:r>
            <a:r>
              <a:rPr lang="en-US" smtClean="0"/>
              <a:t>performs a selection on one dimension of the given cube, resulting in sub cube.</a:t>
            </a:r>
          </a:p>
          <a:p>
            <a:r>
              <a:rPr lang="en-US" smtClean="0">
                <a:solidFill>
                  <a:srgbClr val="FF0000"/>
                </a:solidFill>
              </a:rPr>
              <a:t>Dice: </a:t>
            </a:r>
            <a:r>
              <a:rPr lang="en-US" smtClean="0"/>
              <a:t>defines a sub cube by performing a selection on two or more dimensions.</a:t>
            </a:r>
          </a:p>
          <a:p>
            <a:endParaRPr lang="en-US" smtClean="0"/>
          </a:p>
          <a:p>
            <a:endParaRPr lang="en-US" smtClean="0"/>
          </a:p>
        </p:txBody>
      </p:sp>
      <p:sp>
        <p:nvSpPr>
          <p:cNvPr id="4813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14D3352-48A2-4E43-89C3-FC6EA5919326}" type="slidenum">
              <a:rPr lang="en-US" smtClean="0"/>
              <a:pPr/>
              <a:t>42</a:t>
            </a:fld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1F47FE-2CB2-441A-96EE-7295B79B7379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  <p:pic>
        <p:nvPicPr>
          <p:cNvPr id="8909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81997"/>
            <a:ext cx="6019800" cy="6664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1F47FE-2CB2-441A-96EE-7295B79B7379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-146538"/>
            <a:ext cx="5181600" cy="6946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1F47FE-2CB2-441A-96EE-7295B79B7379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  <p:pic>
        <p:nvPicPr>
          <p:cNvPr id="911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106830"/>
            <a:ext cx="5367337" cy="4279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1F47FE-2CB2-441A-96EE-7295B79B7379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  <p:pic>
        <p:nvPicPr>
          <p:cNvPr id="921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373742"/>
            <a:ext cx="6019800" cy="616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1F47FE-2CB2-441A-96EE-7295B79B7379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  <p:pic>
        <p:nvPicPr>
          <p:cNvPr id="931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64613"/>
            <a:ext cx="3962399" cy="6756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Starnet query model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The querying of multidimensional databases can be based on a starnet model.</a:t>
            </a:r>
          </a:p>
          <a:p>
            <a:r>
              <a:rPr lang="en-US" smtClean="0"/>
              <a:t>A starnet model consists of radial lines emanating from a central point, where each line represents a concept hierarchy for a dimension.</a:t>
            </a:r>
          </a:p>
          <a:p>
            <a:r>
              <a:rPr lang="en-US" smtClean="0"/>
              <a:t>Each abstraction level in the hierarchy is called a footprint.</a:t>
            </a:r>
          </a:p>
          <a:p>
            <a:r>
              <a:rPr lang="en-US" smtClean="0"/>
              <a:t>These represent the granularities available for use by OLAP operations such as drill-down and roll-up.</a:t>
            </a:r>
          </a:p>
        </p:txBody>
      </p:sp>
      <p:sp>
        <p:nvSpPr>
          <p:cNvPr id="4915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36227F6-5F44-423B-8237-D96557EAF491}" type="slidenum">
              <a:rPr lang="en-US" smtClean="0"/>
              <a:pPr/>
              <a:t>48</a:t>
            </a:fld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5017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DD7450E-E51F-4D24-940C-73645BB843D4}" type="slidenum">
              <a:rPr lang="en-US" smtClean="0"/>
              <a:pPr/>
              <a:t>49</a:t>
            </a:fld>
            <a:endParaRPr lang="en-US" smtClean="0"/>
          </a:p>
        </p:txBody>
      </p:sp>
      <p:pic>
        <p:nvPicPr>
          <p:cNvPr id="5018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62000" y="1371600"/>
            <a:ext cx="7356475" cy="5010150"/>
          </a:xfr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9523E81-B5C8-4558-A24C-874352421AC9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Data Warehouse—Integrated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953000"/>
          </a:xfrm>
          <a:noFill/>
        </p:spPr>
        <p:txBody>
          <a:bodyPr lIns="92075" tIns="46038" rIns="92075" bIns="46038"/>
          <a:lstStyle/>
          <a:p>
            <a:pPr algn="just" eaLnBrk="1" hangingPunct="1"/>
            <a:r>
              <a:rPr lang="en-US" sz="2400" dirty="0" smtClean="0"/>
              <a:t>Constructed by integrating multiple, heterogeneous data sources</a:t>
            </a:r>
          </a:p>
          <a:p>
            <a:pPr lvl="1" algn="just" eaLnBrk="1" hangingPunct="1"/>
            <a:r>
              <a:rPr lang="en-US" sz="2400" dirty="0" smtClean="0"/>
              <a:t>relational databases, flat files, on-line transaction records</a:t>
            </a:r>
          </a:p>
          <a:p>
            <a:pPr algn="just" eaLnBrk="1" hangingPunct="1"/>
            <a:r>
              <a:rPr lang="en-US" sz="2400" dirty="0" smtClean="0"/>
              <a:t>Data cleaning and data integration techniques are applied.</a:t>
            </a:r>
          </a:p>
          <a:p>
            <a:pPr lvl="1" algn="just" eaLnBrk="1" hangingPunct="1"/>
            <a:r>
              <a:rPr lang="en-US" sz="2400" dirty="0" smtClean="0"/>
              <a:t>To ensure consistency in naming conventions, encoding structures, attribute measures, etc. among different data sources</a:t>
            </a:r>
          </a:p>
          <a:p>
            <a:pPr lvl="2" algn="just" eaLnBrk="1" hangingPunct="1"/>
            <a:r>
              <a:rPr lang="en-US" sz="2000" dirty="0" smtClean="0"/>
              <a:t>E.g., Hotel price: currency, tax, breakfast covered, etc.</a:t>
            </a:r>
          </a:p>
          <a:p>
            <a:pPr lvl="1" algn="just" eaLnBrk="1" hangingPunct="1"/>
            <a:r>
              <a:rPr lang="en-US" sz="2400" dirty="0" smtClean="0"/>
              <a:t>When data is moved to the warehouse, it is converted.  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9B68779-CB06-4B45-83AF-C506D42EE8BB}" type="slidenum">
              <a:rPr lang="en-US" smtClean="0"/>
              <a:pPr/>
              <a:t>50</a:t>
            </a:fld>
            <a:endParaRPr lang="en-US" smtClean="0"/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6858000" cy="762000"/>
          </a:xfrm>
        </p:spPr>
        <p:txBody>
          <a:bodyPr/>
          <a:lstStyle/>
          <a:p>
            <a:pPr eaLnBrk="1" hangingPunct="1"/>
            <a:r>
              <a:rPr lang="en-US" smtClean="0"/>
              <a:t>A Star-Net Query Model</a:t>
            </a:r>
            <a:endParaRPr lang="en-US" sz="2400" smtClean="0"/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 </a:t>
            </a:r>
          </a:p>
        </p:txBody>
      </p:sp>
      <p:sp>
        <p:nvSpPr>
          <p:cNvPr id="51205" name="Oval 4"/>
          <p:cNvSpPr>
            <a:spLocks noChangeArrowheads="1"/>
          </p:cNvSpPr>
          <p:nvPr/>
        </p:nvSpPr>
        <p:spPr bwMode="auto">
          <a:xfrm>
            <a:off x="4349750" y="3587750"/>
            <a:ext cx="215900" cy="2159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06" name="Oval 5"/>
          <p:cNvSpPr>
            <a:spLocks noChangeArrowheads="1"/>
          </p:cNvSpPr>
          <p:nvPr/>
        </p:nvSpPr>
        <p:spPr bwMode="auto">
          <a:xfrm>
            <a:off x="3740150" y="3054350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07" name="Oval 6"/>
          <p:cNvSpPr>
            <a:spLocks noChangeArrowheads="1"/>
          </p:cNvSpPr>
          <p:nvPr/>
        </p:nvSpPr>
        <p:spPr bwMode="auto">
          <a:xfrm>
            <a:off x="2901950" y="2368550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08" name="Oval 7"/>
          <p:cNvSpPr>
            <a:spLocks noChangeArrowheads="1"/>
          </p:cNvSpPr>
          <p:nvPr/>
        </p:nvSpPr>
        <p:spPr bwMode="auto">
          <a:xfrm>
            <a:off x="3816350" y="3587750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09" name="Oval 8"/>
          <p:cNvSpPr>
            <a:spLocks noChangeArrowheads="1"/>
          </p:cNvSpPr>
          <p:nvPr/>
        </p:nvSpPr>
        <p:spPr bwMode="auto">
          <a:xfrm>
            <a:off x="2749550" y="3587750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10" name="Oval 9"/>
          <p:cNvSpPr>
            <a:spLocks noChangeArrowheads="1"/>
          </p:cNvSpPr>
          <p:nvPr/>
        </p:nvSpPr>
        <p:spPr bwMode="auto">
          <a:xfrm>
            <a:off x="1454150" y="3587750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11" name="Oval 10"/>
          <p:cNvSpPr>
            <a:spLocks noChangeArrowheads="1"/>
          </p:cNvSpPr>
          <p:nvPr/>
        </p:nvSpPr>
        <p:spPr bwMode="auto">
          <a:xfrm>
            <a:off x="3740150" y="4197350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12" name="Oval 11"/>
          <p:cNvSpPr>
            <a:spLocks noChangeArrowheads="1"/>
          </p:cNvSpPr>
          <p:nvPr/>
        </p:nvSpPr>
        <p:spPr bwMode="auto">
          <a:xfrm>
            <a:off x="4349750" y="4578350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13" name="Oval 12"/>
          <p:cNvSpPr>
            <a:spLocks noChangeArrowheads="1"/>
          </p:cNvSpPr>
          <p:nvPr/>
        </p:nvSpPr>
        <p:spPr bwMode="auto">
          <a:xfrm>
            <a:off x="4349750" y="2139950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14" name="Oval 13"/>
          <p:cNvSpPr>
            <a:spLocks noChangeArrowheads="1"/>
          </p:cNvSpPr>
          <p:nvPr/>
        </p:nvSpPr>
        <p:spPr bwMode="auto">
          <a:xfrm>
            <a:off x="4349750" y="2901950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15" name="Oval 14"/>
          <p:cNvSpPr>
            <a:spLocks noChangeArrowheads="1"/>
          </p:cNvSpPr>
          <p:nvPr/>
        </p:nvSpPr>
        <p:spPr bwMode="auto">
          <a:xfrm>
            <a:off x="6864350" y="5797550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16" name="Oval 15"/>
          <p:cNvSpPr>
            <a:spLocks noChangeArrowheads="1"/>
          </p:cNvSpPr>
          <p:nvPr/>
        </p:nvSpPr>
        <p:spPr bwMode="auto">
          <a:xfrm>
            <a:off x="5949950" y="5111750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17" name="Oval 16"/>
          <p:cNvSpPr>
            <a:spLocks noChangeArrowheads="1"/>
          </p:cNvSpPr>
          <p:nvPr/>
        </p:nvSpPr>
        <p:spPr bwMode="auto">
          <a:xfrm>
            <a:off x="5264150" y="4502150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18" name="Oval 17"/>
          <p:cNvSpPr>
            <a:spLocks noChangeArrowheads="1"/>
          </p:cNvSpPr>
          <p:nvPr/>
        </p:nvSpPr>
        <p:spPr bwMode="auto">
          <a:xfrm>
            <a:off x="7397750" y="3587750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19" name="Oval 18"/>
          <p:cNvSpPr>
            <a:spLocks noChangeArrowheads="1"/>
          </p:cNvSpPr>
          <p:nvPr/>
        </p:nvSpPr>
        <p:spPr bwMode="auto">
          <a:xfrm>
            <a:off x="6254750" y="3587750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20" name="Oval 19"/>
          <p:cNvSpPr>
            <a:spLocks noChangeArrowheads="1"/>
          </p:cNvSpPr>
          <p:nvPr/>
        </p:nvSpPr>
        <p:spPr bwMode="auto">
          <a:xfrm>
            <a:off x="5264150" y="3587750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21" name="Oval 20"/>
          <p:cNvSpPr>
            <a:spLocks noChangeArrowheads="1"/>
          </p:cNvSpPr>
          <p:nvPr/>
        </p:nvSpPr>
        <p:spPr bwMode="auto">
          <a:xfrm>
            <a:off x="6559550" y="2139950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22" name="Oval 21"/>
          <p:cNvSpPr>
            <a:spLocks noChangeArrowheads="1"/>
          </p:cNvSpPr>
          <p:nvPr/>
        </p:nvSpPr>
        <p:spPr bwMode="auto">
          <a:xfrm>
            <a:off x="2825750" y="4883150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23" name="Oval 22"/>
          <p:cNvSpPr>
            <a:spLocks noChangeArrowheads="1"/>
          </p:cNvSpPr>
          <p:nvPr/>
        </p:nvSpPr>
        <p:spPr bwMode="auto">
          <a:xfrm>
            <a:off x="1682750" y="5645150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24" name="Oval 23"/>
          <p:cNvSpPr>
            <a:spLocks noChangeArrowheads="1"/>
          </p:cNvSpPr>
          <p:nvPr/>
        </p:nvSpPr>
        <p:spPr bwMode="auto">
          <a:xfrm>
            <a:off x="4349750" y="5721350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25" name="Line 24"/>
          <p:cNvSpPr>
            <a:spLocks noChangeShapeType="1"/>
          </p:cNvSpPr>
          <p:nvPr/>
        </p:nvSpPr>
        <p:spPr bwMode="auto">
          <a:xfrm>
            <a:off x="4419600" y="3048000"/>
            <a:ext cx="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26" name="Line 25"/>
          <p:cNvSpPr>
            <a:spLocks noChangeShapeType="1"/>
          </p:cNvSpPr>
          <p:nvPr/>
        </p:nvSpPr>
        <p:spPr bwMode="auto">
          <a:xfrm>
            <a:off x="4419600" y="2286000"/>
            <a:ext cx="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27" name="Line 26"/>
          <p:cNvSpPr>
            <a:spLocks noChangeShapeType="1"/>
          </p:cNvSpPr>
          <p:nvPr/>
        </p:nvSpPr>
        <p:spPr bwMode="auto">
          <a:xfrm>
            <a:off x="4419600" y="3810000"/>
            <a:ext cx="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28" name="Line 27"/>
          <p:cNvSpPr>
            <a:spLocks noChangeShapeType="1"/>
          </p:cNvSpPr>
          <p:nvPr/>
        </p:nvSpPr>
        <p:spPr bwMode="auto">
          <a:xfrm>
            <a:off x="4419600" y="4724400"/>
            <a:ext cx="0" cy="990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29" name="Line 28"/>
          <p:cNvSpPr>
            <a:spLocks noChangeShapeType="1"/>
          </p:cNvSpPr>
          <p:nvPr/>
        </p:nvSpPr>
        <p:spPr bwMode="auto">
          <a:xfrm>
            <a:off x="4572000" y="3657600"/>
            <a:ext cx="685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0" name="Line 29"/>
          <p:cNvSpPr>
            <a:spLocks noChangeShapeType="1"/>
          </p:cNvSpPr>
          <p:nvPr/>
        </p:nvSpPr>
        <p:spPr bwMode="auto">
          <a:xfrm>
            <a:off x="5410200" y="3657600"/>
            <a:ext cx="838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1" name="Line 30"/>
          <p:cNvSpPr>
            <a:spLocks noChangeShapeType="1"/>
          </p:cNvSpPr>
          <p:nvPr/>
        </p:nvSpPr>
        <p:spPr bwMode="auto">
          <a:xfrm>
            <a:off x="6400800" y="3657600"/>
            <a:ext cx="990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2" name="Line 31"/>
          <p:cNvSpPr>
            <a:spLocks noChangeShapeType="1"/>
          </p:cNvSpPr>
          <p:nvPr/>
        </p:nvSpPr>
        <p:spPr bwMode="auto">
          <a:xfrm>
            <a:off x="3962400" y="3657600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3" name="Line 32"/>
          <p:cNvSpPr>
            <a:spLocks noChangeShapeType="1"/>
          </p:cNvSpPr>
          <p:nvPr/>
        </p:nvSpPr>
        <p:spPr bwMode="auto">
          <a:xfrm>
            <a:off x="2895600" y="3657600"/>
            <a:ext cx="91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4" name="Line 33"/>
          <p:cNvSpPr>
            <a:spLocks noChangeShapeType="1"/>
          </p:cNvSpPr>
          <p:nvPr/>
        </p:nvSpPr>
        <p:spPr bwMode="auto">
          <a:xfrm>
            <a:off x="1600200" y="3657600"/>
            <a:ext cx="1143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5" name="Line 34"/>
          <p:cNvSpPr>
            <a:spLocks noChangeShapeType="1"/>
          </p:cNvSpPr>
          <p:nvPr/>
        </p:nvSpPr>
        <p:spPr bwMode="auto">
          <a:xfrm flipV="1">
            <a:off x="4572000" y="2286000"/>
            <a:ext cx="1981200" cy="1371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6" name="Line 35"/>
          <p:cNvSpPr>
            <a:spLocks noChangeShapeType="1"/>
          </p:cNvSpPr>
          <p:nvPr/>
        </p:nvSpPr>
        <p:spPr bwMode="auto">
          <a:xfrm flipV="1">
            <a:off x="6705600" y="1752600"/>
            <a:ext cx="68580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7" name="Line 36"/>
          <p:cNvSpPr>
            <a:spLocks noChangeShapeType="1"/>
          </p:cNvSpPr>
          <p:nvPr/>
        </p:nvSpPr>
        <p:spPr bwMode="auto">
          <a:xfrm flipH="1">
            <a:off x="3886200" y="3810000"/>
            <a:ext cx="4572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8" name="Line 37"/>
          <p:cNvSpPr>
            <a:spLocks noChangeShapeType="1"/>
          </p:cNvSpPr>
          <p:nvPr/>
        </p:nvSpPr>
        <p:spPr bwMode="auto">
          <a:xfrm flipH="1">
            <a:off x="2971800" y="4343400"/>
            <a:ext cx="76200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9" name="Line 38"/>
          <p:cNvSpPr>
            <a:spLocks noChangeShapeType="1"/>
          </p:cNvSpPr>
          <p:nvPr/>
        </p:nvSpPr>
        <p:spPr bwMode="auto">
          <a:xfrm flipV="1">
            <a:off x="1828800" y="4953000"/>
            <a:ext cx="9906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0" name="Line 39"/>
          <p:cNvSpPr>
            <a:spLocks noChangeShapeType="1"/>
          </p:cNvSpPr>
          <p:nvPr/>
        </p:nvSpPr>
        <p:spPr bwMode="auto">
          <a:xfrm>
            <a:off x="3886200" y="3200400"/>
            <a:ext cx="4572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1" name="Line 40"/>
          <p:cNvSpPr>
            <a:spLocks noChangeShapeType="1"/>
          </p:cNvSpPr>
          <p:nvPr/>
        </p:nvSpPr>
        <p:spPr bwMode="auto">
          <a:xfrm>
            <a:off x="3048000" y="2514600"/>
            <a:ext cx="68580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2" name="Line 41"/>
          <p:cNvSpPr>
            <a:spLocks noChangeShapeType="1"/>
          </p:cNvSpPr>
          <p:nvPr/>
        </p:nvSpPr>
        <p:spPr bwMode="auto">
          <a:xfrm>
            <a:off x="1981200" y="1752600"/>
            <a:ext cx="9144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3" name="Line 42"/>
          <p:cNvSpPr>
            <a:spLocks noChangeShapeType="1"/>
          </p:cNvSpPr>
          <p:nvPr/>
        </p:nvSpPr>
        <p:spPr bwMode="auto">
          <a:xfrm>
            <a:off x="4572000" y="3810000"/>
            <a:ext cx="6858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4" name="Line 43"/>
          <p:cNvSpPr>
            <a:spLocks noChangeShapeType="1"/>
          </p:cNvSpPr>
          <p:nvPr/>
        </p:nvSpPr>
        <p:spPr bwMode="auto">
          <a:xfrm>
            <a:off x="5410200" y="4648200"/>
            <a:ext cx="53340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5" name="Line 44"/>
          <p:cNvSpPr>
            <a:spLocks noChangeShapeType="1"/>
          </p:cNvSpPr>
          <p:nvPr/>
        </p:nvSpPr>
        <p:spPr bwMode="auto">
          <a:xfrm>
            <a:off x="6096000" y="5257800"/>
            <a:ext cx="7620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6" name="Line 45"/>
          <p:cNvSpPr>
            <a:spLocks noChangeShapeType="1"/>
          </p:cNvSpPr>
          <p:nvPr/>
        </p:nvSpPr>
        <p:spPr bwMode="auto">
          <a:xfrm>
            <a:off x="7010400" y="5943600"/>
            <a:ext cx="3810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7" name="Line 46"/>
          <p:cNvSpPr>
            <a:spLocks noChangeShapeType="1"/>
          </p:cNvSpPr>
          <p:nvPr/>
        </p:nvSpPr>
        <p:spPr bwMode="auto">
          <a:xfrm>
            <a:off x="4419600" y="5867400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8" name="Line 47"/>
          <p:cNvSpPr>
            <a:spLocks noChangeShapeType="1"/>
          </p:cNvSpPr>
          <p:nvPr/>
        </p:nvSpPr>
        <p:spPr bwMode="auto">
          <a:xfrm flipH="1">
            <a:off x="1219200" y="5791200"/>
            <a:ext cx="4572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9" name="Line 48"/>
          <p:cNvSpPr>
            <a:spLocks noChangeShapeType="1"/>
          </p:cNvSpPr>
          <p:nvPr/>
        </p:nvSpPr>
        <p:spPr bwMode="auto">
          <a:xfrm flipH="1">
            <a:off x="914400" y="3657600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50" name="Line 49"/>
          <p:cNvSpPr>
            <a:spLocks noChangeShapeType="1"/>
          </p:cNvSpPr>
          <p:nvPr/>
        </p:nvSpPr>
        <p:spPr bwMode="auto">
          <a:xfrm>
            <a:off x="7543800" y="3657600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51" name="Rectangle 50"/>
          <p:cNvSpPr>
            <a:spLocks noChangeArrowheads="1"/>
          </p:cNvSpPr>
          <p:nvPr/>
        </p:nvSpPr>
        <p:spPr bwMode="auto">
          <a:xfrm>
            <a:off x="974725" y="1423988"/>
            <a:ext cx="1778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Shipping Method</a:t>
            </a:r>
          </a:p>
        </p:txBody>
      </p:sp>
      <p:sp>
        <p:nvSpPr>
          <p:cNvPr id="51252" name="Rectangle 51"/>
          <p:cNvSpPr>
            <a:spLocks noChangeArrowheads="1"/>
          </p:cNvSpPr>
          <p:nvPr/>
        </p:nvSpPr>
        <p:spPr bwMode="auto">
          <a:xfrm>
            <a:off x="1203325" y="2262188"/>
            <a:ext cx="1631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AIR-EXPRESS</a:t>
            </a:r>
          </a:p>
        </p:txBody>
      </p:sp>
      <p:sp>
        <p:nvSpPr>
          <p:cNvPr id="51253" name="Rectangle 52"/>
          <p:cNvSpPr>
            <a:spLocks noChangeArrowheads="1"/>
          </p:cNvSpPr>
          <p:nvPr/>
        </p:nvSpPr>
        <p:spPr bwMode="auto">
          <a:xfrm>
            <a:off x="2727325" y="2947988"/>
            <a:ext cx="958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TRUCK</a:t>
            </a:r>
          </a:p>
        </p:txBody>
      </p:sp>
      <p:sp>
        <p:nvSpPr>
          <p:cNvPr id="51254" name="Rectangle 53"/>
          <p:cNvSpPr>
            <a:spLocks noChangeArrowheads="1"/>
          </p:cNvSpPr>
          <p:nvPr/>
        </p:nvSpPr>
        <p:spPr bwMode="auto">
          <a:xfrm>
            <a:off x="4479925" y="2795588"/>
            <a:ext cx="958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ORDER</a:t>
            </a:r>
          </a:p>
        </p:txBody>
      </p:sp>
      <p:sp>
        <p:nvSpPr>
          <p:cNvPr id="51255" name="Line 54"/>
          <p:cNvSpPr>
            <a:spLocks noChangeShapeType="1"/>
          </p:cNvSpPr>
          <p:nvPr/>
        </p:nvSpPr>
        <p:spPr bwMode="auto">
          <a:xfrm>
            <a:off x="4419600" y="1600200"/>
            <a:ext cx="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56" name="Rectangle 55"/>
          <p:cNvSpPr>
            <a:spLocks noChangeArrowheads="1"/>
          </p:cNvSpPr>
          <p:nvPr/>
        </p:nvSpPr>
        <p:spPr bwMode="auto">
          <a:xfrm>
            <a:off x="3413125" y="1271588"/>
            <a:ext cx="1752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Customer Orders</a:t>
            </a:r>
          </a:p>
        </p:txBody>
      </p:sp>
      <p:sp>
        <p:nvSpPr>
          <p:cNvPr id="51257" name="Rectangle 56"/>
          <p:cNvSpPr>
            <a:spLocks noChangeArrowheads="1"/>
          </p:cNvSpPr>
          <p:nvPr/>
        </p:nvSpPr>
        <p:spPr bwMode="auto">
          <a:xfrm>
            <a:off x="4479925" y="2033588"/>
            <a:ext cx="1543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CONTRACTS</a:t>
            </a:r>
          </a:p>
        </p:txBody>
      </p:sp>
      <p:sp>
        <p:nvSpPr>
          <p:cNvPr id="51258" name="Rectangle 57"/>
          <p:cNvSpPr>
            <a:spLocks noChangeArrowheads="1"/>
          </p:cNvSpPr>
          <p:nvPr/>
        </p:nvSpPr>
        <p:spPr bwMode="auto">
          <a:xfrm>
            <a:off x="7375525" y="1652588"/>
            <a:ext cx="1073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Customer</a:t>
            </a:r>
          </a:p>
        </p:txBody>
      </p:sp>
      <p:sp>
        <p:nvSpPr>
          <p:cNvPr id="51259" name="Rectangle 58"/>
          <p:cNvSpPr>
            <a:spLocks noChangeArrowheads="1"/>
          </p:cNvSpPr>
          <p:nvPr/>
        </p:nvSpPr>
        <p:spPr bwMode="auto">
          <a:xfrm>
            <a:off x="8061325" y="3481388"/>
            <a:ext cx="895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Product</a:t>
            </a:r>
          </a:p>
        </p:txBody>
      </p:sp>
      <p:sp>
        <p:nvSpPr>
          <p:cNvPr id="51260" name="Rectangle 59"/>
          <p:cNvSpPr>
            <a:spLocks noChangeArrowheads="1"/>
          </p:cNvSpPr>
          <p:nvPr/>
        </p:nvSpPr>
        <p:spPr bwMode="auto">
          <a:xfrm>
            <a:off x="6689725" y="3862388"/>
            <a:ext cx="2082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PRODUCT GROUP</a:t>
            </a:r>
          </a:p>
        </p:txBody>
      </p:sp>
      <p:sp>
        <p:nvSpPr>
          <p:cNvPr id="51261" name="Rectangle 60"/>
          <p:cNvSpPr>
            <a:spLocks noChangeArrowheads="1"/>
          </p:cNvSpPr>
          <p:nvPr/>
        </p:nvSpPr>
        <p:spPr bwMode="auto">
          <a:xfrm>
            <a:off x="5546725" y="3252788"/>
            <a:ext cx="1828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PRODUCT LINE</a:t>
            </a:r>
          </a:p>
        </p:txBody>
      </p:sp>
      <p:sp>
        <p:nvSpPr>
          <p:cNvPr id="51262" name="Rectangle 61"/>
          <p:cNvSpPr>
            <a:spLocks noChangeArrowheads="1"/>
          </p:cNvSpPr>
          <p:nvPr/>
        </p:nvSpPr>
        <p:spPr bwMode="auto">
          <a:xfrm>
            <a:off x="4784725" y="3786188"/>
            <a:ext cx="18669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PRODUCT ITEM</a:t>
            </a:r>
          </a:p>
        </p:txBody>
      </p:sp>
      <p:sp>
        <p:nvSpPr>
          <p:cNvPr id="51263" name="Rectangle 62"/>
          <p:cNvSpPr>
            <a:spLocks noChangeArrowheads="1"/>
          </p:cNvSpPr>
          <p:nvPr/>
        </p:nvSpPr>
        <p:spPr bwMode="auto">
          <a:xfrm>
            <a:off x="5394325" y="4395788"/>
            <a:ext cx="18161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SALES PERSON</a:t>
            </a:r>
          </a:p>
        </p:txBody>
      </p:sp>
      <p:sp>
        <p:nvSpPr>
          <p:cNvPr id="51264" name="Rectangle 63"/>
          <p:cNvSpPr>
            <a:spLocks noChangeArrowheads="1"/>
          </p:cNvSpPr>
          <p:nvPr/>
        </p:nvSpPr>
        <p:spPr bwMode="auto">
          <a:xfrm>
            <a:off x="6080125" y="5005388"/>
            <a:ext cx="1212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DISTRICT</a:t>
            </a:r>
          </a:p>
        </p:txBody>
      </p:sp>
      <p:sp>
        <p:nvSpPr>
          <p:cNvPr id="51265" name="Rectangle 64"/>
          <p:cNvSpPr>
            <a:spLocks noChangeArrowheads="1"/>
          </p:cNvSpPr>
          <p:nvPr/>
        </p:nvSpPr>
        <p:spPr bwMode="auto">
          <a:xfrm>
            <a:off x="7070725" y="5691188"/>
            <a:ext cx="1200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DIVISION</a:t>
            </a:r>
          </a:p>
        </p:txBody>
      </p:sp>
      <p:sp>
        <p:nvSpPr>
          <p:cNvPr id="51266" name="Rectangle 65"/>
          <p:cNvSpPr>
            <a:spLocks noChangeArrowheads="1"/>
          </p:cNvSpPr>
          <p:nvPr/>
        </p:nvSpPr>
        <p:spPr bwMode="auto">
          <a:xfrm>
            <a:off x="7299325" y="6224588"/>
            <a:ext cx="1377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Organization</a:t>
            </a:r>
          </a:p>
        </p:txBody>
      </p:sp>
      <p:sp>
        <p:nvSpPr>
          <p:cNvPr id="51267" name="Rectangle 66"/>
          <p:cNvSpPr>
            <a:spLocks noChangeArrowheads="1"/>
          </p:cNvSpPr>
          <p:nvPr/>
        </p:nvSpPr>
        <p:spPr bwMode="auto">
          <a:xfrm>
            <a:off x="3794125" y="6224588"/>
            <a:ext cx="1149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Promotion</a:t>
            </a:r>
          </a:p>
        </p:txBody>
      </p:sp>
      <p:sp>
        <p:nvSpPr>
          <p:cNvPr id="51268" name="Rectangle 67"/>
          <p:cNvSpPr>
            <a:spLocks noChangeArrowheads="1"/>
          </p:cNvSpPr>
          <p:nvPr/>
        </p:nvSpPr>
        <p:spPr bwMode="auto">
          <a:xfrm>
            <a:off x="2574925" y="4167188"/>
            <a:ext cx="717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CITY</a:t>
            </a:r>
          </a:p>
        </p:txBody>
      </p:sp>
      <p:sp>
        <p:nvSpPr>
          <p:cNvPr id="51269" name="Rectangle 68"/>
          <p:cNvSpPr>
            <a:spLocks noChangeArrowheads="1"/>
          </p:cNvSpPr>
          <p:nvPr/>
        </p:nvSpPr>
        <p:spPr bwMode="auto">
          <a:xfrm>
            <a:off x="1812925" y="4700588"/>
            <a:ext cx="1289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COUNTRY</a:t>
            </a:r>
          </a:p>
        </p:txBody>
      </p:sp>
      <p:sp>
        <p:nvSpPr>
          <p:cNvPr id="51270" name="Rectangle 69"/>
          <p:cNvSpPr>
            <a:spLocks noChangeArrowheads="1"/>
          </p:cNvSpPr>
          <p:nvPr/>
        </p:nvSpPr>
        <p:spPr bwMode="auto">
          <a:xfrm>
            <a:off x="593725" y="5462588"/>
            <a:ext cx="1047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REGION</a:t>
            </a:r>
          </a:p>
        </p:txBody>
      </p:sp>
      <p:sp>
        <p:nvSpPr>
          <p:cNvPr id="51271" name="Rectangle 70"/>
          <p:cNvSpPr>
            <a:spLocks noChangeArrowheads="1"/>
          </p:cNvSpPr>
          <p:nvPr/>
        </p:nvSpPr>
        <p:spPr bwMode="auto">
          <a:xfrm>
            <a:off x="288925" y="6072188"/>
            <a:ext cx="996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Location</a:t>
            </a:r>
          </a:p>
        </p:txBody>
      </p:sp>
      <p:sp>
        <p:nvSpPr>
          <p:cNvPr id="51272" name="Rectangle 71"/>
          <p:cNvSpPr>
            <a:spLocks noChangeArrowheads="1"/>
          </p:cNvSpPr>
          <p:nvPr/>
        </p:nvSpPr>
        <p:spPr bwMode="auto">
          <a:xfrm>
            <a:off x="3260725" y="3709988"/>
            <a:ext cx="895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DAILY</a:t>
            </a:r>
          </a:p>
        </p:txBody>
      </p:sp>
      <p:sp>
        <p:nvSpPr>
          <p:cNvPr id="51273" name="Rectangle 72"/>
          <p:cNvSpPr>
            <a:spLocks noChangeArrowheads="1"/>
          </p:cNvSpPr>
          <p:nvPr/>
        </p:nvSpPr>
        <p:spPr bwMode="auto">
          <a:xfrm>
            <a:off x="2193925" y="3709988"/>
            <a:ext cx="946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QTRLY</a:t>
            </a:r>
          </a:p>
        </p:txBody>
      </p:sp>
      <p:sp>
        <p:nvSpPr>
          <p:cNvPr id="51274" name="Rectangle 73"/>
          <p:cNvSpPr>
            <a:spLocks noChangeArrowheads="1"/>
          </p:cNvSpPr>
          <p:nvPr/>
        </p:nvSpPr>
        <p:spPr bwMode="auto">
          <a:xfrm>
            <a:off x="898525" y="3709988"/>
            <a:ext cx="1314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ANNUALY</a:t>
            </a:r>
          </a:p>
        </p:txBody>
      </p:sp>
      <p:sp>
        <p:nvSpPr>
          <p:cNvPr id="51275" name="Rectangle 74"/>
          <p:cNvSpPr>
            <a:spLocks noChangeArrowheads="1"/>
          </p:cNvSpPr>
          <p:nvPr/>
        </p:nvSpPr>
        <p:spPr bwMode="auto">
          <a:xfrm>
            <a:off x="288925" y="3481388"/>
            <a:ext cx="666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Time</a:t>
            </a:r>
          </a:p>
        </p:txBody>
      </p:sp>
      <p:sp>
        <p:nvSpPr>
          <p:cNvPr id="51276" name="Line 75"/>
          <p:cNvSpPr>
            <a:spLocks noChangeShapeType="1"/>
          </p:cNvSpPr>
          <p:nvPr/>
        </p:nvSpPr>
        <p:spPr bwMode="auto">
          <a:xfrm>
            <a:off x="2819400" y="3657600"/>
            <a:ext cx="76200" cy="1295400"/>
          </a:xfrm>
          <a:prstGeom prst="line">
            <a:avLst/>
          </a:prstGeom>
          <a:noFill/>
          <a:ln w="38100">
            <a:solidFill>
              <a:srgbClr val="00CC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7" name="Line 76"/>
          <p:cNvSpPr>
            <a:spLocks noChangeShapeType="1"/>
          </p:cNvSpPr>
          <p:nvPr/>
        </p:nvSpPr>
        <p:spPr bwMode="auto">
          <a:xfrm>
            <a:off x="2895600" y="4953000"/>
            <a:ext cx="3124200" cy="228600"/>
          </a:xfrm>
          <a:prstGeom prst="line">
            <a:avLst/>
          </a:prstGeom>
          <a:noFill/>
          <a:ln w="38100">
            <a:solidFill>
              <a:srgbClr val="00CC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8" name="Line 77"/>
          <p:cNvSpPr>
            <a:spLocks noChangeShapeType="1"/>
          </p:cNvSpPr>
          <p:nvPr/>
        </p:nvSpPr>
        <p:spPr bwMode="auto">
          <a:xfrm flipV="1">
            <a:off x="6019800" y="3657600"/>
            <a:ext cx="1447800" cy="1524000"/>
          </a:xfrm>
          <a:prstGeom prst="line">
            <a:avLst/>
          </a:prstGeom>
          <a:noFill/>
          <a:ln w="38100">
            <a:solidFill>
              <a:srgbClr val="00CC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9" name="Line 78"/>
          <p:cNvSpPr>
            <a:spLocks noChangeShapeType="1"/>
          </p:cNvSpPr>
          <p:nvPr/>
        </p:nvSpPr>
        <p:spPr bwMode="auto">
          <a:xfrm>
            <a:off x="4419600" y="2209800"/>
            <a:ext cx="3048000" cy="1447800"/>
          </a:xfrm>
          <a:prstGeom prst="line">
            <a:avLst/>
          </a:prstGeom>
          <a:noFill/>
          <a:ln w="38100">
            <a:solidFill>
              <a:srgbClr val="00CC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80" name="Line 79"/>
          <p:cNvSpPr>
            <a:spLocks noChangeShapeType="1"/>
          </p:cNvSpPr>
          <p:nvPr/>
        </p:nvSpPr>
        <p:spPr bwMode="auto">
          <a:xfrm flipV="1">
            <a:off x="2819400" y="2209800"/>
            <a:ext cx="1600200" cy="1447800"/>
          </a:xfrm>
          <a:prstGeom prst="line">
            <a:avLst/>
          </a:prstGeom>
          <a:noFill/>
          <a:ln w="38100">
            <a:solidFill>
              <a:srgbClr val="00CC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81" name="Text Box 80"/>
          <p:cNvSpPr txBox="1">
            <a:spLocks noChangeArrowheads="1"/>
          </p:cNvSpPr>
          <p:nvPr/>
        </p:nvSpPr>
        <p:spPr bwMode="auto">
          <a:xfrm>
            <a:off x="1600200" y="5943600"/>
            <a:ext cx="2133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Each circle is called a </a:t>
            </a:r>
            <a:r>
              <a:rPr lang="en-US" sz="2000" u="sng">
                <a:solidFill>
                  <a:schemeClr val="folHlink"/>
                </a:solidFill>
              </a:rPr>
              <a:t>footprint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4F1F98B-E05F-48BD-987C-F004AA743553}" type="slidenum">
              <a:rPr lang="en-US" smtClean="0"/>
              <a:pPr/>
              <a:t>51</a:t>
            </a:fld>
            <a:endParaRPr lang="en-US" smtClean="0"/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8077200" cy="10668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smtClean="0"/>
              <a:t>Chapter 3: Data Warehousing and OLAP Technology: An Overview</a:t>
            </a:r>
          </a:p>
        </p:txBody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382000" cy="41910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170000"/>
              </a:lnSpc>
            </a:pPr>
            <a:r>
              <a:rPr lang="en-US" dirty="0" smtClean="0"/>
              <a:t>What is a data warehouse? </a:t>
            </a:r>
          </a:p>
          <a:p>
            <a:pPr eaLnBrk="1" hangingPunct="1">
              <a:lnSpc>
                <a:spcPct val="170000"/>
              </a:lnSpc>
            </a:pPr>
            <a:r>
              <a:rPr lang="en-US" dirty="0" smtClean="0"/>
              <a:t>A multi-dimensional data model</a:t>
            </a:r>
          </a:p>
          <a:p>
            <a:pPr eaLnBrk="1" hangingPunct="1">
              <a:lnSpc>
                <a:spcPct val="170000"/>
              </a:lnSpc>
            </a:pPr>
            <a:r>
              <a:rPr lang="en-US" dirty="0" smtClean="0">
                <a:solidFill>
                  <a:schemeClr val="hlink"/>
                </a:solidFill>
              </a:rPr>
              <a:t>Data warehouse architecture</a:t>
            </a:r>
          </a:p>
          <a:p>
            <a:pPr eaLnBrk="1" hangingPunct="1">
              <a:lnSpc>
                <a:spcPct val="170000"/>
              </a:lnSpc>
            </a:pPr>
            <a:r>
              <a:rPr lang="en-US" dirty="0" smtClean="0"/>
              <a:t>From data warehousing to data mining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Building and using a data warehouse is a complex task because it requires: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Business skills: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Technology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skills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Program management skills : </a:t>
            </a:r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5529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F3267DB-FDEF-49E2-9144-1CC42AE3791D}" type="slidenum">
              <a:rPr lang="en-US" smtClean="0"/>
              <a:pPr/>
              <a:t>52</a:t>
            </a:fld>
            <a:endParaRPr lang="en-US" smtClean="0"/>
          </a:p>
        </p:txBody>
      </p:sp>
      <p:sp>
        <p:nvSpPr>
          <p:cNvPr id="5530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sz="3200" smtClean="0"/>
              <a:t>Design of Data Warehouse: A Business Analysis Framework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C5A5907-373A-4F61-A149-C49DB3FA80A9}" type="slidenum">
              <a:rPr lang="en-US" smtClean="0"/>
              <a:pPr/>
              <a:t>53</a:t>
            </a:fld>
            <a:endParaRPr lang="en-US" smtClean="0"/>
          </a:p>
        </p:txBody>
      </p:sp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086600" cy="6858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Data Warehouse Design Process </a:t>
            </a:r>
          </a:p>
        </p:txBody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458200" cy="51816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110000"/>
              </a:lnSpc>
            </a:pPr>
            <a:r>
              <a:rPr lang="en-US" sz="2000" dirty="0" smtClean="0"/>
              <a:t>Typical data warehouse design process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dirty="0" smtClean="0"/>
              <a:t>Choose a </a:t>
            </a:r>
            <a:r>
              <a:rPr lang="en-US" sz="2000" dirty="0" smtClean="0">
                <a:solidFill>
                  <a:schemeClr val="folHlink"/>
                </a:solidFill>
              </a:rPr>
              <a:t>business process</a:t>
            </a:r>
            <a:r>
              <a:rPr lang="en-US" sz="2000" dirty="0" smtClean="0"/>
              <a:t> to model, e.g., orders, invoices, etc.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dirty="0" smtClean="0"/>
              <a:t>Choose the </a:t>
            </a:r>
            <a:r>
              <a:rPr lang="en-US" sz="2000" i="1" u="sng" dirty="0" smtClean="0">
                <a:solidFill>
                  <a:schemeClr val="folHlink"/>
                </a:solidFill>
              </a:rPr>
              <a:t>grain</a:t>
            </a:r>
            <a:r>
              <a:rPr lang="en-US" sz="2000" dirty="0" smtClean="0">
                <a:solidFill>
                  <a:schemeClr val="folHlink"/>
                </a:solidFill>
              </a:rPr>
              <a:t> (</a:t>
            </a:r>
            <a:r>
              <a:rPr lang="en-US" sz="2000" i="1" dirty="0" smtClean="0">
                <a:solidFill>
                  <a:schemeClr val="folHlink"/>
                </a:solidFill>
              </a:rPr>
              <a:t>atomic level of data</a:t>
            </a:r>
            <a:r>
              <a:rPr lang="en-US" sz="2000" dirty="0" smtClean="0">
                <a:solidFill>
                  <a:schemeClr val="folHlink"/>
                </a:solidFill>
              </a:rPr>
              <a:t>)</a:t>
            </a:r>
            <a:r>
              <a:rPr lang="en-US" sz="2000" dirty="0" smtClean="0"/>
              <a:t> of the business process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dirty="0" smtClean="0"/>
              <a:t>Choose the </a:t>
            </a:r>
            <a:r>
              <a:rPr lang="en-US" sz="2000" dirty="0" smtClean="0">
                <a:solidFill>
                  <a:schemeClr val="folHlink"/>
                </a:solidFill>
              </a:rPr>
              <a:t>dimensions</a:t>
            </a:r>
            <a:r>
              <a:rPr lang="en-US" sz="2000" dirty="0" smtClean="0"/>
              <a:t> that will apply to each fact table record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dirty="0" smtClean="0"/>
              <a:t>Choose the </a:t>
            </a:r>
            <a:r>
              <a:rPr lang="en-US" sz="2000" dirty="0" smtClean="0">
                <a:solidFill>
                  <a:schemeClr val="folHlink"/>
                </a:solidFill>
              </a:rPr>
              <a:t>measure</a:t>
            </a:r>
            <a:r>
              <a:rPr lang="en-US" sz="2000" dirty="0" smtClean="0"/>
              <a:t> that will populate each fact table record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520BAAE-9F0A-477A-9BBF-2CF2C79A0377}" type="slidenum">
              <a:rPr lang="en-US" smtClean="0"/>
              <a:pPr/>
              <a:t>54</a:t>
            </a:fld>
            <a:endParaRPr lang="en-US" smtClean="0"/>
          </a:p>
        </p:txBody>
      </p:sp>
      <p:sp>
        <p:nvSpPr>
          <p:cNvPr id="58371" name="AutoShape 2"/>
          <p:cNvSpPr>
            <a:spLocks noChangeArrowheads="1"/>
          </p:cNvSpPr>
          <p:nvPr/>
        </p:nvSpPr>
        <p:spPr bwMode="auto">
          <a:xfrm>
            <a:off x="3124200" y="2895600"/>
            <a:ext cx="2011363" cy="1600200"/>
          </a:xfrm>
          <a:prstGeom prst="flowChartMagneticDisk">
            <a:avLst/>
          </a:prstGeom>
          <a:solidFill>
            <a:srgbClr val="6666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11363" name="Rectangle 3"/>
          <p:cNvSpPr>
            <a:spLocks noChangeArrowheads="1"/>
          </p:cNvSpPr>
          <p:nvPr/>
        </p:nvSpPr>
        <p:spPr bwMode="auto">
          <a:xfrm>
            <a:off x="304800" y="457200"/>
            <a:ext cx="8534400" cy="609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pPr eaLnBrk="0" hangingPunct="0">
              <a:defRPr/>
            </a:pPr>
            <a:r>
              <a:rPr lang="en-US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Data Warehouse: A Three-Tiered Architecture</a:t>
            </a:r>
            <a:endParaRPr lang="en-US" sz="4000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58373" name="Rectangle 4"/>
          <p:cNvSpPr>
            <a:spLocks noChangeArrowheads="1"/>
          </p:cNvSpPr>
          <p:nvPr/>
        </p:nvSpPr>
        <p:spPr bwMode="auto">
          <a:xfrm>
            <a:off x="1295400" y="838200"/>
            <a:ext cx="6705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4" name="Rectangle 5"/>
          <p:cNvSpPr>
            <a:spLocks noChangeArrowheads="1"/>
          </p:cNvSpPr>
          <p:nvPr/>
        </p:nvSpPr>
        <p:spPr bwMode="auto">
          <a:xfrm>
            <a:off x="3352800" y="3429000"/>
            <a:ext cx="15541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sz="2400">
                <a:latin typeface="Times New Roman" pitchFamily="18" charset="0"/>
              </a:rPr>
              <a:t>Data</a:t>
            </a:r>
          </a:p>
          <a:p>
            <a:pPr algn="ctr" eaLnBrk="0" hangingPunct="0"/>
            <a:r>
              <a:rPr lang="en-US" sz="2400">
                <a:latin typeface="Times New Roman" pitchFamily="18" charset="0"/>
              </a:rPr>
              <a:t>Warehouse</a:t>
            </a:r>
          </a:p>
        </p:txBody>
      </p:sp>
      <p:sp>
        <p:nvSpPr>
          <p:cNvPr id="58375" name="Oval 6"/>
          <p:cNvSpPr>
            <a:spLocks noChangeArrowheads="1"/>
          </p:cNvSpPr>
          <p:nvPr/>
        </p:nvSpPr>
        <p:spPr bwMode="auto">
          <a:xfrm>
            <a:off x="6781800" y="2057400"/>
            <a:ext cx="1968500" cy="35687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6" name="AutoShape 7"/>
          <p:cNvSpPr>
            <a:spLocks noChangeArrowheads="1"/>
          </p:cNvSpPr>
          <p:nvPr/>
        </p:nvSpPr>
        <p:spPr bwMode="auto">
          <a:xfrm>
            <a:off x="5492750" y="3206750"/>
            <a:ext cx="901700" cy="749300"/>
          </a:xfrm>
          <a:prstGeom prst="rightArrow">
            <a:avLst>
              <a:gd name="adj1" fmla="val 75009"/>
              <a:gd name="adj2" fmla="val 60175"/>
            </a:avLst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8377" name="Group 8"/>
          <p:cNvGrpSpPr>
            <a:grpSpLocks/>
          </p:cNvGrpSpPr>
          <p:nvPr/>
        </p:nvGrpSpPr>
        <p:grpSpPr bwMode="auto">
          <a:xfrm>
            <a:off x="1905000" y="2667000"/>
            <a:ext cx="1228725" cy="2197100"/>
            <a:chOff x="1238" y="1876"/>
            <a:chExt cx="774" cy="1384"/>
          </a:xfrm>
        </p:grpSpPr>
        <p:sp>
          <p:nvSpPr>
            <p:cNvPr id="58420" name="AutoShape 9"/>
            <p:cNvSpPr>
              <a:spLocks noChangeArrowheads="1"/>
            </p:cNvSpPr>
            <p:nvPr/>
          </p:nvSpPr>
          <p:spPr bwMode="auto">
            <a:xfrm>
              <a:off x="1252" y="1876"/>
              <a:ext cx="760" cy="1384"/>
            </a:xfrm>
            <a:prstGeom prst="rightArrow">
              <a:avLst>
                <a:gd name="adj1" fmla="val 75009"/>
                <a:gd name="adj2" fmla="val 50005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21" name="Rectangle 10"/>
            <p:cNvSpPr>
              <a:spLocks noChangeArrowheads="1"/>
            </p:cNvSpPr>
            <p:nvPr/>
          </p:nvSpPr>
          <p:spPr bwMode="auto">
            <a:xfrm>
              <a:off x="1238" y="2193"/>
              <a:ext cx="724" cy="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800">
                  <a:latin typeface="Times New Roman" pitchFamily="18" charset="0"/>
                </a:rPr>
                <a:t>Extract</a:t>
              </a:r>
            </a:p>
            <a:p>
              <a:pPr eaLnBrk="0" hangingPunct="0"/>
              <a:r>
                <a:rPr lang="en-US" sz="1800">
                  <a:latin typeface="Times New Roman" pitchFamily="18" charset="0"/>
                </a:rPr>
                <a:t>Transform</a:t>
              </a:r>
            </a:p>
            <a:p>
              <a:pPr eaLnBrk="0" hangingPunct="0"/>
              <a:r>
                <a:rPr lang="en-US" sz="1800">
                  <a:latin typeface="Times New Roman" pitchFamily="18" charset="0"/>
                </a:rPr>
                <a:t>Load</a:t>
              </a:r>
            </a:p>
            <a:p>
              <a:pPr eaLnBrk="0" hangingPunct="0"/>
              <a:r>
                <a:rPr lang="en-US" sz="1800">
                  <a:latin typeface="Times New Roman" pitchFamily="18" charset="0"/>
                </a:rPr>
                <a:t>Refresh</a:t>
              </a:r>
            </a:p>
          </p:txBody>
        </p:sp>
      </p:grpSp>
      <p:sp>
        <p:nvSpPr>
          <p:cNvPr id="58378" name="Rectangle 11"/>
          <p:cNvSpPr>
            <a:spLocks noChangeArrowheads="1"/>
          </p:cNvSpPr>
          <p:nvPr/>
        </p:nvSpPr>
        <p:spPr bwMode="auto">
          <a:xfrm>
            <a:off x="4953000" y="6172200"/>
            <a:ext cx="19050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0" hangingPunct="0"/>
            <a:r>
              <a:rPr lang="en-US" sz="2400">
                <a:latin typeface="Times New Roman" pitchFamily="18" charset="0"/>
              </a:rPr>
              <a:t>OLAP Engine</a:t>
            </a:r>
          </a:p>
        </p:txBody>
      </p:sp>
      <p:sp>
        <p:nvSpPr>
          <p:cNvPr id="58379" name="Rectangle 12"/>
          <p:cNvSpPr>
            <a:spLocks noChangeArrowheads="1"/>
          </p:cNvSpPr>
          <p:nvPr/>
        </p:nvSpPr>
        <p:spPr bwMode="auto">
          <a:xfrm>
            <a:off x="7086600" y="2743200"/>
            <a:ext cx="1697038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Analysis</a:t>
            </a:r>
          </a:p>
          <a:p>
            <a:pPr eaLnBrk="0" hangingPunct="0"/>
            <a:r>
              <a:rPr lang="en-US" sz="2400">
                <a:latin typeface="Times New Roman" pitchFamily="18" charset="0"/>
              </a:rPr>
              <a:t>Query</a:t>
            </a:r>
          </a:p>
          <a:p>
            <a:pPr eaLnBrk="0" hangingPunct="0"/>
            <a:r>
              <a:rPr lang="en-US" sz="2400">
                <a:latin typeface="Times New Roman" pitchFamily="18" charset="0"/>
              </a:rPr>
              <a:t>Reports</a:t>
            </a:r>
          </a:p>
          <a:p>
            <a:pPr eaLnBrk="0" hangingPunct="0"/>
            <a:r>
              <a:rPr lang="en-US" sz="2400">
                <a:latin typeface="Times New Roman" pitchFamily="18" charset="0"/>
              </a:rPr>
              <a:t>Data mining</a:t>
            </a:r>
          </a:p>
        </p:txBody>
      </p:sp>
      <p:sp>
        <p:nvSpPr>
          <p:cNvPr id="58380" name="Rectangle 13"/>
          <p:cNvSpPr>
            <a:spLocks noChangeArrowheads="1"/>
          </p:cNvSpPr>
          <p:nvPr/>
        </p:nvSpPr>
        <p:spPr bwMode="auto">
          <a:xfrm>
            <a:off x="3733800" y="1676400"/>
            <a:ext cx="1143000" cy="990600"/>
          </a:xfrm>
          <a:prstGeom prst="rect">
            <a:avLst/>
          </a:prstGeom>
          <a:solidFill>
            <a:srgbClr val="FCFEB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>
                <a:latin typeface="Times New Roman" pitchFamily="18" charset="0"/>
              </a:rPr>
              <a:t>Monitor</a:t>
            </a:r>
          </a:p>
          <a:p>
            <a:pPr algn="ctr" eaLnBrk="0" hangingPunct="0"/>
            <a:r>
              <a:rPr lang="en-US" sz="2000">
                <a:latin typeface="Times New Roman" pitchFamily="18" charset="0"/>
              </a:rPr>
              <a:t>&amp;</a:t>
            </a:r>
          </a:p>
          <a:p>
            <a:pPr algn="ctr" eaLnBrk="0" hangingPunct="0"/>
            <a:r>
              <a:rPr lang="en-US" sz="2000">
                <a:latin typeface="Times New Roman" pitchFamily="18" charset="0"/>
              </a:rPr>
              <a:t>Integrator</a:t>
            </a:r>
            <a:endParaRPr lang="en-US" sz="2400">
              <a:latin typeface="Times New Roman" pitchFamily="18" charset="0"/>
            </a:endParaRPr>
          </a:p>
        </p:txBody>
      </p:sp>
      <p:grpSp>
        <p:nvGrpSpPr>
          <p:cNvPr id="58381" name="Group 14"/>
          <p:cNvGrpSpPr>
            <a:grpSpLocks/>
          </p:cNvGrpSpPr>
          <p:nvPr/>
        </p:nvGrpSpPr>
        <p:grpSpPr bwMode="auto">
          <a:xfrm>
            <a:off x="2209800" y="1676400"/>
            <a:ext cx="931863" cy="914400"/>
            <a:chOff x="288" y="1012"/>
            <a:chExt cx="769" cy="664"/>
          </a:xfrm>
        </p:grpSpPr>
        <p:sp>
          <p:nvSpPr>
            <p:cNvPr id="58417" name="Oval 15"/>
            <p:cNvSpPr>
              <a:spLocks noChangeArrowheads="1"/>
            </p:cNvSpPr>
            <p:nvPr/>
          </p:nvSpPr>
          <p:spPr bwMode="auto">
            <a:xfrm>
              <a:off x="292" y="1437"/>
              <a:ext cx="760" cy="239"/>
            </a:xfrm>
            <a:prstGeom prst="ellipse">
              <a:avLst/>
            </a:prstGeom>
            <a:solidFill>
              <a:srgbClr val="FCFEB9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18" name="Freeform 16"/>
            <p:cNvSpPr>
              <a:spLocks/>
            </p:cNvSpPr>
            <p:nvPr/>
          </p:nvSpPr>
          <p:spPr bwMode="auto">
            <a:xfrm>
              <a:off x="288" y="1159"/>
              <a:ext cx="769" cy="413"/>
            </a:xfrm>
            <a:custGeom>
              <a:avLst/>
              <a:gdLst>
                <a:gd name="T0" fmla="*/ 12 w 769"/>
                <a:gd name="T1" fmla="*/ 412 h 413"/>
                <a:gd name="T2" fmla="*/ 0 w 769"/>
                <a:gd name="T3" fmla="*/ 318 h 413"/>
                <a:gd name="T4" fmla="*/ 0 w 769"/>
                <a:gd name="T5" fmla="*/ 244 h 413"/>
                <a:gd name="T6" fmla="*/ 0 w 769"/>
                <a:gd name="T7" fmla="*/ 147 h 413"/>
                <a:gd name="T8" fmla="*/ 0 w 769"/>
                <a:gd name="T9" fmla="*/ 73 h 413"/>
                <a:gd name="T10" fmla="*/ 0 w 769"/>
                <a:gd name="T11" fmla="*/ 0 h 413"/>
                <a:gd name="T12" fmla="*/ 768 w 769"/>
                <a:gd name="T13" fmla="*/ 10 h 413"/>
                <a:gd name="T14" fmla="*/ 768 w 769"/>
                <a:gd name="T15" fmla="*/ 412 h 413"/>
                <a:gd name="T16" fmla="*/ 768 w 769"/>
                <a:gd name="T17" fmla="*/ 412 h 4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9"/>
                <a:gd name="T28" fmla="*/ 0 h 413"/>
                <a:gd name="T29" fmla="*/ 769 w 769"/>
                <a:gd name="T30" fmla="*/ 413 h 4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9" h="413">
                  <a:moveTo>
                    <a:pt x="12" y="412"/>
                  </a:moveTo>
                  <a:lnTo>
                    <a:pt x="0" y="318"/>
                  </a:lnTo>
                  <a:lnTo>
                    <a:pt x="0" y="244"/>
                  </a:lnTo>
                  <a:lnTo>
                    <a:pt x="0" y="147"/>
                  </a:lnTo>
                  <a:lnTo>
                    <a:pt x="0" y="73"/>
                  </a:lnTo>
                  <a:lnTo>
                    <a:pt x="0" y="0"/>
                  </a:lnTo>
                  <a:lnTo>
                    <a:pt x="768" y="10"/>
                  </a:lnTo>
                  <a:lnTo>
                    <a:pt x="768" y="412"/>
                  </a:lnTo>
                </a:path>
              </a:pathLst>
            </a:custGeom>
            <a:solidFill>
              <a:srgbClr val="FCFEB9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419" name="Oval 17"/>
            <p:cNvSpPr>
              <a:spLocks noChangeArrowheads="1"/>
            </p:cNvSpPr>
            <p:nvPr/>
          </p:nvSpPr>
          <p:spPr bwMode="auto">
            <a:xfrm>
              <a:off x="292" y="1012"/>
              <a:ext cx="760" cy="259"/>
            </a:xfrm>
            <a:prstGeom prst="ellipse">
              <a:avLst/>
            </a:prstGeom>
            <a:solidFill>
              <a:srgbClr val="FCFEB9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382" name="Rectangle 18"/>
          <p:cNvSpPr>
            <a:spLocks noChangeArrowheads="1"/>
          </p:cNvSpPr>
          <p:nvPr/>
        </p:nvSpPr>
        <p:spPr bwMode="auto">
          <a:xfrm>
            <a:off x="2286000" y="2057400"/>
            <a:ext cx="8509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800">
                <a:latin typeface="Times New Roman" pitchFamily="18" charset="0"/>
              </a:rPr>
              <a:t>Metadata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58383" name="Line 19"/>
          <p:cNvSpPr>
            <a:spLocks noChangeShapeType="1"/>
          </p:cNvSpPr>
          <p:nvPr/>
        </p:nvSpPr>
        <p:spPr bwMode="auto">
          <a:xfrm>
            <a:off x="3124200" y="2133600"/>
            <a:ext cx="60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stealth" w="med" len="lg"/>
            <a:tailEnd type="stealth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84" name="Rectangle 20"/>
          <p:cNvSpPr>
            <a:spLocks noChangeArrowheads="1"/>
          </p:cNvSpPr>
          <p:nvPr/>
        </p:nvSpPr>
        <p:spPr bwMode="auto">
          <a:xfrm>
            <a:off x="180975" y="6096000"/>
            <a:ext cx="1800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Data Sources</a:t>
            </a:r>
          </a:p>
        </p:txBody>
      </p:sp>
      <p:sp>
        <p:nvSpPr>
          <p:cNvPr id="58385" name="Rectangle 21"/>
          <p:cNvSpPr>
            <a:spLocks noChangeArrowheads="1"/>
          </p:cNvSpPr>
          <p:nvPr/>
        </p:nvSpPr>
        <p:spPr bwMode="auto">
          <a:xfrm>
            <a:off x="6934200" y="6172200"/>
            <a:ext cx="20224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Front-End Tools</a:t>
            </a:r>
          </a:p>
        </p:txBody>
      </p:sp>
      <p:sp>
        <p:nvSpPr>
          <p:cNvPr id="58386" name="Rectangle 22"/>
          <p:cNvSpPr>
            <a:spLocks noChangeArrowheads="1"/>
          </p:cNvSpPr>
          <p:nvPr/>
        </p:nvSpPr>
        <p:spPr bwMode="auto">
          <a:xfrm>
            <a:off x="5470525" y="3336925"/>
            <a:ext cx="877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Serve</a:t>
            </a:r>
          </a:p>
        </p:txBody>
      </p:sp>
      <p:sp>
        <p:nvSpPr>
          <p:cNvPr id="58387" name="AutoShape 23"/>
          <p:cNvSpPr>
            <a:spLocks noChangeArrowheads="1"/>
          </p:cNvSpPr>
          <p:nvPr/>
        </p:nvSpPr>
        <p:spPr bwMode="auto">
          <a:xfrm>
            <a:off x="5791200" y="2362200"/>
            <a:ext cx="755650" cy="679450"/>
          </a:xfrm>
          <a:prstGeom prst="cube">
            <a:avLst>
              <a:gd name="adj" fmla="val 24995"/>
            </a:avLst>
          </a:prstGeom>
          <a:solidFill>
            <a:srgbClr val="FCFEB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88" name="AutoShape 24"/>
          <p:cNvSpPr>
            <a:spLocks noChangeArrowheads="1"/>
          </p:cNvSpPr>
          <p:nvPr/>
        </p:nvSpPr>
        <p:spPr bwMode="auto">
          <a:xfrm>
            <a:off x="5867400" y="4343400"/>
            <a:ext cx="679450" cy="679450"/>
          </a:xfrm>
          <a:prstGeom prst="cube">
            <a:avLst>
              <a:gd name="adj" fmla="val 24995"/>
            </a:avLst>
          </a:prstGeom>
          <a:solidFill>
            <a:srgbClr val="FCFEB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89" name="AutoShape 25"/>
          <p:cNvSpPr>
            <a:spLocks noChangeArrowheads="1"/>
          </p:cNvSpPr>
          <p:nvPr/>
        </p:nvSpPr>
        <p:spPr bwMode="auto">
          <a:xfrm>
            <a:off x="3276600" y="4572000"/>
            <a:ext cx="292100" cy="292100"/>
          </a:xfrm>
          <a:prstGeom prst="downArrow">
            <a:avLst>
              <a:gd name="adj1" fmla="val 50000"/>
              <a:gd name="adj2" fmla="val 5000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90" name="AutoShape 26"/>
          <p:cNvSpPr>
            <a:spLocks noChangeArrowheads="1"/>
          </p:cNvSpPr>
          <p:nvPr/>
        </p:nvSpPr>
        <p:spPr bwMode="auto">
          <a:xfrm>
            <a:off x="4648200" y="4572000"/>
            <a:ext cx="292100" cy="292100"/>
          </a:xfrm>
          <a:prstGeom prst="downArrow">
            <a:avLst>
              <a:gd name="adj1" fmla="val 50000"/>
              <a:gd name="adj2" fmla="val 5000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91" name="AutoShape 27"/>
          <p:cNvSpPr>
            <a:spLocks noChangeArrowheads="1"/>
          </p:cNvSpPr>
          <p:nvPr/>
        </p:nvSpPr>
        <p:spPr bwMode="auto">
          <a:xfrm>
            <a:off x="3962400" y="4572000"/>
            <a:ext cx="292100" cy="292100"/>
          </a:xfrm>
          <a:prstGeom prst="downArrow">
            <a:avLst>
              <a:gd name="adj1" fmla="val 50000"/>
              <a:gd name="adj2" fmla="val 5000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92" name="Rectangle 28"/>
          <p:cNvSpPr>
            <a:spLocks noChangeArrowheads="1"/>
          </p:cNvSpPr>
          <p:nvPr/>
        </p:nvSpPr>
        <p:spPr bwMode="auto">
          <a:xfrm>
            <a:off x="3657600" y="5562600"/>
            <a:ext cx="1022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800">
                <a:latin typeface="Times New Roman" pitchFamily="18" charset="0"/>
              </a:rPr>
              <a:t>Data Marts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58393" name="Line 29"/>
          <p:cNvSpPr>
            <a:spLocks noChangeShapeType="1"/>
          </p:cNvSpPr>
          <p:nvPr/>
        </p:nvSpPr>
        <p:spPr bwMode="auto">
          <a:xfrm flipV="1">
            <a:off x="5029200" y="2743200"/>
            <a:ext cx="68580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stealth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94" name="Line 30"/>
          <p:cNvSpPr>
            <a:spLocks noChangeShapeType="1"/>
          </p:cNvSpPr>
          <p:nvPr/>
        </p:nvSpPr>
        <p:spPr bwMode="auto">
          <a:xfrm flipV="1">
            <a:off x="5334000" y="4876800"/>
            <a:ext cx="4572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stealth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95" name="AutoShape 31"/>
          <p:cNvSpPr>
            <a:spLocks noChangeArrowheads="1"/>
          </p:cNvSpPr>
          <p:nvPr/>
        </p:nvSpPr>
        <p:spPr bwMode="auto">
          <a:xfrm>
            <a:off x="3048000" y="4953000"/>
            <a:ext cx="671513" cy="609600"/>
          </a:xfrm>
          <a:prstGeom prst="flowChartMagneticDisk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8396" name="AutoShape 32"/>
          <p:cNvSpPr>
            <a:spLocks noChangeArrowheads="1"/>
          </p:cNvSpPr>
          <p:nvPr/>
        </p:nvSpPr>
        <p:spPr bwMode="auto">
          <a:xfrm>
            <a:off x="3810000" y="4953000"/>
            <a:ext cx="671513" cy="609600"/>
          </a:xfrm>
          <a:prstGeom prst="flowChartMagneticDisk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8397" name="AutoShape 33"/>
          <p:cNvSpPr>
            <a:spLocks noChangeArrowheads="1"/>
          </p:cNvSpPr>
          <p:nvPr/>
        </p:nvSpPr>
        <p:spPr bwMode="auto">
          <a:xfrm>
            <a:off x="4572000" y="4953000"/>
            <a:ext cx="671513" cy="609600"/>
          </a:xfrm>
          <a:prstGeom prst="flowChartMagneticDisk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grpSp>
        <p:nvGrpSpPr>
          <p:cNvPr id="58398" name="Group 34"/>
          <p:cNvGrpSpPr>
            <a:grpSpLocks/>
          </p:cNvGrpSpPr>
          <p:nvPr/>
        </p:nvGrpSpPr>
        <p:grpSpPr bwMode="auto">
          <a:xfrm>
            <a:off x="228600" y="1524000"/>
            <a:ext cx="1590675" cy="3879850"/>
            <a:chOff x="148" y="1440"/>
            <a:chExt cx="1002" cy="2444"/>
          </a:xfrm>
        </p:grpSpPr>
        <p:sp>
          <p:nvSpPr>
            <p:cNvPr id="58409" name="Oval 35"/>
            <p:cNvSpPr>
              <a:spLocks noChangeArrowheads="1"/>
            </p:cNvSpPr>
            <p:nvPr/>
          </p:nvSpPr>
          <p:spPr bwMode="auto">
            <a:xfrm>
              <a:off x="576" y="2256"/>
              <a:ext cx="472" cy="172"/>
            </a:xfrm>
            <a:prstGeom prst="ellipse">
              <a:avLst/>
            </a:prstGeom>
            <a:solidFill>
              <a:srgbClr val="FCFEB9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10" name="Oval 36"/>
            <p:cNvSpPr>
              <a:spLocks noChangeArrowheads="1"/>
            </p:cNvSpPr>
            <p:nvPr/>
          </p:nvSpPr>
          <p:spPr bwMode="auto">
            <a:xfrm>
              <a:off x="148" y="1440"/>
              <a:ext cx="1000" cy="2444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11" name="Oval 37"/>
            <p:cNvSpPr>
              <a:spLocks noChangeArrowheads="1"/>
            </p:cNvSpPr>
            <p:nvPr/>
          </p:nvSpPr>
          <p:spPr bwMode="auto">
            <a:xfrm>
              <a:off x="240" y="2256"/>
              <a:ext cx="472" cy="172"/>
            </a:xfrm>
            <a:prstGeom prst="ellipse">
              <a:avLst/>
            </a:prstGeom>
            <a:solidFill>
              <a:srgbClr val="FCFEB9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12" name="Rectangle 38"/>
            <p:cNvSpPr>
              <a:spLocks noChangeArrowheads="1"/>
            </p:cNvSpPr>
            <p:nvPr/>
          </p:nvSpPr>
          <p:spPr bwMode="auto">
            <a:xfrm>
              <a:off x="240" y="2448"/>
              <a:ext cx="910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000">
                  <a:latin typeface="Times New Roman" pitchFamily="18" charset="0"/>
                </a:rPr>
                <a:t>Operational </a:t>
              </a:r>
            </a:p>
            <a:p>
              <a:pPr eaLnBrk="0" hangingPunct="0"/>
              <a:r>
                <a:rPr lang="en-US" sz="2000">
                  <a:latin typeface="Times New Roman" pitchFamily="18" charset="0"/>
                </a:rPr>
                <a:t>DBs</a:t>
              </a:r>
            </a:p>
          </p:txBody>
        </p:sp>
        <p:sp>
          <p:nvSpPr>
            <p:cNvPr id="58413" name="Rectangle 39"/>
            <p:cNvSpPr>
              <a:spLocks noChangeArrowheads="1"/>
            </p:cNvSpPr>
            <p:nvPr/>
          </p:nvSpPr>
          <p:spPr bwMode="auto">
            <a:xfrm>
              <a:off x="288" y="1776"/>
              <a:ext cx="692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 eaLnBrk="0" hangingPunct="0"/>
              <a:r>
                <a:rPr lang="en-US" sz="2000">
                  <a:latin typeface="Times New Roman" pitchFamily="18" charset="0"/>
                </a:rPr>
                <a:t>Other</a:t>
              </a:r>
            </a:p>
            <a:p>
              <a:pPr eaLnBrk="0" hangingPunct="0"/>
              <a:r>
                <a:rPr lang="en-US" sz="2000">
                  <a:latin typeface="Times New Roman" pitchFamily="18" charset="0"/>
                </a:rPr>
                <a:t>sources</a:t>
              </a:r>
            </a:p>
          </p:txBody>
        </p:sp>
        <p:sp>
          <p:nvSpPr>
            <p:cNvPr id="58414" name="AutoShape 40"/>
            <p:cNvSpPr>
              <a:spLocks noChangeArrowheads="1"/>
            </p:cNvSpPr>
            <p:nvPr/>
          </p:nvSpPr>
          <p:spPr bwMode="auto">
            <a:xfrm>
              <a:off x="365" y="3398"/>
              <a:ext cx="441" cy="288"/>
            </a:xfrm>
            <a:prstGeom prst="flowChartMagneticDisk">
              <a:avLst/>
            </a:prstGeom>
            <a:solidFill>
              <a:srgbClr val="9A87F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58415" name="AutoShape 41"/>
            <p:cNvSpPr>
              <a:spLocks noChangeArrowheads="1"/>
            </p:cNvSpPr>
            <p:nvPr/>
          </p:nvSpPr>
          <p:spPr bwMode="auto">
            <a:xfrm>
              <a:off x="461" y="3129"/>
              <a:ext cx="441" cy="288"/>
            </a:xfrm>
            <a:prstGeom prst="flowChartMagneticDisk">
              <a:avLst/>
            </a:prstGeom>
            <a:solidFill>
              <a:srgbClr val="9A87F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58416" name="AutoShape 42"/>
            <p:cNvSpPr>
              <a:spLocks noChangeArrowheads="1"/>
            </p:cNvSpPr>
            <p:nvPr/>
          </p:nvSpPr>
          <p:spPr bwMode="auto">
            <a:xfrm>
              <a:off x="615" y="2851"/>
              <a:ext cx="441" cy="288"/>
            </a:xfrm>
            <a:prstGeom prst="flowChartMagneticDisk">
              <a:avLst/>
            </a:prstGeom>
            <a:solidFill>
              <a:srgbClr val="9A87F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58399" name="Line 43"/>
          <p:cNvSpPr>
            <a:spLocks noChangeShapeType="1"/>
          </p:cNvSpPr>
          <p:nvPr/>
        </p:nvSpPr>
        <p:spPr bwMode="auto">
          <a:xfrm>
            <a:off x="1905000" y="1524000"/>
            <a:ext cx="0" cy="41910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00" name="Line 44"/>
          <p:cNvSpPr>
            <a:spLocks noChangeShapeType="1"/>
          </p:cNvSpPr>
          <p:nvPr/>
        </p:nvSpPr>
        <p:spPr bwMode="auto">
          <a:xfrm>
            <a:off x="5410200" y="1600200"/>
            <a:ext cx="0" cy="41148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01" name="Line 45"/>
          <p:cNvSpPr>
            <a:spLocks noChangeShapeType="1"/>
          </p:cNvSpPr>
          <p:nvPr/>
        </p:nvSpPr>
        <p:spPr bwMode="auto">
          <a:xfrm>
            <a:off x="6629400" y="1600200"/>
            <a:ext cx="0" cy="41148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02" name="Text Box 46"/>
          <p:cNvSpPr txBox="1">
            <a:spLocks noChangeArrowheads="1"/>
          </p:cNvSpPr>
          <p:nvPr/>
        </p:nvSpPr>
        <p:spPr bwMode="auto">
          <a:xfrm>
            <a:off x="2838450" y="6172200"/>
            <a:ext cx="15811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Data Storage</a:t>
            </a:r>
          </a:p>
        </p:txBody>
      </p:sp>
      <p:sp>
        <p:nvSpPr>
          <p:cNvPr id="58403" name="AutoShape 47"/>
          <p:cNvSpPr>
            <a:spLocks/>
          </p:cNvSpPr>
          <p:nvPr/>
        </p:nvSpPr>
        <p:spPr bwMode="auto">
          <a:xfrm rot="5400000">
            <a:off x="952500" y="5219700"/>
            <a:ext cx="152400" cy="1600200"/>
          </a:xfrm>
          <a:prstGeom prst="rightBrace">
            <a:avLst>
              <a:gd name="adj1" fmla="val 875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04" name="AutoShape 48"/>
          <p:cNvSpPr>
            <a:spLocks/>
          </p:cNvSpPr>
          <p:nvPr/>
        </p:nvSpPr>
        <p:spPr bwMode="auto">
          <a:xfrm rot="5400000">
            <a:off x="3505200" y="4419600"/>
            <a:ext cx="152400" cy="3200400"/>
          </a:xfrm>
          <a:prstGeom prst="rightBrace">
            <a:avLst>
              <a:gd name="adj1" fmla="val 17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05" name="AutoShape 49"/>
          <p:cNvSpPr>
            <a:spLocks/>
          </p:cNvSpPr>
          <p:nvPr/>
        </p:nvSpPr>
        <p:spPr bwMode="auto">
          <a:xfrm rot="5400000">
            <a:off x="5981700" y="5448300"/>
            <a:ext cx="152400" cy="1143000"/>
          </a:xfrm>
          <a:prstGeom prst="rightBrace">
            <a:avLst>
              <a:gd name="adj1" fmla="val 625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06" name="AutoShape 50"/>
          <p:cNvSpPr>
            <a:spLocks/>
          </p:cNvSpPr>
          <p:nvPr/>
        </p:nvSpPr>
        <p:spPr bwMode="auto">
          <a:xfrm rot="5400000">
            <a:off x="7734300" y="4991100"/>
            <a:ext cx="152400" cy="2057400"/>
          </a:xfrm>
          <a:prstGeom prst="rightBrace">
            <a:avLst>
              <a:gd name="adj1" fmla="val 1125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07" name="Rectangle 51"/>
          <p:cNvSpPr>
            <a:spLocks noChangeArrowheads="1"/>
          </p:cNvSpPr>
          <p:nvPr/>
        </p:nvSpPr>
        <p:spPr bwMode="auto">
          <a:xfrm>
            <a:off x="5334000" y="1905000"/>
            <a:ext cx="152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0" hangingPunct="0"/>
            <a:r>
              <a:rPr lang="en-US" sz="2000">
                <a:latin typeface="Times New Roman" pitchFamily="18" charset="0"/>
              </a:rPr>
              <a:t>OLAP Server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58408" name="Line 52"/>
          <p:cNvSpPr>
            <a:spLocks noChangeShapeType="1"/>
          </p:cNvSpPr>
          <p:nvPr/>
        </p:nvSpPr>
        <p:spPr bwMode="auto">
          <a:xfrm>
            <a:off x="3048000" y="2590800"/>
            <a:ext cx="304800" cy="381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C5DD35C-8F24-4409-9813-D64C836E68F2}" type="slidenum">
              <a:rPr lang="en-US" smtClean="0"/>
              <a:pPr/>
              <a:t>55</a:t>
            </a:fld>
            <a:endParaRPr lang="en-US" smtClean="0"/>
          </a:p>
        </p:txBody>
      </p:sp>
      <p:pic>
        <p:nvPicPr>
          <p:cNvPr id="5939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04775"/>
            <a:ext cx="8991600" cy="644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BF250E3-E7C4-4B5F-A73C-DAD0C14A2702}" type="slidenum">
              <a:rPr lang="en-US" smtClean="0"/>
              <a:pPr/>
              <a:t>56</a:t>
            </a:fld>
            <a:endParaRPr lang="en-US" smtClean="0"/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sz="3200" smtClean="0"/>
              <a:t>Design of Data Warehouse: A Business Analysis Framework</a:t>
            </a:r>
          </a:p>
        </p:txBody>
      </p:sp>
      <p:sp>
        <p:nvSpPr>
          <p:cNvPr id="60420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Warehouse database server: </a:t>
            </a:r>
          </a:p>
          <a:p>
            <a:pPr lvl="1"/>
            <a:r>
              <a:rPr lang="en-US" sz="2400" smtClean="0"/>
              <a:t>Almost always a relational database system.</a:t>
            </a:r>
          </a:p>
          <a:p>
            <a:pPr lvl="1"/>
            <a:r>
              <a:rPr lang="en-US" sz="2400" smtClean="0"/>
              <a:t>Back-end tools and utilities are used to feed the data.</a:t>
            </a:r>
          </a:p>
          <a:p>
            <a:pPr lvl="1"/>
            <a:r>
              <a:rPr lang="en-US" sz="2400" smtClean="0"/>
              <a:t>These tools and utilities perform data extraction, cleaning and transformation as well as load and refresh functions to update the data warehouse.</a:t>
            </a:r>
          </a:p>
          <a:p>
            <a:pPr lvl="1"/>
            <a:r>
              <a:rPr lang="en-US" sz="2400" smtClean="0"/>
              <a:t>The data are extracted using application program interfaces known as gateways. For ex. ODBC, JDBC.</a:t>
            </a:r>
          </a:p>
          <a:p>
            <a:pPr lvl="1"/>
            <a:r>
              <a:rPr lang="en-US" sz="2400" smtClean="0"/>
              <a:t>These tier also contains metadata repository.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4D90737-3913-4A74-B991-BF8A6D60AD02}" type="slidenum">
              <a:rPr lang="en-US" smtClean="0"/>
              <a:pPr/>
              <a:t>57</a:t>
            </a:fld>
            <a:endParaRPr lang="en-US" smtClean="0"/>
          </a:p>
        </p:txBody>
      </p:sp>
      <p:sp>
        <p:nvSpPr>
          <p:cNvPr id="61443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sz="3200" smtClean="0"/>
              <a:t>Design of Data Warehouse: A Business Analysis Framework</a:t>
            </a:r>
          </a:p>
        </p:txBody>
      </p:sp>
      <p:sp>
        <p:nvSpPr>
          <p:cNvPr id="61444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OLAP server:  </a:t>
            </a:r>
            <a:r>
              <a:rPr lang="en-US" dirty="0" smtClean="0"/>
              <a:t>middle tier, typically implemented using</a:t>
            </a:r>
          </a:p>
          <a:p>
            <a:pPr lvl="2"/>
            <a:r>
              <a:rPr lang="en-US" sz="2200" dirty="0" smtClean="0"/>
              <a:t>A relational OLAP(ROLAP) model, that is an extended relational DBMS, that maps operations on multidimensional data to standard relational operations.</a:t>
            </a:r>
          </a:p>
          <a:p>
            <a:pPr lvl="2"/>
            <a:r>
              <a:rPr lang="en-US" sz="2200" dirty="0" smtClean="0"/>
              <a:t>A multidimensional OLAP(MOLAP) model, that is a special purpose server that directly implements multidimensional data and operations</a:t>
            </a:r>
            <a:r>
              <a:rPr lang="en-US" dirty="0" smtClean="0"/>
              <a:t>.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Front-end client layer:</a:t>
            </a:r>
            <a:endParaRPr lang="en-US" sz="2400" dirty="0" smtClean="0">
              <a:solidFill>
                <a:srgbClr val="C00000"/>
              </a:solidFill>
            </a:endParaRPr>
          </a:p>
          <a:p>
            <a:pPr lvl="1"/>
            <a:r>
              <a:rPr lang="en-US" sz="2400" dirty="0" smtClean="0"/>
              <a:t>Contains query and reporting tools, analysis tools and/or data mining tools.</a:t>
            </a:r>
            <a:r>
              <a:rPr lang="en-US" dirty="0" smtClean="0">
                <a:solidFill>
                  <a:srgbClr val="C00000"/>
                </a:solidFill>
              </a:rPr>
              <a:t>  </a:t>
            </a:r>
          </a:p>
          <a:p>
            <a:pPr lvl="2">
              <a:buFont typeface="Wingdings" pitchFamily="2" charset="2"/>
              <a:buNone/>
            </a:pPr>
            <a:endParaRPr lang="en-US" dirty="0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C1779B1-E8F2-46DE-8048-9280B7899529}" type="slidenum">
              <a:rPr lang="en-US" smtClean="0"/>
              <a:pPr/>
              <a:t>58</a:t>
            </a:fld>
            <a:endParaRPr lang="en-US" smtClean="0"/>
          </a:p>
        </p:txBody>
      </p:sp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>
          <a:xfrm>
            <a:off x="790575" y="457200"/>
            <a:ext cx="7294563" cy="6096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Three Data Warehouse Models</a:t>
            </a:r>
          </a:p>
        </p:txBody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591550" cy="51054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sz="2400" smtClean="0">
                <a:solidFill>
                  <a:schemeClr val="hlink"/>
                </a:solidFill>
              </a:rPr>
              <a:t>Enterprise warehouse</a:t>
            </a:r>
            <a:endParaRPr lang="en-US" sz="2400" smtClean="0"/>
          </a:p>
          <a:p>
            <a:pPr lvl="1"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sz="2400" smtClean="0"/>
              <a:t>collects all of the information about subjects spanning the entire organization.</a:t>
            </a:r>
          </a:p>
          <a:p>
            <a:pPr lvl="1"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sz="2400" smtClean="0"/>
              <a:t>Provides corporate-wide data integration, usually from one or more operational systems or external information providers.</a:t>
            </a:r>
          </a:p>
          <a:p>
            <a:pPr lvl="1"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sz="2400" smtClean="0"/>
              <a:t>Contains detailed data, summarized data, and can range in size form a few gigabytes to hundreds of gigabytes, terabytes or more.</a:t>
            </a:r>
          </a:p>
          <a:p>
            <a:pPr lvl="1"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sz="2400" smtClean="0"/>
              <a:t>Implemented on traditional mainframes, computer super servers, or parallel architecture platforms.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8308F3E-2474-46B4-813D-DA77EAB45228}" type="slidenum">
              <a:rPr lang="en-US" smtClean="0"/>
              <a:pPr/>
              <a:t>59</a:t>
            </a:fld>
            <a:endParaRPr lang="en-US" smtClean="0"/>
          </a:p>
        </p:txBody>
      </p:sp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>
          <a:xfrm>
            <a:off x="790575" y="457200"/>
            <a:ext cx="7294563" cy="6096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Three Data Warehouse Models</a:t>
            </a:r>
          </a:p>
        </p:txBody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591550" cy="51054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sz="2400" smtClean="0">
                <a:solidFill>
                  <a:schemeClr val="hlink"/>
                </a:solidFill>
              </a:rPr>
              <a:t>Data Mart</a:t>
            </a:r>
            <a:endParaRPr lang="en-US" sz="2400" smtClean="0"/>
          </a:p>
          <a:p>
            <a:pPr lvl="1" algn="just"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sz="2400" smtClean="0"/>
              <a:t>a subset of corporate-wide data that is of value to a specific groups of users.  Its scope is confined to specific, selected groups, such as marketing data mart</a:t>
            </a:r>
          </a:p>
          <a:p>
            <a:pPr lvl="2" algn="just"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sz="2000" smtClean="0"/>
              <a:t>Independent vs. dependent (directly from warehouse) data mart</a:t>
            </a:r>
          </a:p>
          <a:p>
            <a:pPr lvl="2" algn="just"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sz="2000" smtClean="0"/>
              <a:t>Independent data marts are sourced from data captured from one or more operational systems or external information providers or from data generated locally within a particular department or geographic area.</a:t>
            </a:r>
          </a:p>
          <a:p>
            <a:pPr lvl="2" algn="just"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sz="2000" smtClean="0"/>
              <a:t>Dependent data marts are sourced directly from enterprise data warehouses.</a:t>
            </a:r>
          </a:p>
          <a:p>
            <a:pPr algn="just"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sz="2400" smtClean="0">
                <a:solidFill>
                  <a:schemeClr val="hlink"/>
                </a:solidFill>
              </a:rPr>
              <a:t>Virtual warehouse:  </a:t>
            </a:r>
            <a:r>
              <a:rPr lang="en-US" sz="2200" smtClean="0"/>
              <a:t>A set of views over operational databases</a:t>
            </a:r>
          </a:p>
          <a:p>
            <a:pPr lvl="1" algn="just"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sz="2200" smtClean="0"/>
              <a:t>For efficient query processing only some of the possible summary views may be materialized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6DAA292-7AB4-44E2-A5B7-56D7CAE6F8A6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0243" name="Rectangle 1026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Data Warehouse—Time Variant</a:t>
            </a:r>
          </a:p>
        </p:txBody>
      </p:sp>
      <p:sp>
        <p:nvSpPr>
          <p:cNvPr id="10244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305800" cy="49530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120000"/>
              </a:lnSpc>
            </a:pPr>
            <a:r>
              <a:rPr lang="en-US" sz="2400" smtClean="0"/>
              <a:t>The time horizon for the data warehouse is significantly longer than that of operational systems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400" smtClean="0"/>
              <a:t>Operational database: current value data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400" smtClean="0"/>
              <a:t>Data warehouse data: provide information from a historical perspective (e.g., past 5-10 years)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 smtClean="0"/>
              <a:t>Every key structure in the data warehouse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400" smtClean="0"/>
              <a:t>Contains an element of time, explicitly or implicitly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400" smtClean="0"/>
              <a:t>But the key of operational data may or may not contain “time element”</a:t>
            </a:r>
          </a:p>
          <a:p>
            <a:pPr lvl="1" eaLnBrk="1" hangingPunct="1">
              <a:lnSpc>
                <a:spcPct val="110000"/>
              </a:lnSpc>
            </a:pPr>
            <a:endParaRPr lang="en-US" sz="2200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B4802AD-C10C-4F15-B0C3-634CEA815136}" type="slidenum">
              <a:rPr lang="en-US" smtClean="0"/>
              <a:pPr/>
              <a:t>60</a:t>
            </a:fld>
            <a:endParaRPr lang="en-US" smtClean="0"/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04800"/>
            <a:ext cx="6705600" cy="9906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Data Warehouse Development: A Recommended Approach</a:t>
            </a:r>
          </a:p>
        </p:txBody>
      </p:sp>
      <p:sp>
        <p:nvSpPr>
          <p:cNvPr id="64516" name="Rectangle 3"/>
          <p:cNvSpPr>
            <a:spLocks noChangeArrowheads="1"/>
          </p:cNvSpPr>
          <p:nvPr/>
        </p:nvSpPr>
        <p:spPr bwMode="auto">
          <a:xfrm>
            <a:off x="609600" y="6019800"/>
            <a:ext cx="77724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17" name="Text Box 4"/>
          <p:cNvSpPr txBox="1">
            <a:spLocks noChangeArrowheads="1"/>
          </p:cNvSpPr>
          <p:nvPr/>
        </p:nvSpPr>
        <p:spPr bwMode="auto">
          <a:xfrm>
            <a:off x="1371600" y="6019800"/>
            <a:ext cx="63563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b="1">
                <a:latin typeface="Times New Roman" pitchFamily="18" charset="0"/>
              </a:rPr>
              <a:t>Define a high-level corporate data model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64518" name="Rectangle 5"/>
          <p:cNvSpPr>
            <a:spLocks noChangeArrowheads="1"/>
          </p:cNvSpPr>
          <p:nvPr/>
        </p:nvSpPr>
        <p:spPr bwMode="auto">
          <a:xfrm>
            <a:off x="1066800" y="3886200"/>
            <a:ext cx="12954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19" name="Text Box 6"/>
          <p:cNvSpPr txBox="1">
            <a:spLocks noChangeArrowheads="1"/>
          </p:cNvSpPr>
          <p:nvPr/>
        </p:nvSpPr>
        <p:spPr bwMode="auto">
          <a:xfrm>
            <a:off x="1219200" y="3886200"/>
            <a:ext cx="10826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 b="1">
                <a:latin typeface="Times New Roman" pitchFamily="18" charset="0"/>
              </a:rPr>
              <a:t>Data Mart</a:t>
            </a:r>
          </a:p>
        </p:txBody>
      </p:sp>
      <p:sp>
        <p:nvSpPr>
          <p:cNvPr id="64520" name="Line 7"/>
          <p:cNvSpPr>
            <a:spLocks noChangeShapeType="1"/>
          </p:cNvSpPr>
          <p:nvPr/>
        </p:nvSpPr>
        <p:spPr bwMode="auto">
          <a:xfrm>
            <a:off x="2362200" y="4191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21" name="Line 8"/>
          <p:cNvSpPr>
            <a:spLocks noChangeShapeType="1"/>
          </p:cNvSpPr>
          <p:nvPr/>
        </p:nvSpPr>
        <p:spPr bwMode="auto">
          <a:xfrm>
            <a:off x="2514600" y="4191000"/>
            <a:ext cx="0" cy="1828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22" name="Rectangle 9"/>
          <p:cNvSpPr>
            <a:spLocks noChangeArrowheads="1"/>
          </p:cNvSpPr>
          <p:nvPr/>
        </p:nvSpPr>
        <p:spPr bwMode="auto">
          <a:xfrm>
            <a:off x="2971800" y="3886200"/>
            <a:ext cx="12954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23" name="Text Box 10"/>
          <p:cNvSpPr txBox="1">
            <a:spLocks noChangeArrowheads="1"/>
          </p:cNvSpPr>
          <p:nvPr/>
        </p:nvSpPr>
        <p:spPr bwMode="auto">
          <a:xfrm>
            <a:off x="3124200" y="3886200"/>
            <a:ext cx="10826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 b="1">
                <a:latin typeface="Times New Roman" pitchFamily="18" charset="0"/>
              </a:rPr>
              <a:t>Data Mart</a:t>
            </a:r>
          </a:p>
        </p:txBody>
      </p:sp>
      <p:sp>
        <p:nvSpPr>
          <p:cNvPr id="64524" name="Line 11"/>
          <p:cNvSpPr>
            <a:spLocks noChangeShapeType="1"/>
          </p:cNvSpPr>
          <p:nvPr/>
        </p:nvSpPr>
        <p:spPr bwMode="auto">
          <a:xfrm>
            <a:off x="4267200" y="4191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25" name="Line 12"/>
          <p:cNvSpPr>
            <a:spLocks noChangeShapeType="1"/>
          </p:cNvSpPr>
          <p:nvPr/>
        </p:nvSpPr>
        <p:spPr bwMode="auto">
          <a:xfrm>
            <a:off x="4419600" y="4191000"/>
            <a:ext cx="0" cy="1828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26" name="Line 13"/>
          <p:cNvSpPr>
            <a:spLocks noChangeShapeType="1"/>
          </p:cNvSpPr>
          <p:nvPr/>
        </p:nvSpPr>
        <p:spPr bwMode="auto">
          <a:xfrm flipV="1">
            <a:off x="3505200" y="4648200"/>
            <a:ext cx="0" cy="1371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27" name="Line 14"/>
          <p:cNvSpPr>
            <a:spLocks noChangeShapeType="1"/>
          </p:cNvSpPr>
          <p:nvPr/>
        </p:nvSpPr>
        <p:spPr bwMode="auto">
          <a:xfrm flipV="1">
            <a:off x="1676400" y="4648200"/>
            <a:ext cx="0" cy="1371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28" name="Rectangle 15"/>
          <p:cNvSpPr>
            <a:spLocks noChangeArrowheads="1"/>
          </p:cNvSpPr>
          <p:nvPr/>
        </p:nvSpPr>
        <p:spPr bwMode="auto">
          <a:xfrm>
            <a:off x="1981200" y="2209800"/>
            <a:ext cx="1752600" cy="99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29" name="Rectangle 16"/>
          <p:cNvSpPr>
            <a:spLocks noChangeArrowheads="1"/>
          </p:cNvSpPr>
          <p:nvPr/>
        </p:nvSpPr>
        <p:spPr bwMode="auto">
          <a:xfrm>
            <a:off x="5486400" y="3657600"/>
            <a:ext cx="1981200" cy="1295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30" name="Rectangle 17"/>
          <p:cNvSpPr>
            <a:spLocks noChangeArrowheads="1"/>
          </p:cNvSpPr>
          <p:nvPr/>
        </p:nvSpPr>
        <p:spPr bwMode="auto">
          <a:xfrm>
            <a:off x="5257800" y="1447800"/>
            <a:ext cx="2438400" cy="1219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31" name="Line 18"/>
          <p:cNvSpPr>
            <a:spLocks noChangeShapeType="1"/>
          </p:cNvSpPr>
          <p:nvPr/>
        </p:nvSpPr>
        <p:spPr bwMode="auto">
          <a:xfrm>
            <a:off x="3733800" y="266700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32" name="Line 19"/>
          <p:cNvSpPr>
            <a:spLocks noChangeShapeType="1"/>
          </p:cNvSpPr>
          <p:nvPr/>
        </p:nvSpPr>
        <p:spPr bwMode="auto">
          <a:xfrm>
            <a:off x="4800600" y="2667000"/>
            <a:ext cx="0" cy="3352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33" name="Line 20"/>
          <p:cNvSpPr>
            <a:spLocks noChangeShapeType="1"/>
          </p:cNvSpPr>
          <p:nvPr/>
        </p:nvSpPr>
        <p:spPr bwMode="auto">
          <a:xfrm>
            <a:off x="5105400" y="4191000"/>
            <a:ext cx="0" cy="1828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34" name="Line 21"/>
          <p:cNvSpPr>
            <a:spLocks noChangeShapeType="1"/>
          </p:cNvSpPr>
          <p:nvPr/>
        </p:nvSpPr>
        <p:spPr bwMode="auto">
          <a:xfrm>
            <a:off x="5105400" y="41910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35" name="Line 22"/>
          <p:cNvSpPr>
            <a:spLocks noChangeShapeType="1"/>
          </p:cNvSpPr>
          <p:nvPr/>
        </p:nvSpPr>
        <p:spPr bwMode="auto">
          <a:xfrm flipV="1">
            <a:off x="1676400" y="3200400"/>
            <a:ext cx="1066800" cy="685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36" name="Line 23"/>
          <p:cNvSpPr>
            <a:spLocks noChangeShapeType="1"/>
          </p:cNvSpPr>
          <p:nvPr/>
        </p:nvSpPr>
        <p:spPr bwMode="auto">
          <a:xfrm flipV="1">
            <a:off x="3200400" y="1981200"/>
            <a:ext cx="205740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37" name="Line 24"/>
          <p:cNvSpPr>
            <a:spLocks noChangeShapeType="1"/>
          </p:cNvSpPr>
          <p:nvPr/>
        </p:nvSpPr>
        <p:spPr bwMode="auto">
          <a:xfrm flipH="1" flipV="1">
            <a:off x="2895600" y="3200400"/>
            <a:ext cx="762000" cy="685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38" name="Line 25"/>
          <p:cNvSpPr>
            <a:spLocks noChangeShapeType="1"/>
          </p:cNvSpPr>
          <p:nvPr/>
        </p:nvSpPr>
        <p:spPr bwMode="auto">
          <a:xfrm flipV="1">
            <a:off x="6477000" y="4953000"/>
            <a:ext cx="0" cy="1066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39" name="Line 26"/>
          <p:cNvSpPr>
            <a:spLocks noChangeShapeType="1"/>
          </p:cNvSpPr>
          <p:nvPr/>
        </p:nvSpPr>
        <p:spPr bwMode="auto">
          <a:xfrm flipV="1">
            <a:off x="6400800" y="2667000"/>
            <a:ext cx="0" cy="990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40" name="Text Box 27"/>
          <p:cNvSpPr txBox="1">
            <a:spLocks noChangeArrowheads="1"/>
          </p:cNvSpPr>
          <p:nvPr/>
        </p:nvSpPr>
        <p:spPr bwMode="auto">
          <a:xfrm>
            <a:off x="1981200" y="2209800"/>
            <a:ext cx="1905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Distributed Data Marts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64541" name="Rectangle 28"/>
          <p:cNvSpPr>
            <a:spLocks noChangeArrowheads="1"/>
          </p:cNvSpPr>
          <p:nvPr/>
        </p:nvSpPr>
        <p:spPr bwMode="auto">
          <a:xfrm>
            <a:off x="5334000" y="1676400"/>
            <a:ext cx="2362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Multi-Tier Data Warehouse</a:t>
            </a:r>
            <a:endParaRPr lang="en-US" sz="2000" b="1">
              <a:latin typeface="Times New Roman" pitchFamily="18" charset="0"/>
            </a:endParaRPr>
          </a:p>
        </p:txBody>
      </p:sp>
      <p:sp>
        <p:nvSpPr>
          <p:cNvPr id="64542" name="Rectangle 29"/>
          <p:cNvSpPr>
            <a:spLocks noChangeArrowheads="1"/>
          </p:cNvSpPr>
          <p:nvPr/>
        </p:nvSpPr>
        <p:spPr bwMode="auto">
          <a:xfrm>
            <a:off x="5638800" y="3733800"/>
            <a:ext cx="17526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Enterprise Data Warehouse</a:t>
            </a:r>
          </a:p>
        </p:txBody>
      </p:sp>
      <p:sp>
        <p:nvSpPr>
          <p:cNvPr id="64543" name="Text Box 30"/>
          <p:cNvSpPr txBox="1">
            <a:spLocks noChangeArrowheads="1"/>
          </p:cNvSpPr>
          <p:nvPr/>
        </p:nvSpPr>
        <p:spPr bwMode="auto">
          <a:xfrm>
            <a:off x="3733800" y="5334000"/>
            <a:ext cx="2209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 b="1">
                <a:latin typeface="Times New Roman" pitchFamily="18" charset="0"/>
              </a:rPr>
              <a:t>Model refinement</a:t>
            </a:r>
            <a:endParaRPr lang="en-US" sz="2000" b="1">
              <a:latin typeface="Times New Roman" pitchFamily="18" charset="0"/>
            </a:endParaRPr>
          </a:p>
        </p:txBody>
      </p:sp>
      <p:sp>
        <p:nvSpPr>
          <p:cNvPr id="64544" name="Rectangle 31"/>
          <p:cNvSpPr>
            <a:spLocks noChangeArrowheads="1"/>
          </p:cNvSpPr>
          <p:nvPr/>
        </p:nvSpPr>
        <p:spPr bwMode="auto">
          <a:xfrm>
            <a:off x="1676400" y="5334000"/>
            <a:ext cx="1930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 b="1">
                <a:latin typeface="Times New Roman" pitchFamily="18" charset="0"/>
              </a:rPr>
              <a:t>Model refinement</a:t>
            </a:r>
            <a:endParaRPr lang="en-US" sz="2000" b="1">
              <a:latin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59D9D66-F822-41EA-9BE5-467AF0D5CD98}" type="slidenum">
              <a:rPr lang="en-US" smtClean="0"/>
              <a:pPr/>
              <a:t>61</a:t>
            </a:fld>
            <a:endParaRPr lang="en-US" smtClean="0"/>
          </a:p>
        </p:txBody>
      </p:sp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458200" cy="685800"/>
          </a:xfrm>
        </p:spPr>
        <p:txBody>
          <a:bodyPr/>
          <a:lstStyle/>
          <a:p>
            <a:pPr eaLnBrk="1" hangingPunct="1"/>
            <a:r>
              <a:rPr lang="en-US" sz="3200" smtClean="0"/>
              <a:t>Data Warehouse Back-End Tools and Utilities</a:t>
            </a:r>
            <a:endParaRPr lang="en-US" smtClean="0"/>
          </a:p>
        </p:txBody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534400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/>
              <a:t>Data extraction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get data from multiple, heterogeneous, and external sources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Data cleaning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detect errors in the data and rectify them when possible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Data transformation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convert data from legacy or host format to warehouse format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Load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sort, summarize, consolidate, compute views, check integrity, and build indicies and partitions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Refresh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propagate the updates from the data sources to the warehouse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FD99389-8B57-416D-8084-F844818B3249}" type="slidenum">
              <a:rPr lang="en-US" smtClean="0"/>
              <a:pPr/>
              <a:t>62</a:t>
            </a:fld>
            <a:endParaRPr lang="en-US" smtClean="0"/>
          </a:p>
        </p:txBody>
      </p:sp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Metadata Repository</a:t>
            </a:r>
          </a:p>
        </p:txBody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534400" cy="52578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110000"/>
              </a:lnSpc>
            </a:pPr>
            <a:r>
              <a:rPr lang="en-US" sz="2000" dirty="0" smtClean="0"/>
              <a:t>Meta data is the data defining warehouse objects.  It stores:</a:t>
            </a:r>
          </a:p>
          <a:p>
            <a:pPr eaLnBrk="1" hangingPunct="1">
              <a:lnSpc>
                <a:spcPct val="110000"/>
              </a:lnSpc>
            </a:pPr>
            <a:endParaRPr lang="en-US" sz="2000" dirty="0" smtClean="0"/>
          </a:p>
          <a:p>
            <a:pPr eaLnBrk="1" hangingPunct="1">
              <a:lnSpc>
                <a:spcPct val="110000"/>
              </a:lnSpc>
            </a:pPr>
            <a:r>
              <a:rPr lang="en-US" sz="2000" dirty="0" smtClean="0">
                <a:solidFill>
                  <a:srgbClr val="FF0000"/>
                </a:solidFill>
              </a:rPr>
              <a:t>Description of the structure of the data warehouse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dirty="0" smtClean="0"/>
              <a:t>schema, view, dimensions, hierarchies, derived data </a:t>
            </a:r>
            <a:r>
              <a:rPr lang="en-US" sz="2000" dirty="0" err="1" smtClean="0"/>
              <a:t>defn</a:t>
            </a:r>
            <a:r>
              <a:rPr lang="en-US" sz="2000" dirty="0" smtClean="0"/>
              <a:t>, data mart locations and contents</a:t>
            </a:r>
          </a:p>
          <a:p>
            <a:pPr lvl="1" eaLnBrk="1" hangingPunct="1">
              <a:lnSpc>
                <a:spcPct val="110000"/>
              </a:lnSpc>
            </a:pPr>
            <a:endParaRPr lang="en-US" sz="2000" dirty="0" smtClean="0"/>
          </a:p>
          <a:p>
            <a:pPr eaLnBrk="1" hangingPunct="1">
              <a:lnSpc>
                <a:spcPct val="110000"/>
              </a:lnSpc>
            </a:pPr>
            <a:r>
              <a:rPr lang="en-US" sz="2000" dirty="0" smtClean="0">
                <a:solidFill>
                  <a:srgbClr val="FF0000"/>
                </a:solidFill>
              </a:rPr>
              <a:t>Operational meta-data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dirty="0" smtClean="0"/>
              <a:t>data lineage (history of migrated data and transformation path), currency of data (active or purge), monitoring information (warehouse usage statistics, error reports, audit trails)</a:t>
            </a:r>
          </a:p>
          <a:p>
            <a:pPr lvl="1" eaLnBrk="1" hangingPunct="1">
              <a:lnSpc>
                <a:spcPct val="110000"/>
              </a:lnSpc>
            </a:pPr>
            <a:endParaRPr lang="en-US" sz="2000" dirty="0" smtClean="0"/>
          </a:p>
          <a:p>
            <a:pPr eaLnBrk="1" hangingPunct="1">
              <a:lnSpc>
                <a:spcPct val="110000"/>
              </a:lnSpc>
            </a:pPr>
            <a:r>
              <a:rPr lang="en-US" sz="2000" dirty="0" smtClean="0">
                <a:solidFill>
                  <a:srgbClr val="FF0000"/>
                </a:solidFill>
              </a:rPr>
              <a:t>The algorithms used for summarization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dirty="0" smtClean="0"/>
              <a:t>Include measure and dimension definition algorithms, subject areas, aggregation, summarization, predefined queries and reports.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39F20FF-EE96-440B-A87A-FF8DB24CC0E1}" type="slidenum">
              <a:rPr lang="en-US" smtClean="0"/>
              <a:pPr/>
              <a:t>63</a:t>
            </a:fld>
            <a:endParaRPr lang="en-US" smtClean="0"/>
          </a:p>
        </p:txBody>
      </p:sp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Metadata Repository</a:t>
            </a:r>
          </a:p>
        </p:txBody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534400" cy="52578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110000"/>
              </a:lnSpc>
            </a:pPr>
            <a:r>
              <a:rPr lang="en-US" sz="2000" smtClean="0">
                <a:solidFill>
                  <a:srgbClr val="FF0000"/>
                </a:solidFill>
              </a:rPr>
              <a:t>The mapping from operational environment to the data warehouse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smtClean="0"/>
              <a:t>Includes, source databases and their contents, gateway descriptions, data partitions, data extraction, cleaning, transformation rules, security (user authorization and access control).</a:t>
            </a:r>
          </a:p>
          <a:p>
            <a:pPr lvl="1" eaLnBrk="1" hangingPunct="1">
              <a:lnSpc>
                <a:spcPct val="110000"/>
              </a:lnSpc>
            </a:pPr>
            <a:endParaRPr lang="en-US" sz="2000" smtClean="0"/>
          </a:p>
          <a:p>
            <a:pPr eaLnBrk="1" hangingPunct="1">
              <a:lnSpc>
                <a:spcPct val="110000"/>
              </a:lnSpc>
            </a:pPr>
            <a:r>
              <a:rPr lang="en-US" sz="2000" smtClean="0">
                <a:solidFill>
                  <a:srgbClr val="FF0000"/>
                </a:solidFill>
              </a:rPr>
              <a:t>Data related to system performance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smtClean="0"/>
              <a:t>Include indices and profiles that improve data access and retrieval performance, in addition to rules for the timing and scheduling of update, and replication cycles.</a:t>
            </a:r>
          </a:p>
          <a:p>
            <a:pPr lvl="1" eaLnBrk="1" hangingPunct="1">
              <a:lnSpc>
                <a:spcPct val="110000"/>
              </a:lnSpc>
            </a:pPr>
            <a:endParaRPr lang="en-US" sz="2000" smtClean="0"/>
          </a:p>
          <a:p>
            <a:pPr eaLnBrk="1" hangingPunct="1">
              <a:lnSpc>
                <a:spcPct val="110000"/>
              </a:lnSpc>
            </a:pPr>
            <a:r>
              <a:rPr lang="en-US" sz="2000" smtClean="0">
                <a:solidFill>
                  <a:srgbClr val="FF0000"/>
                </a:solidFill>
              </a:rPr>
              <a:t>Business metadata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smtClean="0"/>
              <a:t>Include business terms and definitions, ownership of data, charging policies.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B54B7F7-7B9B-4820-A3C2-745FA1FFB677}" type="slidenum">
              <a:rPr lang="en-US" smtClean="0"/>
              <a:pPr/>
              <a:t>64</a:t>
            </a:fld>
            <a:endParaRPr lang="en-US" smtClean="0"/>
          </a:p>
        </p:txBody>
      </p:sp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>
          <a:xfrm>
            <a:off x="531813" y="381000"/>
            <a:ext cx="8231187" cy="560388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OLAP Server Architectures</a:t>
            </a:r>
          </a:p>
        </p:txBody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763000" cy="51816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110000"/>
              </a:lnSpc>
            </a:pPr>
            <a:r>
              <a:rPr lang="en-US" sz="2000" u="sng" smtClean="0">
                <a:solidFill>
                  <a:schemeClr val="hlink"/>
                </a:solidFill>
              </a:rPr>
              <a:t>Relational OLAP (ROLAP)</a:t>
            </a:r>
            <a:r>
              <a:rPr lang="en-US" sz="2000" smtClean="0"/>
              <a:t> 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smtClean="0"/>
              <a:t>Use relational or extended-relational DBMS to store and manage warehouse data and OLAP middle ware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smtClean="0"/>
              <a:t>Include optimization of DBMS backend, implementation of aggregation navigation logic, and additional tools and services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smtClean="0"/>
              <a:t>Greater scalability</a:t>
            </a:r>
          </a:p>
          <a:p>
            <a:pPr lvl="1" eaLnBrk="1" hangingPunct="1">
              <a:lnSpc>
                <a:spcPct val="110000"/>
              </a:lnSpc>
              <a:buFont typeface="Wingdings" pitchFamily="2" charset="2"/>
              <a:buNone/>
            </a:pPr>
            <a:endParaRPr lang="en-US" sz="2000" smtClean="0"/>
          </a:p>
          <a:p>
            <a:pPr eaLnBrk="1" hangingPunct="1">
              <a:lnSpc>
                <a:spcPct val="110000"/>
              </a:lnSpc>
            </a:pPr>
            <a:r>
              <a:rPr lang="en-US" sz="2000" u="sng" smtClean="0">
                <a:solidFill>
                  <a:schemeClr val="hlink"/>
                </a:solidFill>
              </a:rPr>
              <a:t>Multidimensional OLAP (MOLAP)</a:t>
            </a:r>
            <a:r>
              <a:rPr lang="en-US" sz="2000" smtClean="0">
                <a:solidFill>
                  <a:schemeClr val="hlink"/>
                </a:solidFill>
              </a:rPr>
              <a:t> 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smtClean="0"/>
              <a:t>Support multidimensional views of data through array-based multidimensional storage engine 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smtClean="0"/>
              <a:t>Fast indexing to pre-computed summarized data, faster computation.</a:t>
            </a:r>
          </a:p>
        </p:txBody>
      </p:sp>
    </p:spTree>
  </p:cSld>
  <p:clrMapOvr>
    <a:masterClrMapping/>
  </p:clrMapOvr>
  <p:transition>
    <p:zoom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51A01A9-8461-462D-B711-90601DD3AE71}" type="slidenum">
              <a:rPr lang="en-US" smtClean="0"/>
              <a:pPr/>
              <a:t>65</a:t>
            </a:fld>
            <a:endParaRPr lang="en-US" smtClean="0"/>
          </a:p>
        </p:txBody>
      </p:sp>
      <p:sp>
        <p:nvSpPr>
          <p:cNvPr id="69635" name="Rectangle 2"/>
          <p:cNvSpPr>
            <a:spLocks noGrp="1" noChangeArrowheads="1"/>
          </p:cNvSpPr>
          <p:nvPr>
            <p:ph type="title"/>
          </p:nvPr>
        </p:nvSpPr>
        <p:spPr>
          <a:xfrm>
            <a:off x="531813" y="381000"/>
            <a:ext cx="8231187" cy="560388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OLAP Server Architectures</a:t>
            </a:r>
          </a:p>
        </p:txBody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763000" cy="51816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110000"/>
              </a:lnSpc>
            </a:pPr>
            <a:r>
              <a:rPr lang="en-US" sz="2000" u="sng" smtClean="0">
                <a:solidFill>
                  <a:schemeClr val="hlink"/>
                </a:solidFill>
              </a:rPr>
              <a:t>Hybrid OLAP (HOLAP)</a:t>
            </a:r>
            <a:r>
              <a:rPr lang="en-US" sz="2000" smtClean="0">
                <a:solidFill>
                  <a:schemeClr val="hlink"/>
                </a:solidFill>
              </a:rPr>
              <a:t> </a:t>
            </a:r>
            <a:r>
              <a:rPr lang="en-US" sz="2000" smtClean="0"/>
              <a:t>(e.g., Microsoft SQLServer)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smtClean="0"/>
              <a:t>Combines ROLAP and MOLAP technology.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smtClean="0"/>
              <a:t>Get benefit from the greater scalability of ROLAP and the faster computation of MOLAP.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smtClean="0"/>
              <a:t>For ex HOLAP server may allow large volumes of detail data to be stored in a relational database, while aggregations are kept in a separate MOLAP store.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smtClean="0"/>
              <a:t>Flexibility, e.g., low level: relational, high-level: array</a:t>
            </a:r>
          </a:p>
          <a:p>
            <a:pPr eaLnBrk="1" hangingPunct="1">
              <a:lnSpc>
                <a:spcPct val="110000"/>
              </a:lnSpc>
            </a:pPr>
            <a:r>
              <a:rPr lang="en-US" sz="2000" smtClean="0">
                <a:solidFill>
                  <a:schemeClr val="hlink"/>
                </a:solidFill>
              </a:rPr>
              <a:t>Specialized SQL servers </a:t>
            </a:r>
            <a:r>
              <a:rPr lang="en-US" sz="2000" smtClean="0"/>
              <a:t>(e.g., Redbricks) </a:t>
            </a:r>
            <a:endParaRPr lang="en-US" sz="2000" smtClean="0">
              <a:solidFill>
                <a:schemeClr val="hlink"/>
              </a:solidFill>
            </a:endParaRPr>
          </a:p>
          <a:p>
            <a:pPr lvl="1" eaLnBrk="1" hangingPunct="1">
              <a:lnSpc>
                <a:spcPct val="110000"/>
              </a:lnSpc>
            </a:pPr>
            <a:r>
              <a:rPr lang="en-US" sz="2000" smtClean="0"/>
              <a:t>Specialized support for SQL queries over star/snowflake schemas</a:t>
            </a:r>
          </a:p>
        </p:txBody>
      </p:sp>
    </p:spTree>
  </p:cSld>
  <p:clrMapOvr>
    <a:masterClrMapping/>
  </p:clrMapOvr>
  <p:transition>
    <p:zoom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D50ADF4-4DA3-4497-9394-A554616D557C}" type="slidenum">
              <a:rPr lang="en-US" smtClean="0"/>
              <a:pPr/>
              <a:t>66</a:t>
            </a:fld>
            <a:endParaRPr lang="en-US" smtClean="0"/>
          </a:p>
        </p:txBody>
      </p:sp>
      <p:sp>
        <p:nvSpPr>
          <p:cNvPr id="75779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8077200" cy="10668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smtClean="0"/>
              <a:t>Chapter 3: Data Warehousing and OLAP Technology: An Overview</a:t>
            </a:r>
          </a:p>
        </p:txBody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382000" cy="41910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170000"/>
              </a:lnSpc>
            </a:pPr>
            <a:r>
              <a:rPr lang="en-US" dirty="0" smtClean="0"/>
              <a:t>What is a data warehouse? </a:t>
            </a:r>
          </a:p>
          <a:p>
            <a:pPr eaLnBrk="1" hangingPunct="1">
              <a:lnSpc>
                <a:spcPct val="170000"/>
              </a:lnSpc>
            </a:pPr>
            <a:r>
              <a:rPr lang="en-US" dirty="0" smtClean="0"/>
              <a:t>A multi-dimensional data model</a:t>
            </a:r>
          </a:p>
          <a:p>
            <a:pPr eaLnBrk="1" hangingPunct="1">
              <a:lnSpc>
                <a:spcPct val="170000"/>
              </a:lnSpc>
            </a:pPr>
            <a:r>
              <a:rPr lang="en-US" dirty="0" smtClean="0"/>
              <a:t>Data warehouse architecture</a:t>
            </a:r>
          </a:p>
          <a:p>
            <a:pPr eaLnBrk="1" hangingPunct="1">
              <a:lnSpc>
                <a:spcPct val="170000"/>
              </a:lnSpc>
            </a:pPr>
            <a:r>
              <a:rPr lang="en-US" dirty="0" smtClean="0">
                <a:solidFill>
                  <a:schemeClr val="hlink"/>
                </a:solidFill>
              </a:rPr>
              <a:t>From data warehousing to data mining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4EA1855-0DB9-4E69-A110-469EA6BBFFDD}" type="slidenum">
              <a:rPr lang="en-US" smtClean="0"/>
              <a:pPr/>
              <a:t>67</a:t>
            </a:fld>
            <a:endParaRPr lang="en-US" smtClean="0"/>
          </a:p>
        </p:txBody>
      </p:sp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382000" cy="6858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Data Warehouse Usage</a:t>
            </a:r>
          </a:p>
        </p:txBody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382000" cy="51054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120000"/>
              </a:lnSpc>
            </a:pPr>
            <a:r>
              <a:rPr lang="en-US" sz="2000" smtClean="0"/>
              <a:t>Three kinds of data warehouse applications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smtClean="0">
                <a:solidFill>
                  <a:schemeClr val="hlink"/>
                </a:solidFill>
              </a:rPr>
              <a:t>Information processing</a:t>
            </a:r>
          </a:p>
          <a:p>
            <a:pPr lvl="2" eaLnBrk="1" hangingPunct="1">
              <a:lnSpc>
                <a:spcPct val="120000"/>
              </a:lnSpc>
            </a:pPr>
            <a:r>
              <a:rPr lang="en-US" sz="2000" smtClean="0"/>
              <a:t>supports querying, basic statistical analysis, and reporting using crosstabs, tables, charts and graphs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smtClean="0">
                <a:solidFill>
                  <a:schemeClr val="hlink"/>
                </a:solidFill>
              </a:rPr>
              <a:t>Analytical processing</a:t>
            </a:r>
          </a:p>
          <a:p>
            <a:pPr lvl="2" eaLnBrk="1" hangingPunct="1">
              <a:lnSpc>
                <a:spcPct val="120000"/>
              </a:lnSpc>
            </a:pPr>
            <a:r>
              <a:rPr lang="en-US" sz="2000" smtClean="0"/>
              <a:t>multidimensional analysis of data warehouse data</a:t>
            </a:r>
          </a:p>
          <a:p>
            <a:pPr lvl="2" eaLnBrk="1" hangingPunct="1">
              <a:lnSpc>
                <a:spcPct val="120000"/>
              </a:lnSpc>
            </a:pPr>
            <a:r>
              <a:rPr lang="en-US" sz="2000" smtClean="0"/>
              <a:t>supports basic OLAP operations, slice-dice, drilling, pivoting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smtClean="0">
                <a:solidFill>
                  <a:schemeClr val="hlink"/>
                </a:solidFill>
              </a:rPr>
              <a:t>Data mining</a:t>
            </a:r>
          </a:p>
          <a:p>
            <a:pPr lvl="2" eaLnBrk="1" hangingPunct="1">
              <a:lnSpc>
                <a:spcPct val="120000"/>
              </a:lnSpc>
            </a:pPr>
            <a:r>
              <a:rPr lang="en-US" sz="2000" smtClean="0"/>
              <a:t>knowledge discovery from hidden patterns </a:t>
            </a:r>
          </a:p>
          <a:p>
            <a:pPr lvl="2" eaLnBrk="1" hangingPunct="1">
              <a:lnSpc>
                <a:spcPct val="120000"/>
              </a:lnSpc>
            </a:pPr>
            <a:r>
              <a:rPr lang="en-US" sz="2000" smtClean="0"/>
              <a:t>supports associations, constructing analytical models, performing classification and prediction, and presenting the mining results using visualization tools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35A700C-223D-43F1-A288-0AFFBF70DB17}" type="slidenum">
              <a:rPr lang="en-US" smtClean="0"/>
              <a:pPr/>
              <a:t>68</a:t>
            </a:fld>
            <a:endParaRPr lang="en-US" smtClean="0"/>
          </a:p>
        </p:txBody>
      </p:sp>
      <p:sp>
        <p:nvSpPr>
          <p:cNvPr id="77827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10600" cy="935038"/>
          </a:xfrm>
        </p:spPr>
        <p:txBody>
          <a:bodyPr/>
          <a:lstStyle/>
          <a:p>
            <a:pPr eaLnBrk="1" hangingPunct="1"/>
            <a:r>
              <a:rPr lang="en-US" sz="3200" smtClean="0"/>
              <a:t>From On-Line Analytical Processing (OLAP) </a:t>
            </a:r>
            <a:br>
              <a:rPr lang="en-US" sz="3200" smtClean="0"/>
            </a:br>
            <a:r>
              <a:rPr lang="en-US" sz="3200" smtClean="0"/>
              <a:t>to On Line Analytical Mining (OLAM)</a:t>
            </a:r>
            <a:endParaRPr lang="en-US" smtClean="0"/>
          </a:p>
        </p:txBody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400" smtClean="0"/>
              <a:t>Why online analytical mining?</a:t>
            </a:r>
          </a:p>
          <a:p>
            <a:pPr lvl="1" eaLnBrk="1" hangingPunct="1"/>
            <a:r>
              <a:rPr lang="en-US" sz="2400" smtClean="0"/>
              <a:t>High quality of data in data warehouses</a:t>
            </a:r>
          </a:p>
          <a:p>
            <a:pPr lvl="2" eaLnBrk="1" hangingPunct="1"/>
            <a:r>
              <a:rPr lang="en-US" smtClean="0"/>
              <a:t>DW contains integrated, consistent, cleaned data</a:t>
            </a:r>
          </a:p>
          <a:p>
            <a:pPr lvl="1" eaLnBrk="1" hangingPunct="1"/>
            <a:r>
              <a:rPr lang="en-US" sz="2400" smtClean="0"/>
              <a:t>Available information processing structure surrounding data warehouses</a:t>
            </a:r>
          </a:p>
          <a:p>
            <a:pPr lvl="2" eaLnBrk="1" hangingPunct="1"/>
            <a:r>
              <a:rPr lang="en-US" smtClean="0"/>
              <a:t>ODBC, OLEDB, Web accessing, service facilities, reporting and OLAP tools</a:t>
            </a:r>
          </a:p>
          <a:p>
            <a:pPr lvl="1" eaLnBrk="1" hangingPunct="1"/>
            <a:r>
              <a:rPr lang="en-US" sz="2400" smtClean="0"/>
              <a:t>OLAP-based exploratory data analysis</a:t>
            </a:r>
          </a:p>
          <a:p>
            <a:pPr lvl="2" eaLnBrk="1" hangingPunct="1"/>
            <a:r>
              <a:rPr lang="en-US" smtClean="0"/>
              <a:t>Mining with drilling, dicing, pivoting, etc.</a:t>
            </a:r>
          </a:p>
          <a:p>
            <a:pPr lvl="1" eaLnBrk="1" hangingPunct="1"/>
            <a:r>
              <a:rPr lang="en-US" sz="2400" smtClean="0"/>
              <a:t>On-line selection of data mining functions</a:t>
            </a:r>
          </a:p>
          <a:p>
            <a:pPr lvl="2" eaLnBrk="1" hangingPunct="1"/>
            <a:r>
              <a:rPr lang="en-US" smtClean="0"/>
              <a:t>Integration and swapping of multiple mining functions, algorithms, and tasks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FA3C1F8-21B7-410E-B861-63BFBA2D1153}" type="slidenum">
              <a:rPr lang="en-US" smtClean="0"/>
              <a:pPr/>
              <a:t>69</a:t>
            </a:fld>
            <a:endParaRPr lang="en-US" smtClean="0"/>
          </a:p>
        </p:txBody>
      </p:sp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229600" cy="5207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smtClean="0"/>
              <a:t>An OLAM System Architecture</a:t>
            </a:r>
            <a:endParaRPr lang="en-US" sz="2800" b="1" smtClean="0"/>
          </a:p>
        </p:txBody>
      </p:sp>
      <p:sp>
        <p:nvSpPr>
          <p:cNvPr id="78852" name="Oval 3"/>
          <p:cNvSpPr>
            <a:spLocks noChangeArrowheads="1"/>
          </p:cNvSpPr>
          <p:nvPr/>
        </p:nvSpPr>
        <p:spPr bwMode="auto">
          <a:xfrm>
            <a:off x="5715000" y="4495800"/>
            <a:ext cx="685800" cy="228600"/>
          </a:xfrm>
          <a:prstGeom prst="ellipse">
            <a:avLst/>
          </a:prstGeom>
          <a:solidFill>
            <a:srgbClr val="00CC66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53" name="Oval 4"/>
          <p:cNvSpPr>
            <a:spLocks noChangeArrowheads="1"/>
          </p:cNvSpPr>
          <p:nvPr/>
        </p:nvSpPr>
        <p:spPr bwMode="auto">
          <a:xfrm>
            <a:off x="5715000" y="4114800"/>
            <a:ext cx="685800" cy="152400"/>
          </a:xfrm>
          <a:prstGeom prst="ellipse">
            <a:avLst/>
          </a:prstGeom>
          <a:solidFill>
            <a:srgbClr val="00CC66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54" name="Rectangle 5"/>
          <p:cNvSpPr>
            <a:spLocks noChangeArrowheads="1"/>
          </p:cNvSpPr>
          <p:nvPr/>
        </p:nvSpPr>
        <p:spPr bwMode="auto">
          <a:xfrm>
            <a:off x="5715000" y="4191000"/>
            <a:ext cx="685800" cy="406400"/>
          </a:xfrm>
          <a:prstGeom prst="rect">
            <a:avLst/>
          </a:prstGeom>
          <a:solidFill>
            <a:srgbClr val="00CC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55" name="Rectangle 6"/>
          <p:cNvSpPr>
            <a:spLocks noChangeArrowheads="1"/>
          </p:cNvSpPr>
          <p:nvPr/>
        </p:nvSpPr>
        <p:spPr bwMode="auto">
          <a:xfrm>
            <a:off x="3352800" y="3886200"/>
            <a:ext cx="1143000" cy="1066800"/>
          </a:xfrm>
          <a:prstGeom prst="rect">
            <a:avLst/>
          </a:prstGeom>
          <a:solidFill>
            <a:srgbClr val="00CC66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CC66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78856" name="Rectangle 7"/>
          <p:cNvSpPr>
            <a:spLocks noChangeArrowheads="1"/>
          </p:cNvSpPr>
          <p:nvPr/>
        </p:nvSpPr>
        <p:spPr bwMode="auto">
          <a:xfrm>
            <a:off x="1981200" y="5791200"/>
            <a:ext cx="914400" cy="838200"/>
          </a:xfrm>
          <a:prstGeom prst="rect">
            <a:avLst/>
          </a:prstGeom>
          <a:solidFill>
            <a:srgbClr val="00CC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57" name="Oval 8"/>
          <p:cNvSpPr>
            <a:spLocks noChangeArrowheads="1"/>
          </p:cNvSpPr>
          <p:nvPr/>
        </p:nvSpPr>
        <p:spPr bwMode="auto">
          <a:xfrm>
            <a:off x="1981200" y="5638800"/>
            <a:ext cx="914400" cy="381000"/>
          </a:xfrm>
          <a:prstGeom prst="ellipse">
            <a:avLst/>
          </a:prstGeom>
          <a:solidFill>
            <a:srgbClr val="00CC66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58" name="Oval 9"/>
          <p:cNvSpPr>
            <a:spLocks noChangeArrowheads="1"/>
          </p:cNvSpPr>
          <p:nvPr/>
        </p:nvSpPr>
        <p:spPr bwMode="auto">
          <a:xfrm>
            <a:off x="4953000" y="6477000"/>
            <a:ext cx="1295400" cy="381000"/>
          </a:xfrm>
          <a:prstGeom prst="ellipse">
            <a:avLst/>
          </a:prstGeom>
          <a:solidFill>
            <a:srgbClr val="00CC66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59" name="Rectangle 10"/>
          <p:cNvSpPr>
            <a:spLocks noChangeArrowheads="1"/>
          </p:cNvSpPr>
          <p:nvPr/>
        </p:nvSpPr>
        <p:spPr bwMode="auto">
          <a:xfrm>
            <a:off x="4953000" y="5791200"/>
            <a:ext cx="1295400" cy="838200"/>
          </a:xfrm>
          <a:prstGeom prst="rect">
            <a:avLst/>
          </a:prstGeom>
          <a:solidFill>
            <a:srgbClr val="00CC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60" name="Oval 11"/>
          <p:cNvSpPr>
            <a:spLocks noChangeArrowheads="1"/>
          </p:cNvSpPr>
          <p:nvPr/>
        </p:nvSpPr>
        <p:spPr bwMode="auto">
          <a:xfrm>
            <a:off x="4953000" y="5638800"/>
            <a:ext cx="1295400" cy="304800"/>
          </a:xfrm>
          <a:prstGeom prst="ellipse">
            <a:avLst/>
          </a:prstGeom>
          <a:solidFill>
            <a:srgbClr val="00CC66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61" name="Text Box 12"/>
          <p:cNvSpPr txBox="1">
            <a:spLocks noChangeArrowheads="1"/>
          </p:cNvSpPr>
          <p:nvPr/>
        </p:nvSpPr>
        <p:spPr bwMode="auto">
          <a:xfrm>
            <a:off x="4876800" y="5867400"/>
            <a:ext cx="1447800" cy="7016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99"/>
                </a:solidFill>
                <a:latin typeface="Times New Roman" pitchFamily="18" charset="0"/>
              </a:rPr>
              <a:t>Data </a:t>
            </a:r>
          </a:p>
          <a:p>
            <a:pPr algn="ctr"/>
            <a:r>
              <a:rPr lang="en-US" sz="2000" b="1">
                <a:solidFill>
                  <a:srgbClr val="000099"/>
                </a:solidFill>
                <a:latin typeface="Times New Roman" pitchFamily="18" charset="0"/>
              </a:rPr>
              <a:t>Warehouse</a:t>
            </a:r>
          </a:p>
        </p:txBody>
      </p:sp>
      <p:sp>
        <p:nvSpPr>
          <p:cNvPr id="78862" name="Text Box 13"/>
          <p:cNvSpPr txBox="1">
            <a:spLocks noChangeArrowheads="1"/>
          </p:cNvSpPr>
          <p:nvPr/>
        </p:nvSpPr>
        <p:spPr bwMode="auto">
          <a:xfrm>
            <a:off x="5562600" y="4648200"/>
            <a:ext cx="13335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000099"/>
                </a:solidFill>
                <a:latin typeface="Times New Roman" pitchFamily="18" charset="0"/>
              </a:rPr>
              <a:t>Meta Data</a:t>
            </a:r>
          </a:p>
        </p:txBody>
      </p:sp>
      <p:sp>
        <p:nvSpPr>
          <p:cNvPr id="78863" name="Text Box 14"/>
          <p:cNvSpPr txBox="1">
            <a:spLocks noChangeArrowheads="1"/>
          </p:cNvSpPr>
          <p:nvPr/>
        </p:nvSpPr>
        <p:spPr bwMode="auto">
          <a:xfrm>
            <a:off x="3352800" y="4114800"/>
            <a:ext cx="11430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000099"/>
                </a:solidFill>
                <a:latin typeface="Times New Roman" pitchFamily="18" charset="0"/>
              </a:rPr>
              <a:t>MDDB</a:t>
            </a:r>
          </a:p>
        </p:txBody>
      </p:sp>
      <p:sp>
        <p:nvSpPr>
          <p:cNvPr id="78864" name="Line 15"/>
          <p:cNvSpPr>
            <a:spLocks noChangeShapeType="1"/>
          </p:cNvSpPr>
          <p:nvPr/>
        </p:nvSpPr>
        <p:spPr bwMode="auto">
          <a:xfrm flipV="1">
            <a:off x="4724400" y="4343400"/>
            <a:ext cx="8382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65" name="Rectangle 16"/>
          <p:cNvSpPr>
            <a:spLocks noChangeArrowheads="1"/>
          </p:cNvSpPr>
          <p:nvPr/>
        </p:nvSpPr>
        <p:spPr bwMode="auto">
          <a:xfrm>
            <a:off x="1143000" y="1676400"/>
            <a:ext cx="5715000" cy="76200"/>
          </a:xfrm>
          <a:prstGeom prst="rect">
            <a:avLst/>
          </a:prstGeom>
          <a:solidFill>
            <a:srgbClr val="00CC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66" name="Rectangle 17"/>
          <p:cNvSpPr>
            <a:spLocks noChangeArrowheads="1"/>
          </p:cNvSpPr>
          <p:nvPr/>
        </p:nvSpPr>
        <p:spPr bwMode="auto">
          <a:xfrm>
            <a:off x="1219200" y="3505200"/>
            <a:ext cx="5715000" cy="76200"/>
          </a:xfrm>
          <a:prstGeom prst="rect">
            <a:avLst/>
          </a:prstGeom>
          <a:solidFill>
            <a:srgbClr val="00CC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67" name="Rectangle 18"/>
          <p:cNvSpPr>
            <a:spLocks noChangeArrowheads="1"/>
          </p:cNvSpPr>
          <p:nvPr/>
        </p:nvSpPr>
        <p:spPr bwMode="auto">
          <a:xfrm>
            <a:off x="533400" y="2057400"/>
            <a:ext cx="2514600" cy="1066800"/>
          </a:xfrm>
          <a:prstGeom prst="rect">
            <a:avLst/>
          </a:prstGeom>
          <a:solidFill>
            <a:srgbClr val="00CC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400" b="1">
                <a:solidFill>
                  <a:srgbClr val="000099"/>
                </a:solidFill>
                <a:latin typeface="Times New Roman" pitchFamily="18" charset="0"/>
              </a:rPr>
              <a:t>OLAM</a:t>
            </a:r>
          </a:p>
          <a:p>
            <a:pPr algn="ctr"/>
            <a:r>
              <a:rPr lang="en-US" sz="2400" b="1">
                <a:solidFill>
                  <a:srgbClr val="000099"/>
                </a:solidFill>
                <a:latin typeface="Times New Roman" pitchFamily="18" charset="0"/>
              </a:rPr>
              <a:t>Engine</a:t>
            </a:r>
            <a:endParaRPr lang="en-US" sz="180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78868" name="Rectangle 19"/>
          <p:cNvSpPr>
            <a:spLocks noChangeArrowheads="1"/>
          </p:cNvSpPr>
          <p:nvPr/>
        </p:nvSpPr>
        <p:spPr bwMode="auto">
          <a:xfrm>
            <a:off x="4876800" y="2057400"/>
            <a:ext cx="2514600" cy="1066800"/>
          </a:xfrm>
          <a:prstGeom prst="rect">
            <a:avLst/>
          </a:prstGeom>
          <a:solidFill>
            <a:srgbClr val="00CC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400" b="1">
                <a:solidFill>
                  <a:srgbClr val="000099"/>
                </a:solidFill>
                <a:latin typeface="Times New Roman" pitchFamily="18" charset="0"/>
              </a:rPr>
              <a:t>OLAP</a:t>
            </a:r>
          </a:p>
          <a:p>
            <a:pPr algn="ctr"/>
            <a:r>
              <a:rPr lang="en-US" sz="2400" b="1">
                <a:solidFill>
                  <a:srgbClr val="000099"/>
                </a:solidFill>
                <a:latin typeface="Times New Roman" pitchFamily="18" charset="0"/>
              </a:rPr>
              <a:t>Engine</a:t>
            </a:r>
          </a:p>
        </p:txBody>
      </p:sp>
      <p:sp>
        <p:nvSpPr>
          <p:cNvPr id="78869" name="Line 20"/>
          <p:cNvSpPr>
            <a:spLocks noChangeShapeType="1"/>
          </p:cNvSpPr>
          <p:nvPr/>
        </p:nvSpPr>
        <p:spPr bwMode="auto">
          <a:xfrm flipH="1" flipV="1">
            <a:off x="2362200" y="3657600"/>
            <a:ext cx="9144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70" name="Line 21"/>
          <p:cNvSpPr>
            <a:spLocks noChangeShapeType="1"/>
          </p:cNvSpPr>
          <p:nvPr/>
        </p:nvSpPr>
        <p:spPr bwMode="auto">
          <a:xfrm flipH="1" flipV="1">
            <a:off x="2133600" y="3810000"/>
            <a:ext cx="10668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71" name="Line 22"/>
          <p:cNvSpPr>
            <a:spLocks noChangeShapeType="1"/>
          </p:cNvSpPr>
          <p:nvPr/>
        </p:nvSpPr>
        <p:spPr bwMode="auto">
          <a:xfrm flipV="1">
            <a:off x="4876800" y="3657600"/>
            <a:ext cx="6096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72" name="Line 23"/>
          <p:cNvSpPr>
            <a:spLocks noChangeShapeType="1"/>
          </p:cNvSpPr>
          <p:nvPr/>
        </p:nvSpPr>
        <p:spPr bwMode="auto">
          <a:xfrm flipV="1">
            <a:off x="4953000" y="3657600"/>
            <a:ext cx="9906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73" name="Line 24"/>
          <p:cNvSpPr>
            <a:spLocks noChangeShapeType="1"/>
          </p:cNvSpPr>
          <p:nvPr/>
        </p:nvSpPr>
        <p:spPr bwMode="auto">
          <a:xfrm>
            <a:off x="1600200" y="31242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74" name="Line 25"/>
          <p:cNvSpPr>
            <a:spLocks noChangeShapeType="1"/>
          </p:cNvSpPr>
          <p:nvPr/>
        </p:nvSpPr>
        <p:spPr bwMode="auto">
          <a:xfrm>
            <a:off x="2133600" y="31242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75" name="Line 26"/>
          <p:cNvSpPr>
            <a:spLocks noChangeShapeType="1"/>
          </p:cNvSpPr>
          <p:nvPr/>
        </p:nvSpPr>
        <p:spPr bwMode="auto">
          <a:xfrm>
            <a:off x="5867400" y="31242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76" name="Line 27"/>
          <p:cNvSpPr>
            <a:spLocks noChangeShapeType="1"/>
          </p:cNvSpPr>
          <p:nvPr/>
        </p:nvSpPr>
        <p:spPr bwMode="auto">
          <a:xfrm>
            <a:off x="6553200" y="31242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77" name="Line 28"/>
          <p:cNvSpPr>
            <a:spLocks noChangeShapeType="1"/>
          </p:cNvSpPr>
          <p:nvPr/>
        </p:nvSpPr>
        <p:spPr bwMode="auto">
          <a:xfrm>
            <a:off x="3200400" y="2438400"/>
            <a:ext cx="1600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78" name="Line 29"/>
          <p:cNvSpPr>
            <a:spLocks noChangeShapeType="1"/>
          </p:cNvSpPr>
          <p:nvPr/>
        </p:nvSpPr>
        <p:spPr bwMode="auto">
          <a:xfrm>
            <a:off x="3200400" y="2743200"/>
            <a:ext cx="1600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79" name="Line 30"/>
          <p:cNvSpPr>
            <a:spLocks noChangeShapeType="1"/>
          </p:cNvSpPr>
          <p:nvPr/>
        </p:nvSpPr>
        <p:spPr bwMode="auto">
          <a:xfrm>
            <a:off x="1524000" y="17526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80" name="Line 31"/>
          <p:cNvSpPr>
            <a:spLocks noChangeShapeType="1"/>
          </p:cNvSpPr>
          <p:nvPr/>
        </p:nvSpPr>
        <p:spPr bwMode="auto">
          <a:xfrm>
            <a:off x="2209800" y="17526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81" name="Line 32"/>
          <p:cNvSpPr>
            <a:spLocks noChangeShapeType="1"/>
          </p:cNvSpPr>
          <p:nvPr/>
        </p:nvSpPr>
        <p:spPr bwMode="auto">
          <a:xfrm>
            <a:off x="5715000" y="17526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82" name="Line 33"/>
          <p:cNvSpPr>
            <a:spLocks noChangeShapeType="1"/>
          </p:cNvSpPr>
          <p:nvPr/>
        </p:nvSpPr>
        <p:spPr bwMode="auto">
          <a:xfrm>
            <a:off x="6477000" y="17526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83" name="Text Box 34"/>
          <p:cNvSpPr txBox="1">
            <a:spLocks noChangeArrowheads="1"/>
          </p:cNvSpPr>
          <p:nvPr/>
        </p:nvSpPr>
        <p:spPr bwMode="auto">
          <a:xfrm>
            <a:off x="2895600" y="1676400"/>
            <a:ext cx="19812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99"/>
                </a:solidFill>
                <a:latin typeface="Times New Roman" pitchFamily="18" charset="0"/>
              </a:rPr>
              <a:t>User GUI API</a:t>
            </a:r>
          </a:p>
        </p:txBody>
      </p:sp>
      <p:sp>
        <p:nvSpPr>
          <p:cNvPr id="78884" name="Rectangle 35"/>
          <p:cNvSpPr>
            <a:spLocks noChangeArrowheads="1"/>
          </p:cNvSpPr>
          <p:nvPr/>
        </p:nvSpPr>
        <p:spPr bwMode="auto">
          <a:xfrm>
            <a:off x="3048000" y="3124200"/>
            <a:ext cx="1851025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99"/>
                </a:solidFill>
                <a:latin typeface="Times New Roman" pitchFamily="18" charset="0"/>
              </a:rPr>
              <a:t>Data Cube API</a:t>
            </a:r>
          </a:p>
        </p:txBody>
      </p:sp>
      <p:sp>
        <p:nvSpPr>
          <p:cNvPr id="78885" name="Rectangle 36"/>
          <p:cNvSpPr>
            <a:spLocks noChangeArrowheads="1"/>
          </p:cNvSpPr>
          <p:nvPr/>
        </p:nvSpPr>
        <p:spPr bwMode="auto">
          <a:xfrm>
            <a:off x="1295400" y="5181600"/>
            <a:ext cx="5715000" cy="76200"/>
          </a:xfrm>
          <a:prstGeom prst="rect">
            <a:avLst/>
          </a:prstGeom>
          <a:solidFill>
            <a:srgbClr val="00CC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86" name="Line 37"/>
          <p:cNvSpPr>
            <a:spLocks noChangeShapeType="1"/>
          </p:cNvSpPr>
          <p:nvPr/>
        </p:nvSpPr>
        <p:spPr bwMode="auto">
          <a:xfrm>
            <a:off x="2438400" y="5257800"/>
            <a:ext cx="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87" name="Line 38"/>
          <p:cNvSpPr>
            <a:spLocks noChangeShapeType="1"/>
          </p:cNvSpPr>
          <p:nvPr/>
        </p:nvSpPr>
        <p:spPr bwMode="auto">
          <a:xfrm>
            <a:off x="5562600" y="5257800"/>
            <a:ext cx="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88" name="Line 39"/>
          <p:cNvSpPr>
            <a:spLocks noChangeShapeType="1"/>
          </p:cNvSpPr>
          <p:nvPr/>
        </p:nvSpPr>
        <p:spPr bwMode="auto">
          <a:xfrm flipV="1">
            <a:off x="2438400" y="4648200"/>
            <a:ext cx="914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89" name="Line 40"/>
          <p:cNvSpPr>
            <a:spLocks noChangeShapeType="1"/>
          </p:cNvSpPr>
          <p:nvPr/>
        </p:nvSpPr>
        <p:spPr bwMode="auto">
          <a:xfrm flipH="1" flipV="1">
            <a:off x="4495800" y="4800600"/>
            <a:ext cx="6858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90" name="Rectangle 41"/>
          <p:cNvSpPr>
            <a:spLocks noChangeArrowheads="1"/>
          </p:cNvSpPr>
          <p:nvPr/>
        </p:nvSpPr>
        <p:spPr bwMode="auto">
          <a:xfrm>
            <a:off x="3124200" y="5181600"/>
            <a:ext cx="1687513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99"/>
                </a:solidFill>
                <a:latin typeface="Times New Roman" pitchFamily="18" charset="0"/>
              </a:rPr>
              <a:t>Database API</a:t>
            </a:r>
          </a:p>
        </p:txBody>
      </p:sp>
      <p:sp>
        <p:nvSpPr>
          <p:cNvPr id="78891" name="Line 42"/>
          <p:cNvSpPr>
            <a:spLocks noChangeShapeType="1"/>
          </p:cNvSpPr>
          <p:nvPr/>
        </p:nvSpPr>
        <p:spPr bwMode="auto">
          <a:xfrm>
            <a:off x="2895600" y="6248400"/>
            <a:ext cx="2057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92" name="Text Box 43"/>
          <p:cNvSpPr txBox="1">
            <a:spLocks noChangeArrowheads="1"/>
          </p:cNvSpPr>
          <p:nvPr/>
        </p:nvSpPr>
        <p:spPr bwMode="auto">
          <a:xfrm>
            <a:off x="3276600" y="617220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800" b="1">
              <a:latin typeface="Times New Roman" pitchFamily="18" charset="0"/>
            </a:endParaRPr>
          </a:p>
        </p:txBody>
      </p:sp>
      <p:sp>
        <p:nvSpPr>
          <p:cNvPr id="78893" name="Rectangle 44"/>
          <p:cNvSpPr>
            <a:spLocks noChangeArrowheads="1"/>
          </p:cNvSpPr>
          <p:nvPr/>
        </p:nvSpPr>
        <p:spPr bwMode="auto">
          <a:xfrm>
            <a:off x="3200400" y="5867400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latin typeface="Times New Roman" pitchFamily="18" charset="0"/>
              </a:rPr>
              <a:t>Data cleaning</a:t>
            </a:r>
          </a:p>
        </p:txBody>
      </p:sp>
      <p:sp>
        <p:nvSpPr>
          <p:cNvPr id="78894" name="Text Box 45"/>
          <p:cNvSpPr txBox="1">
            <a:spLocks noChangeArrowheads="1"/>
          </p:cNvSpPr>
          <p:nvPr/>
        </p:nvSpPr>
        <p:spPr bwMode="auto">
          <a:xfrm>
            <a:off x="3048000" y="6248400"/>
            <a:ext cx="2057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latin typeface="Times New Roman" pitchFamily="18" charset="0"/>
              </a:rPr>
              <a:t>Data integration</a:t>
            </a:r>
            <a:endParaRPr lang="en-US" sz="2400" u="sng">
              <a:latin typeface="Times New Roman" pitchFamily="18" charset="0"/>
            </a:endParaRPr>
          </a:p>
        </p:txBody>
      </p:sp>
      <p:sp>
        <p:nvSpPr>
          <p:cNvPr id="78895" name="Line 46"/>
          <p:cNvSpPr>
            <a:spLocks noChangeShapeType="1"/>
          </p:cNvSpPr>
          <p:nvPr/>
        </p:nvSpPr>
        <p:spPr bwMode="auto">
          <a:xfrm flipV="1">
            <a:off x="228600" y="358140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96" name="Line 47"/>
          <p:cNvSpPr>
            <a:spLocks noChangeShapeType="1"/>
          </p:cNvSpPr>
          <p:nvPr/>
        </p:nvSpPr>
        <p:spPr bwMode="auto">
          <a:xfrm flipV="1">
            <a:off x="228600" y="518160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97" name="Line 48"/>
          <p:cNvSpPr>
            <a:spLocks noChangeShapeType="1"/>
          </p:cNvSpPr>
          <p:nvPr/>
        </p:nvSpPr>
        <p:spPr bwMode="auto">
          <a:xfrm flipV="1">
            <a:off x="228600" y="167640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98" name="Text Box 49"/>
          <p:cNvSpPr txBox="1">
            <a:spLocks noChangeArrowheads="1"/>
          </p:cNvSpPr>
          <p:nvPr/>
        </p:nvSpPr>
        <p:spPr bwMode="auto">
          <a:xfrm>
            <a:off x="7239000" y="2057400"/>
            <a:ext cx="19050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u="sng">
                <a:latin typeface="Times New Roman" pitchFamily="18" charset="0"/>
              </a:rPr>
              <a:t>Layer3</a:t>
            </a:r>
          </a:p>
          <a:p>
            <a:pPr algn="ctr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OLAP/OLAM</a:t>
            </a:r>
          </a:p>
        </p:txBody>
      </p:sp>
      <p:sp>
        <p:nvSpPr>
          <p:cNvPr id="78899" name="Text Box 50"/>
          <p:cNvSpPr txBox="1">
            <a:spLocks noChangeArrowheads="1"/>
          </p:cNvSpPr>
          <p:nvPr/>
        </p:nvSpPr>
        <p:spPr bwMode="auto">
          <a:xfrm>
            <a:off x="7239000" y="3886200"/>
            <a:ext cx="19050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u="sng">
                <a:latin typeface="Times New Roman" pitchFamily="18" charset="0"/>
              </a:rPr>
              <a:t>Layer2</a:t>
            </a:r>
          </a:p>
          <a:p>
            <a:pPr algn="ctr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MDDB</a:t>
            </a:r>
          </a:p>
        </p:txBody>
      </p:sp>
      <p:sp>
        <p:nvSpPr>
          <p:cNvPr id="78900" name="Text Box 51"/>
          <p:cNvSpPr txBox="1">
            <a:spLocks noChangeArrowheads="1"/>
          </p:cNvSpPr>
          <p:nvPr/>
        </p:nvSpPr>
        <p:spPr bwMode="auto">
          <a:xfrm>
            <a:off x="7239000" y="5562600"/>
            <a:ext cx="1905000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u="sng">
                <a:latin typeface="Times New Roman" pitchFamily="18" charset="0"/>
              </a:rPr>
              <a:t>Layer1</a:t>
            </a:r>
          </a:p>
          <a:p>
            <a:pPr algn="ctr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Data Repository</a:t>
            </a:r>
          </a:p>
        </p:txBody>
      </p:sp>
      <p:sp>
        <p:nvSpPr>
          <p:cNvPr id="78901" name="Text Box 52"/>
          <p:cNvSpPr txBox="1">
            <a:spLocks noChangeArrowheads="1"/>
          </p:cNvSpPr>
          <p:nvPr/>
        </p:nvSpPr>
        <p:spPr bwMode="auto">
          <a:xfrm>
            <a:off x="7239000" y="838200"/>
            <a:ext cx="19050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u="sng">
                <a:latin typeface="Times New Roman" pitchFamily="18" charset="0"/>
              </a:rPr>
              <a:t>Layer4</a:t>
            </a:r>
          </a:p>
          <a:p>
            <a:pPr algn="ctr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User Interface</a:t>
            </a:r>
          </a:p>
        </p:txBody>
      </p:sp>
      <p:sp>
        <p:nvSpPr>
          <p:cNvPr id="78902" name="Line 53"/>
          <p:cNvSpPr>
            <a:spLocks noChangeShapeType="1"/>
          </p:cNvSpPr>
          <p:nvPr/>
        </p:nvSpPr>
        <p:spPr bwMode="auto">
          <a:xfrm>
            <a:off x="4876800" y="14478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903" name="Line 54"/>
          <p:cNvSpPr>
            <a:spLocks noChangeShapeType="1"/>
          </p:cNvSpPr>
          <p:nvPr/>
        </p:nvSpPr>
        <p:spPr bwMode="auto">
          <a:xfrm>
            <a:off x="4876800" y="1447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904" name="Line 55"/>
          <p:cNvSpPr>
            <a:spLocks noChangeShapeType="1"/>
          </p:cNvSpPr>
          <p:nvPr/>
        </p:nvSpPr>
        <p:spPr bwMode="auto">
          <a:xfrm flipV="1">
            <a:off x="6477000" y="1143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905" name="Text Box 56"/>
          <p:cNvSpPr txBox="1">
            <a:spLocks noChangeArrowheads="1"/>
          </p:cNvSpPr>
          <p:nvPr/>
        </p:nvSpPr>
        <p:spPr bwMode="auto">
          <a:xfrm>
            <a:off x="533400" y="5257800"/>
            <a:ext cx="2514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latin typeface="Times New Roman" pitchFamily="18" charset="0"/>
              </a:rPr>
              <a:t>Filtering&amp;Integration</a:t>
            </a:r>
          </a:p>
        </p:txBody>
      </p:sp>
      <p:sp>
        <p:nvSpPr>
          <p:cNvPr id="78906" name="Text Box 57"/>
          <p:cNvSpPr txBox="1">
            <a:spLocks noChangeArrowheads="1"/>
          </p:cNvSpPr>
          <p:nvPr/>
        </p:nvSpPr>
        <p:spPr bwMode="auto">
          <a:xfrm>
            <a:off x="5562600" y="52578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latin typeface="Times New Roman" pitchFamily="18" charset="0"/>
              </a:rPr>
              <a:t>Filtering</a:t>
            </a:r>
          </a:p>
        </p:txBody>
      </p:sp>
      <p:sp>
        <p:nvSpPr>
          <p:cNvPr id="78907" name="Oval 58"/>
          <p:cNvSpPr>
            <a:spLocks noChangeArrowheads="1"/>
          </p:cNvSpPr>
          <p:nvPr/>
        </p:nvSpPr>
        <p:spPr bwMode="auto">
          <a:xfrm>
            <a:off x="1981200" y="6477000"/>
            <a:ext cx="914400" cy="381000"/>
          </a:xfrm>
          <a:prstGeom prst="ellipse">
            <a:avLst/>
          </a:prstGeom>
          <a:solidFill>
            <a:srgbClr val="00CC66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908" name="Rectangle 59"/>
          <p:cNvSpPr>
            <a:spLocks noChangeArrowheads="1"/>
          </p:cNvSpPr>
          <p:nvPr/>
        </p:nvSpPr>
        <p:spPr bwMode="auto">
          <a:xfrm>
            <a:off x="1066800" y="5791200"/>
            <a:ext cx="914400" cy="838200"/>
          </a:xfrm>
          <a:prstGeom prst="rect">
            <a:avLst/>
          </a:prstGeom>
          <a:solidFill>
            <a:srgbClr val="00CC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909" name="Oval 60"/>
          <p:cNvSpPr>
            <a:spLocks noChangeArrowheads="1"/>
          </p:cNvSpPr>
          <p:nvPr/>
        </p:nvSpPr>
        <p:spPr bwMode="auto">
          <a:xfrm>
            <a:off x="1066800" y="5638800"/>
            <a:ext cx="914400" cy="381000"/>
          </a:xfrm>
          <a:prstGeom prst="ellipse">
            <a:avLst/>
          </a:prstGeom>
          <a:solidFill>
            <a:srgbClr val="00CC66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910" name="Oval 61"/>
          <p:cNvSpPr>
            <a:spLocks noChangeArrowheads="1"/>
          </p:cNvSpPr>
          <p:nvPr/>
        </p:nvSpPr>
        <p:spPr bwMode="auto">
          <a:xfrm>
            <a:off x="1066800" y="6477000"/>
            <a:ext cx="914400" cy="381000"/>
          </a:xfrm>
          <a:prstGeom prst="ellipse">
            <a:avLst/>
          </a:prstGeom>
          <a:solidFill>
            <a:srgbClr val="00CC66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911" name="Text Box 62"/>
          <p:cNvSpPr txBox="1">
            <a:spLocks noChangeArrowheads="1"/>
          </p:cNvSpPr>
          <p:nvPr/>
        </p:nvSpPr>
        <p:spPr bwMode="auto">
          <a:xfrm>
            <a:off x="1371600" y="6096000"/>
            <a:ext cx="1338263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000099"/>
                </a:solidFill>
                <a:latin typeface="Times New Roman" pitchFamily="18" charset="0"/>
              </a:rPr>
              <a:t>Databases</a:t>
            </a:r>
          </a:p>
        </p:txBody>
      </p:sp>
      <p:sp>
        <p:nvSpPr>
          <p:cNvPr id="78912" name="Line 63"/>
          <p:cNvSpPr>
            <a:spLocks noChangeShapeType="1"/>
          </p:cNvSpPr>
          <p:nvPr/>
        </p:nvSpPr>
        <p:spPr bwMode="auto">
          <a:xfrm>
            <a:off x="1524000" y="5257800"/>
            <a:ext cx="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913" name="Line 64"/>
          <p:cNvSpPr>
            <a:spLocks noChangeShapeType="1"/>
          </p:cNvSpPr>
          <p:nvPr/>
        </p:nvSpPr>
        <p:spPr bwMode="auto">
          <a:xfrm>
            <a:off x="1524000" y="14478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914" name="Line 65"/>
          <p:cNvSpPr>
            <a:spLocks noChangeShapeType="1"/>
          </p:cNvSpPr>
          <p:nvPr/>
        </p:nvSpPr>
        <p:spPr bwMode="auto">
          <a:xfrm>
            <a:off x="3124200" y="1447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915" name="Line 66"/>
          <p:cNvSpPr>
            <a:spLocks noChangeShapeType="1"/>
          </p:cNvSpPr>
          <p:nvPr/>
        </p:nvSpPr>
        <p:spPr bwMode="auto">
          <a:xfrm flipV="1">
            <a:off x="1524000" y="1295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916" name="Text Box 67"/>
          <p:cNvSpPr txBox="1">
            <a:spLocks noChangeArrowheads="1"/>
          </p:cNvSpPr>
          <p:nvPr/>
        </p:nvSpPr>
        <p:spPr bwMode="auto">
          <a:xfrm>
            <a:off x="381000" y="838200"/>
            <a:ext cx="1981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Mining query</a:t>
            </a:r>
          </a:p>
        </p:txBody>
      </p:sp>
      <p:sp>
        <p:nvSpPr>
          <p:cNvPr id="78917" name="Text Box 68"/>
          <p:cNvSpPr txBox="1">
            <a:spLocks noChangeArrowheads="1"/>
          </p:cNvSpPr>
          <p:nvPr/>
        </p:nvSpPr>
        <p:spPr bwMode="auto">
          <a:xfrm>
            <a:off x="5410200" y="838200"/>
            <a:ext cx="1981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Mining result</a:t>
            </a:r>
          </a:p>
        </p:txBody>
      </p:sp>
      <p:sp>
        <p:nvSpPr>
          <p:cNvPr id="78918" name="Line 69"/>
          <p:cNvSpPr>
            <a:spLocks noChangeShapeType="1"/>
          </p:cNvSpPr>
          <p:nvPr/>
        </p:nvSpPr>
        <p:spPr bwMode="auto">
          <a:xfrm flipV="1">
            <a:off x="6096000" y="3657600"/>
            <a:ext cx="2286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2F4744A-E234-496B-813F-4C592921D3D4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1267" name="Rectangle 1026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Data Warehouse—Nonvolatile</a:t>
            </a:r>
          </a:p>
        </p:txBody>
      </p:sp>
      <p:sp>
        <p:nvSpPr>
          <p:cNvPr id="11268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229600" cy="48768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130000"/>
              </a:lnSpc>
            </a:pPr>
            <a:r>
              <a:rPr lang="en-US" sz="2400" smtClean="0"/>
              <a:t>A </a:t>
            </a:r>
            <a:r>
              <a:rPr lang="en-US" sz="2400" smtClean="0">
                <a:solidFill>
                  <a:schemeClr val="hlink"/>
                </a:solidFill>
              </a:rPr>
              <a:t>physically separate store</a:t>
            </a:r>
            <a:r>
              <a:rPr lang="en-US" sz="2400" smtClean="0"/>
              <a:t> of data transformed from the operational environment</a:t>
            </a:r>
          </a:p>
          <a:p>
            <a:pPr eaLnBrk="1" hangingPunct="1">
              <a:lnSpc>
                <a:spcPct val="130000"/>
              </a:lnSpc>
            </a:pPr>
            <a:r>
              <a:rPr lang="en-US" sz="2400" smtClean="0"/>
              <a:t>Operational </a:t>
            </a:r>
            <a:r>
              <a:rPr lang="en-US" sz="2400" smtClean="0">
                <a:solidFill>
                  <a:schemeClr val="hlink"/>
                </a:solidFill>
              </a:rPr>
              <a:t>update of data does not occur</a:t>
            </a:r>
            <a:r>
              <a:rPr lang="en-US" sz="2400" smtClean="0"/>
              <a:t> in the data warehouse environment</a:t>
            </a:r>
          </a:p>
          <a:p>
            <a:pPr lvl="1" eaLnBrk="1" hangingPunct="1">
              <a:lnSpc>
                <a:spcPct val="130000"/>
              </a:lnSpc>
            </a:pPr>
            <a:r>
              <a:rPr lang="en-US" sz="2400" smtClean="0"/>
              <a:t>Does not require transaction processing, recovery, and concurrency control mechanisms</a:t>
            </a:r>
          </a:p>
          <a:p>
            <a:pPr lvl="1" eaLnBrk="1" hangingPunct="1">
              <a:lnSpc>
                <a:spcPct val="130000"/>
              </a:lnSpc>
            </a:pPr>
            <a:r>
              <a:rPr lang="en-US" sz="2400" smtClean="0"/>
              <a:t>Requires only two operations in data accessing: </a:t>
            </a:r>
          </a:p>
          <a:p>
            <a:pPr lvl="2" eaLnBrk="1" hangingPunct="1">
              <a:lnSpc>
                <a:spcPct val="130000"/>
              </a:lnSpc>
            </a:pPr>
            <a:r>
              <a:rPr lang="en-US" i="1" smtClean="0">
                <a:solidFill>
                  <a:schemeClr val="hlink"/>
                </a:solidFill>
              </a:rPr>
              <a:t>initial loading of data</a:t>
            </a:r>
            <a:r>
              <a:rPr lang="en-US" smtClean="0"/>
              <a:t> and </a:t>
            </a:r>
            <a:r>
              <a:rPr lang="en-US" i="1" smtClean="0">
                <a:solidFill>
                  <a:schemeClr val="hlink"/>
                </a:solidFill>
              </a:rPr>
              <a:t>access of data</a:t>
            </a:r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52195C4-8D3C-42B9-937E-87E1DEE0BF47}" type="slidenum">
              <a:rPr lang="en-US" smtClean="0"/>
              <a:pPr/>
              <a:t>70</a:t>
            </a:fld>
            <a:endParaRPr lang="en-US" smtClean="0"/>
          </a:p>
        </p:txBody>
      </p:sp>
      <p:sp>
        <p:nvSpPr>
          <p:cNvPr id="79875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8077200" cy="10668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smtClean="0"/>
              <a:t>Chapter 3: Data Warehousing and OLAP Technology: An Overview</a:t>
            </a:r>
          </a:p>
        </p:txBody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382000" cy="48768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170000"/>
              </a:lnSpc>
            </a:pPr>
            <a:r>
              <a:rPr lang="en-US" dirty="0" smtClean="0"/>
              <a:t>What is a data warehouse? </a:t>
            </a:r>
          </a:p>
          <a:p>
            <a:pPr eaLnBrk="1" hangingPunct="1">
              <a:lnSpc>
                <a:spcPct val="170000"/>
              </a:lnSpc>
            </a:pPr>
            <a:r>
              <a:rPr lang="en-US" dirty="0" smtClean="0"/>
              <a:t>A multi-dimensional data model</a:t>
            </a:r>
          </a:p>
          <a:p>
            <a:pPr eaLnBrk="1" hangingPunct="1">
              <a:lnSpc>
                <a:spcPct val="170000"/>
              </a:lnSpc>
            </a:pPr>
            <a:r>
              <a:rPr lang="en-US" dirty="0" smtClean="0"/>
              <a:t>Data warehouse architecture</a:t>
            </a:r>
          </a:p>
          <a:p>
            <a:pPr eaLnBrk="1" hangingPunct="1">
              <a:lnSpc>
                <a:spcPct val="170000"/>
              </a:lnSpc>
            </a:pPr>
            <a:r>
              <a:rPr lang="en-US" dirty="0" smtClean="0"/>
              <a:t>From data warehousing to data mining</a:t>
            </a:r>
          </a:p>
          <a:p>
            <a:pPr eaLnBrk="1" hangingPunct="1">
              <a:lnSpc>
                <a:spcPct val="170000"/>
              </a:lnSpc>
            </a:pPr>
            <a:r>
              <a:rPr lang="en-US" dirty="0" smtClean="0">
                <a:solidFill>
                  <a:schemeClr val="hlink"/>
                </a:solidFill>
              </a:rPr>
              <a:t>Summary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0752058-C69F-4454-919C-3D2E224FCBD0}" type="slidenum">
              <a:rPr lang="en-US" smtClean="0"/>
              <a:pPr/>
              <a:t>71</a:t>
            </a:fld>
            <a:endParaRPr lang="en-US" smtClean="0"/>
          </a:p>
        </p:txBody>
      </p:sp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991600" cy="685800"/>
          </a:xfrm>
        </p:spPr>
        <p:txBody>
          <a:bodyPr/>
          <a:lstStyle/>
          <a:p>
            <a:pPr eaLnBrk="1" hangingPunct="1"/>
            <a:r>
              <a:rPr lang="en-US" sz="2800" smtClean="0"/>
              <a:t>Summary: Data Warehouse and OLAP Technology</a:t>
            </a:r>
          </a:p>
        </p:txBody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382000" cy="51816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sz="2000" dirty="0" smtClean="0"/>
              <a:t>Why data warehousing?</a:t>
            </a:r>
          </a:p>
          <a:p>
            <a:pPr eaLnBrk="1" hangingPunct="1">
              <a:lnSpc>
                <a:spcPct val="120000"/>
              </a:lnSpc>
            </a:pPr>
            <a:r>
              <a:rPr lang="en-US" sz="2000" dirty="0" smtClean="0"/>
              <a:t>A </a:t>
            </a:r>
            <a:r>
              <a:rPr lang="en-US" sz="2000" dirty="0" smtClean="0">
                <a:solidFill>
                  <a:schemeClr val="hlink"/>
                </a:solidFill>
              </a:rPr>
              <a:t>multi-dimensional model</a:t>
            </a:r>
            <a:r>
              <a:rPr lang="en-US" sz="2000" dirty="0" smtClean="0"/>
              <a:t> of a data warehouse</a:t>
            </a:r>
          </a:p>
          <a:p>
            <a:pPr lvl="1" eaLnBrk="1" hangingPunct="1">
              <a:lnSpc>
                <a:spcPct val="120000"/>
              </a:lnSpc>
              <a:spcBef>
                <a:spcPct val="10000"/>
              </a:spcBef>
            </a:pPr>
            <a:r>
              <a:rPr lang="en-US" sz="2000" dirty="0" smtClean="0"/>
              <a:t>Star schema, snowflake schema, fact constellations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dirty="0" smtClean="0"/>
              <a:t>A data cube consists of dimensions &amp; measures</a:t>
            </a:r>
          </a:p>
          <a:p>
            <a:pPr eaLnBrk="1" hangingPunct="1">
              <a:lnSpc>
                <a:spcPct val="120000"/>
              </a:lnSpc>
            </a:pPr>
            <a:r>
              <a:rPr lang="en-US" sz="2000" dirty="0" smtClean="0">
                <a:solidFill>
                  <a:schemeClr val="hlink"/>
                </a:solidFill>
              </a:rPr>
              <a:t>OLAP</a:t>
            </a:r>
            <a:r>
              <a:rPr lang="en-US" sz="2000" dirty="0" smtClean="0"/>
              <a:t> operations: drilling, rolling, slicing, dicing and pivoting</a:t>
            </a:r>
          </a:p>
          <a:p>
            <a:pPr eaLnBrk="1" hangingPunct="1">
              <a:lnSpc>
                <a:spcPct val="120000"/>
              </a:lnSpc>
            </a:pPr>
            <a:r>
              <a:rPr lang="en-US" sz="2000" dirty="0" smtClean="0"/>
              <a:t>Data warehouse architecture</a:t>
            </a:r>
          </a:p>
          <a:p>
            <a:pPr eaLnBrk="1" hangingPunct="1">
              <a:lnSpc>
                <a:spcPct val="120000"/>
              </a:lnSpc>
              <a:spcBef>
                <a:spcPct val="10000"/>
              </a:spcBef>
            </a:pPr>
            <a:r>
              <a:rPr lang="en-US" sz="2000" dirty="0" smtClean="0"/>
              <a:t>OLAP servers: ROLAP, MOLAP, HOLAP</a:t>
            </a:r>
          </a:p>
          <a:p>
            <a:pPr eaLnBrk="1" hangingPunct="1">
              <a:lnSpc>
                <a:spcPct val="120000"/>
              </a:lnSpc>
              <a:spcBef>
                <a:spcPct val="10000"/>
              </a:spcBef>
            </a:pPr>
            <a:r>
              <a:rPr lang="en-US" sz="2000" dirty="0" smtClean="0"/>
              <a:t>From OLAP to OLAM (on-line analytical mining)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Construction of data warehouse requires data cleaning, integration and consolidation. </a:t>
            </a:r>
          </a:p>
          <a:p>
            <a:pPr algn="just"/>
            <a:r>
              <a:rPr lang="en-US" dirty="0" smtClean="0"/>
              <a:t>Organization use this information to decision making.</a:t>
            </a:r>
          </a:p>
          <a:p>
            <a:pPr lvl="1" algn="just"/>
            <a:r>
              <a:rPr lang="en-US" dirty="0" smtClean="0"/>
              <a:t>Ex. Increasing customer focus(analyzing buying patterns), comparing performance of sales by years or by geographic regions, etc.</a:t>
            </a:r>
          </a:p>
          <a:p>
            <a:pPr lvl="1" algn="just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1F47FE-2CB2-441A-96EE-7295B79B7379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DB42F9E-4504-4060-99C1-305E5EF39F79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7793038" cy="6096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z="3200" smtClean="0"/>
              <a:t>Data Warehouse vs. Operational DBMS</a:t>
            </a:r>
            <a:endParaRPr lang="en-US" smtClean="0"/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8534400" cy="50292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110000"/>
              </a:lnSpc>
            </a:pPr>
            <a:r>
              <a:rPr lang="en-US" sz="2000" dirty="0" smtClean="0"/>
              <a:t>OLTP (on-line transaction processing)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dirty="0" smtClean="0"/>
              <a:t>Major task of traditional relational DBMS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dirty="0" smtClean="0"/>
              <a:t>Day-to-day operations: purchasing, inventory, banking, manufacturing, payroll, registration, accounting, etc.</a:t>
            </a:r>
          </a:p>
          <a:p>
            <a:pPr eaLnBrk="1" hangingPunct="1">
              <a:lnSpc>
                <a:spcPct val="110000"/>
              </a:lnSpc>
            </a:pPr>
            <a:r>
              <a:rPr lang="en-US" sz="2000" dirty="0" smtClean="0"/>
              <a:t>OLAP (on-line analytical processing)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dirty="0" smtClean="0"/>
              <a:t>Major task of data warehouse system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dirty="0" smtClean="0"/>
              <a:t>Data analysis and decision making</a:t>
            </a:r>
          </a:p>
          <a:p>
            <a:pPr eaLnBrk="1" hangingPunct="1">
              <a:lnSpc>
                <a:spcPct val="110000"/>
              </a:lnSpc>
            </a:pPr>
            <a:r>
              <a:rPr lang="en-US" sz="2000" dirty="0" smtClean="0"/>
              <a:t>Distinct features (OLTP vs. OLAP):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dirty="0" smtClean="0"/>
              <a:t>User and system orientation: customer vs. market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dirty="0" smtClean="0"/>
              <a:t>Data contents: current, detailed vs. historical, consolidated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dirty="0" smtClean="0"/>
              <a:t>Database design: ER + application vs. star + subject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dirty="0" smtClean="0"/>
              <a:t>View: current, local vs. evolutionary, integrated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000" dirty="0" smtClean="0"/>
              <a:t>Access patterns: update vs. read-only but complex queries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Designs\Blends.pot</Template>
  <TotalTime>7141</TotalTime>
  <Words>3970</Words>
  <Application>Microsoft Office PowerPoint</Application>
  <PresentationFormat>On-screen Show (4:3)</PresentationFormat>
  <Paragraphs>665</Paragraphs>
  <Slides>71</Slides>
  <Notes>3</Notes>
  <HiddenSlides>9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2" baseType="lpstr">
      <vt:lpstr>Blends</vt:lpstr>
      <vt:lpstr>Data Mining:   Concepts and Techniques   — Chapter 3 —</vt:lpstr>
      <vt:lpstr>Chapter 3: Data Warehousing and OLAP Technology: An Overview</vt:lpstr>
      <vt:lpstr>What is Data Warehouse?</vt:lpstr>
      <vt:lpstr>Data Warehouse—Subject-Oriented</vt:lpstr>
      <vt:lpstr>Data Warehouse—Integrated</vt:lpstr>
      <vt:lpstr>Data Warehouse—Time Variant</vt:lpstr>
      <vt:lpstr>Data Warehouse—Nonvolatile</vt:lpstr>
      <vt:lpstr>Slide 8</vt:lpstr>
      <vt:lpstr>Data Warehouse vs. Operational DBMS</vt:lpstr>
      <vt:lpstr>Slide 10</vt:lpstr>
      <vt:lpstr>Why Separate Data Warehouse?</vt:lpstr>
      <vt:lpstr>Chapter 3: Data Warehousing and OLAP Technology: An Overview</vt:lpstr>
      <vt:lpstr>From Tables and Spreadsheets to Data Cubes</vt:lpstr>
      <vt:lpstr>Data Cubes</vt:lpstr>
      <vt:lpstr>Data Cubes</vt:lpstr>
      <vt:lpstr>Data Cubes</vt:lpstr>
      <vt:lpstr>Slide 17</vt:lpstr>
      <vt:lpstr>Data Cubes</vt:lpstr>
      <vt:lpstr>Cube: A Lattice of Cuboids</vt:lpstr>
      <vt:lpstr>Data Cubes</vt:lpstr>
      <vt:lpstr>Schemas for multidimensional Databases</vt:lpstr>
      <vt:lpstr>Example of Star Schema</vt:lpstr>
      <vt:lpstr>Schemas for multidimensional Databases</vt:lpstr>
      <vt:lpstr>Example of Snowflake Schema</vt:lpstr>
      <vt:lpstr>Schemas for multidimensional Databases</vt:lpstr>
      <vt:lpstr>Example of Fact Constellation</vt:lpstr>
      <vt:lpstr>Data mart</vt:lpstr>
      <vt:lpstr>Defining Star, Snowflake, Fact constellation schemas</vt:lpstr>
      <vt:lpstr>Cube Definition Syntax (BNF) in DMQL</vt:lpstr>
      <vt:lpstr>Defining Star Schema in DMQL</vt:lpstr>
      <vt:lpstr>Defining Snowflake Schema in DMQL</vt:lpstr>
      <vt:lpstr>Defining Fact Constellation in DMQL</vt:lpstr>
      <vt:lpstr>Measures of Data Cube: Three Categories</vt:lpstr>
      <vt:lpstr>Measures of Data Cube: Three Categories</vt:lpstr>
      <vt:lpstr>Measures of Data Cube: Three Categories</vt:lpstr>
      <vt:lpstr>Concept Hierarchies</vt:lpstr>
      <vt:lpstr>Concept hierarchies</vt:lpstr>
      <vt:lpstr>Concept Hierarchies</vt:lpstr>
      <vt:lpstr>Concept Hierarchies</vt:lpstr>
      <vt:lpstr>A Sample Data Cube</vt:lpstr>
      <vt:lpstr>OLAP Operation</vt:lpstr>
      <vt:lpstr>Slide 42</vt:lpstr>
      <vt:lpstr>Slide 43</vt:lpstr>
      <vt:lpstr>Slide 44</vt:lpstr>
      <vt:lpstr>Slide 45</vt:lpstr>
      <vt:lpstr>Slide 46</vt:lpstr>
      <vt:lpstr>Slide 47</vt:lpstr>
      <vt:lpstr>Starnet query model</vt:lpstr>
      <vt:lpstr>Slide 49</vt:lpstr>
      <vt:lpstr>A Star-Net Query Model</vt:lpstr>
      <vt:lpstr>Chapter 3: Data Warehousing and OLAP Technology: An Overview</vt:lpstr>
      <vt:lpstr>Design of Data Warehouse: A Business Analysis Framework</vt:lpstr>
      <vt:lpstr>Data Warehouse Design Process </vt:lpstr>
      <vt:lpstr>Slide 54</vt:lpstr>
      <vt:lpstr>Slide 55</vt:lpstr>
      <vt:lpstr>Design of Data Warehouse: A Business Analysis Framework</vt:lpstr>
      <vt:lpstr>Design of Data Warehouse: A Business Analysis Framework</vt:lpstr>
      <vt:lpstr>Three Data Warehouse Models</vt:lpstr>
      <vt:lpstr>Three Data Warehouse Models</vt:lpstr>
      <vt:lpstr>Data Warehouse Development: A Recommended Approach</vt:lpstr>
      <vt:lpstr>Data Warehouse Back-End Tools and Utilities</vt:lpstr>
      <vt:lpstr>Metadata Repository</vt:lpstr>
      <vt:lpstr>Metadata Repository</vt:lpstr>
      <vt:lpstr>OLAP Server Architectures</vt:lpstr>
      <vt:lpstr>OLAP Server Architectures</vt:lpstr>
      <vt:lpstr>Chapter 3: Data Warehousing and OLAP Technology: An Overview</vt:lpstr>
      <vt:lpstr>Data Warehouse Usage</vt:lpstr>
      <vt:lpstr>From On-Line Analytical Processing (OLAP)  to On Line Analytical Mining (OLAM)</vt:lpstr>
      <vt:lpstr>An OLAM System Architecture</vt:lpstr>
      <vt:lpstr>Chapter 3: Data Warehousing and OLAP Technology: An Overview</vt:lpstr>
      <vt:lpstr>Summary: Data Warehouse and OLAP Technology</vt:lpstr>
    </vt:vector>
  </TitlesOfParts>
  <Company>S.F.U.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Jiawei Han</dc:creator>
  <cp:lastModifiedBy>admin</cp:lastModifiedBy>
  <cp:revision>431</cp:revision>
  <cp:lastPrinted>1999-09-10T20:38:56Z</cp:lastPrinted>
  <dcterms:created xsi:type="dcterms:W3CDTF">1998-06-19T04:38:52Z</dcterms:created>
  <dcterms:modified xsi:type="dcterms:W3CDTF">2021-04-16T08:47:40Z</dcterms:modified>
</cp:coreProperties>
</file>